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17.xml" ContentType="application/vnd.openxmlformats-officedocument.presentationml.notesSlide+xml"/>
  <Override PartName="/ppt/notesSlides/notesSlide7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49.xml" ContentType="application/vnd.openxmlformats-officedocument.presentationml.notesSlide+xml"/>
  <Override PartName="/ppt/notesSlides/notesSlide4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53.xml" ContentType="application/vnd.openxmlformats-officedocument.presentationml.notesSl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54.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2.xml" ContentType="application/vnd.openxmlformats-officedocument.them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85" r:id="rId2"/>
    <p:sldMasterId id="2147483690" r:id="rId3"/>
    <p:sldMasterId id="2147483693" r:id="rId4"/>
  </p:sldMasterIdLst>
  <p:notesMasterIdLst>
    <p:notesMasterId r:id="rId141"/>
  </p:notesMasterIdLst>
  <p:sldIdLst>
    <p:sldId id="256" r:id="rId5"/>
    <p:sldId id="361" r:id="rId6"/>
    <p:sldId id="362" r:id="rId7"/>
    <p:sldId id="261" r:id="rId8"/>
    <p:sldId id="263" r:id="rId9"/>
    <p:sldId id="480" r:id="rId10"/>
    <p:sldId id="363" r:id="rId11"/>
    <p:sldId id="364" r:id="rId12"/>
    <p:sldId id="295" r:id="rId13"/>
    <p:sldId id="365" r:id="rId14"/>
    <p:sldId id="294" r:id="rId15"/>
    <p:sldId id="366" r:id="rId16"/>
    <p:sldId id="279" r:id="rId17"/>
    <p:sldId id="293" r:id="rId18"/>
    <p:sldId id="360" r:id="rId19"/>
    <p:sldId id="367" r:id="rId20"/>
    <p:sldId id="368" r:id="rId21"/>
    <p:sldId id="299" r:id="rId22"/>
    <p:sldId id="369" r:id="rId23"/>
    <p:sldId id="370" r:id="rId24"/>
    <p:sldId id="371" r:id="rId25"/>
    <p:sldId id="372" r:id="rId26"/>
    <p:sldId id="373" r:id="rId27"/>
    <p:sldId id="374" r:id="rId28"/>
    <p:sldId id="375" r:id="rId29"/>
    <p:sldId id="376" r:id="rId30"/>
    <p:sldId id="430" r:id="rId31"/>
    <p:sldId id="431" r:id="rId32"/>
    <p:sldId id="432" r:id="rId33"/>
    <p:sldId id="377" r:id="rId34"/>
    <p:sldId id="378" r:id="rId35"/>
    <p:sldId id="379" r:id="rId36"/>
    <p:sldId id="358" r:id="rId37"/>
    <p:sldId id="289" r:id="rId38"/>
    <p:sldId id="380" r:id="rId39"/>
    <p:sldId id="381" r:id="rId40"/>
    <p:sldId id="296" r:id="rId41"/>
    <p:sldId id="382"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 id="319" r:id="rId55"/>
    <p:sldId id="320" r:id="rId56"/>
    <p:sldId id="395" r:id="rId57"/>
    <p:sldId id="396" r:id="rId58"/>
    <p:sldId id="397" r:id="rId59"/>
    <p:sldId id="433" r:id="rId60"/>
    <p:sldId id="398" r:id="rId61"/>
    <p:sldId id="399" r:id="rId62"/>
    <p:sldId id="400" r:id="rId63"/>
    <p:sldId id="401" r:id="rId64"/>
    <p:sldId id="403" r:id="rId65"/>
    <p:sldId id="434" r:id="rId66"/>
    <p:sldId id="404" r:id="rId67"/>
    <p:sldId id="323" r:id="rId68"/>
    <p:sldId id="405" r:id="rId69"/>
    <p:sldId id="406" r:id="rId70"/>
    <p:sldId id="407" r:id="rId71"/>
    <p:sldId id="408" r:id="rId72"/>
    <p:sldId id="329" r:id="rId73"/>
    <p:sldId id="409" r:id="rId74"/>
    <p:sldId id="410" r:id="rId75"/>
    <p:sldId id="333" r:id="rId76"/>
    <p:sldId id="335" r:id="rId77"/>
    <p:sldId id="343" r:id="rId78"/>
    <p:sldId id="344" r:id="rId79"/>
    <p:sldId id="338" r:id="rId80"/>
    <p:sldId id="345" r:id="rId81"/>
    <p:sldId id="340" r:id="rId82"/>
    <p:sldId id="346" r:id="rId83"/>
    <p:sldId id="342" r:id="rId84"/>
    <p:sldId id="347" r:id="rId85"/>
    <p:sldId id="435" r:id="rId86"/>
    <p:sldId id="411" r:id="rId87"/>
    <p:sldId id="412" r:id="rId88"/>
    <p:sldId id="413" r:id="rId89"/>
    <p:sldId id="414" r:id="rId90"/>
    <p:sldId id="415" r:id="rId91"/>
    <p:sldId id="436" r:id="rId92"/>
    <p:sldId id="437" r:id="rId93"/>
    <p:sldId id="438" r:id="rId94"/>
    <p:sldId id="439" r:id="rId95"/>
    <p:sldId id="440" r:id="rId96"/>
    <p:sldId id="441" r:id="rId97"/>
    <p:sldId id="442" r:id="rId98"/>
    <p:sldId id="443" r:id="rId99"/>
    <p:sldId id="444" r:id="rId100"/>
    <p:sldId id="445" r:id="rId101"/>
    <p:sldId id="446" r:id="rId102"/>
    <p:sldId id="447" r:id="rId103"/>
    <p:sldId id="448" r:id="rId104"/>
    <p:sldId id="449" r:id="rId105"/>
    <p:sldId id="450" r:id="rId106"/>
    <p:sldId id="451" r:id="rId107"/>
    <p:sldId id="452" r:id="rId108"/>
    <p:sldId id="453" r:id="rId109"/>
    <p:sldId id="476" r:id="rId110"/>
    <p:sldId id="455" r:id="rId111"/>
    <p:sldId id="456" r:id="rId112"/>
    <p:sldId id="458" r:id="rId113"/>
    <p:sldId id="477" r:id="rId114"/>
    <p:sldId id="461" r:id="rId115"/>
    <p:sldId id="465" r:id="rId116"/>
    <p:sldId id="466" r:id="rId117"/>
    <p:sldId id="467" r:id="rId118"/>
    <p:sldId id="468" r:id="rId119"/>
    <p:sldId id="469" r:id="rId120"/>
    <p:sldId id="470" r:id="rId121"/>
    <p:sldId id="416" r:id="rId122"/>
    <p:sldId id="417" r:id="rId123"/>
    <p:sldId id="418" r:id="rId124"/>
    <p:sldId id="419" r:id="rId125"/>
    <p:sldId id="420" r:id="rId126"/>
    <p:sldId id="421" r:id="rId127"/>
    <p:sldId id="422" r:id="rId128"/>
    <p:sldId id="423" r:id="rId129"/>
    <p:sldId id="424" r:id="rId130"/>
    <p:sldId id="425" r:id="rId131"/>
    <p:sldId id="426" r:id="rId132"/>
    <p:sldId id="427" r:id="rId133"/>
    <p:sldId id="471" r:id="rId134"/>
    <p:sldId id="472" r:id="rId135"/>
    <p:sldId id="473" r:id="rId136"/>
    <p:sldId id="474" r:id="rId137"/>
    <p:sldId id="475" r:id="rId138"/>
    <p:sldId id="428" r:id="rId139"/>
    <p:sldId id="429" r:id="rId140"/>
  </p:sldIdLst>
  <p:sldSz cx="18288000" cy="10287000"/>
  <p:notesSz cx="6858000" cy="9144000"/>
  <p:embeddedFontLst>
    <p:embeddedFont>
      <p:font typeface="Aptos Narrow" panose="020B0004020202020204" pitchFamily="34" charset="0"/>
      <p:regular r:id="rId142"/>
      <p:bold r:id="rId143"/>
      <p:italic r:id="rId144"/>
      <p:boldItalic r:id="rId145"/>
    </p:embeddedFont>
    <p:embeddedFont>
      <p:font typeface="Arial Narrow" panose="020B0606020202030204" pitchFamily="34" charset="0"/>
      <p:regular r:id="rId146"/>
      <p:bold r:id="rId147"/>
      <p:italic r:id="rId148"/>
      <p:boldItalic r:id="rId149"/>
    </p:embeddedFont>
    <p:embeddedFont>
      <p:font typeface="Calibri" panose="020F0502020204030204" pitchFamily="34" charset="0"/>
      <p:regular r:id="rId150"/>
      <p:bold r:id="rId151"/>
      <p:italic r:id="rId152"/>
      <p:boldItalic r:id="rId153"/>
    </p:embeddedFont>
    <p:embeddedFont>
      <p:font typeface="Golos Text" panose="020B0604020202020204" charset="0"/>
      <p:regular r:id="rId154"/>
      <p:bold r:id="rId155"/>
    </p:embeddedFont>
    <p:embeddedFont>
      <p:font typeface="Nunito" pitchFamily="2" charset="0"/>
      <p:regular r:id="rId156"/>
      <p:bold r:id="rId157"/>
      <p:italic r:id="rId158"/>
      <p:boldItalic r:id="rId159"/>
    </p:embeddedFont>
    <p:embeddedFont>
      <p:font typeface="Oswald" pitchFamily="2" charset="0"/>
      <p:regular r:id="rId160"/>
      <p:bold r:id="rId161"/>
    </p:embeddedFont>
    <p:embeddedFont>
      <p:font typeface="Oswald Light" pitchFamily="2" charset="0"/>
      <p:regular r:id="rId162"/>
    </p:embeddedFont>
    <p:embeddedFont>
      <p:font typeface="Oswald Medium" pitchFamily="2" charset="0"/>
      <p:regular r:id="rId1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er Guides" id="{7B58830D-295E-48E9-924F-C75A527CF7DB}">
          <p14:sldIdLst/>
        </p14:section>
        <p14:section name="Default Section" id="{A0015458-FE4C-48D6-8BD4-490CCD322182}">
          <p14:sldIdLst>
            <p14:sldId id="256"/>
            <p14:sldId id="361"/>
            <p14:sldId id="362"/>
            <p14:sldId id="261"/>
            <p14:sldId id="263"/>
            <p14:sldId id="480"/>
            <p14:sldId id="363"/>
            <p14:sldId id="364"/>
            <p14:sldId id="295"/>
            <p14:sldId id="365"/>
            <p14:sldId id="294"/>
            <p14:sldId id="366"/>
            <p14:sldId id="279"/>
            <p14:sldId id="293"/>
            <p14:sldId id="360"/>
            <p14:sldId id="367"/>
            <p14:sldId id="368"/>
            <p14:sldId id="299"/>
            <p14:sldId id="369"/>
            <p14:sldId id="370"/>
            <p14:sldId id="371"/>
            <p14:sldId id="372"/>
            <p14:sldId id="373"/>
            <p14:sldId id="374"/>
            <p14:sldId id="375"/>
            <p14:sldId id="376"/>
            <p14:sldId id="430"/>
            <p14:sldId id="431"/>
            <p14:sldId id="432"/>
            <p14:sldId id="377"/>
            <p14:sldId id="378"/>
            <p14:sldId id="379"/>
            <p14:sldId id="358"/>
            <p14:sldId id="289"/>
            <p14:sldId id="380"/>
            <p14:sldId id="381"/>
            <p14:sldId id="296"/>
            <p14:sldId id="382"/>
            <p14:sldId id="383"/>
            <p14:sldId id="384"/>
            <p14:sldId id="385"/>
            <p14:sldId id="386"/>
            <p14:sldId id="387"/>
            <p14:sldId id="388"/>
            <p14:sldId id="389"/>
            <p14:sldId id="390"/>
            <p14:sldId id="391"/>
            <p14:sldId id="392"/>
            <p14:sldId id="393"/>
            <p14:sldId id="394"/>
            <p14:sldId id="319"/>
            <p14:sldId id="320"/>
            <p14:sldId id="395"/>
            <p14:sldId id="396"/>
            <p14:sldId id="397"/>
            <p14:sldId id="433"/>
            <p14:sldId id="398"/>
            <p14:sldId id="399"/>
            <p14:sldId id="400"/>
            <p14:sldId id="401"/>
            <p14:sldId id="403"/>
            <p14:sldId id="434"/>
            <p14:sldId id="404"/>
            <p14:sldId id="323"/>
            <p14:sldId id="405"/>
            <p14:sldId id="406"/>
            <p14:sldId id="407"/>
            <p14:sldId id="408"/>
            <p14:sldId id="329"/>
            <p14:sldId id="409"/>
            <p14:sldId id="410"/>
            <p14:sldId id="333"/>
            <p14:sldId id="335"/>
            <p14:sldId id="343"/>
            <p14:sldId id="344"/>
            <p14:sldId id="338"/>
            <p14:sldId id="345"/>
            <p14:sldId id="340"/>
            <p14:sldId id="346"/>
            <p14:sldId id="342"/>
            <p14:sldId id="347"/>
            <p14:sldId id="435"/>
            <p14:sldId id="411"/>
            <p14:sldId id="412"/>
            <p14:sldId id="413"/>
            <p14:sldId id="414"/>
            <p14:sldId id="41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76"/>
            <p14:sldId id="455"/>
            <p14:sldId id="456"/>
            <p14:sldId id="458"/>
            <p14:sldId id="477"/>
            <p14:sldId id="461"/>
            <p14:sldId id="465"/>
            <p14:sldId id="466"/>
            <p14:sldId id="467"/>
            <p14:sldId id="468"/>
            <p14:sldId id="469"/>
            <p14:sldId id="470"/>
            <p14:sldId id="416"/>
            <p14:sldId id="417"/>
            <p14:sldId id="418"/>
            <p14:sldId id="419"/>
            <p14:sldId id="420"/>
            <p14:sldId id="421"/>
            <p14:sldId id="422"/>
            <p14:sldId id="423"/>
            <p14:sldId id="424"/>
            <p14:sldId id="425"/>
            <p14:sldId id="426"/>
            <p14:sldId id="427"/>
            <p14:sldId id="471"/>
            <p14:sldId id="472"/>
            <p14:sldId id="473"/>
            <p14:sldId id="474"/>
            <p14:sldId id="475"/>
            <p14:sldId id="428"/>
            <p14:sldId id="4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Hildebrand" initials="MH" lastIdx="1" clrIdx="0">
    <p:extLst>
      <p:ext uri="{19B8F6BF-5375-455C-9EA6-DF929625EA0E}">
        <p15:presenceInfo xmlns:p15="http://schemas.microsoft.com/office/powerpoint/2012/main" userId="S::mi2494@ipfs.com::5eee6acb-f762-4432-a851-ba2be281be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4770"/>
    <a:srgbClr val="D0E5F3"/>
    <a:srgbClr val="1C4E70"/>
    <a:srgbClr val="819BB2"/>
    <a:srgbClr val="51B5E0"/>
    <a:srgbClr val="A1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861" autoAdjust="0"/>
  </p:normalViewPr>
  <p:slideViewPr>
    <p:cSldViewPr snapToGrid="0">
      <p:cViewPr varScale="1">
        <p:scale>
          <a:sx n="63" d="100"/>
          <a:sy n="63" d="100"/>
        </p:scale>
        <p:origin x="1038" y="90"/>
      </p:cViewPr>
      <p:guideLst/>
    </p:cSldViewPr>
  </p:slideViewPr>
  <p:notesTextViewPr>
    <p:cViewPr>
      <p:scale>
        <a:sx n="1" d="1"/>
        <a:sy n="1" d="1"/>
      </p:scale>
      <p:origin x="0" y="0"/>
    </p:cViewPr>
  </p:notesTextViewPr>
  <p:notesViewPr>
    <p:cSldViewPr snapToGrid="0">
      <p:cViewPr varScale="1">
        <p:scale>
          <a:sx n="93" d="100"/>
          <a:sy n="93" d="100"/>
        </p:scale>
        <p:origin x="3624" y="6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font" Target="fonts/font18.fntdata"/><Relationship Id="rId170" Type="http://schemas.openxmlformats.org/officeDocument/2006/relationships/customXml" Target="../customXml/item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font" Target="fonts/font8.fntdata"/><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font" Target="fonts/font19.fntdata"/><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font" Target="fonts/font9.fntdata"/><Relationship Id="rId171" Type="http://schemas.openxmlformats.org/officeDocument/2006/relationships/customXml" Target="../customXml/item3.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font" Target="fonts/font4.fntdata"/><Relationship Id="rId161" Type="http://schemas.openxmlformats.org/officeDocument/2006/relationships/font" Target="fonts/font20.fntdata"/><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font" Target="fonts/font10.fntdata"/><Relationship Id="rId156" Type="http://schemas.openxmlformats.org/officeDocument/2006/relationships/font" Target="fonts/font15.fntdata"/><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notesMaster" Target="notesMasters/notesMaster1.xml"/><Relationship Id="rId146" Type="http://schemas.openxmlformats.org/officeDocument/2006/relationships/font" Target="fonts/font5.fntdata"/><Relationship Id="rId16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font" Target="fonts/font21.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font" Target="fonts/font16.fntdata"/><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font" Target="fonts/font6.fntdata"/><Relationship Id="rId16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font" Target="fonts/font1.fntdata"/><Relationship Id="rId163" Type="http://schemas.openxmlformats.org/officeDocument/2006/relationships/font" Target="fonts/font22.fntdata"/><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font" Target="fonts/font12.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font" Target="fonts/font2.fntdata"/><Relationship Id="rId148" Type="http://schemas.openxmlformats.org/officeDocument/2006/relationships/font" Target="fonts/font7.fntdata"/><Relationship Id="rId164" Type="http://schemas.openxmlformats.org/officeDocument/2006/relationships/commentAuthors" Target="commentAuthors.xml"/><Relationship Id="rId169"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font" Target="fonts/font13.fntdata"/><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font" Target="fonts/font3.fntdata"/><Relationship Id="rId90" Type="http://schemas.openxmlformats.org/officeDocument/2006/relationships/slide" Target="slides/slide86.xml"/><Relationship Id="rId165"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font" Target="fonts/font14.fntdata"/><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diagrams/_rels/data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ata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66.svg"/></Relationships>
</file>

<file path=ppt/diagrams/_rels/data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91.png"/><Relationship Id="rId7" Type="http://schemas.openxmlformats.org/officeDocument/2006/relationships/image" Target="../media/image50.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diagrams/_rels/data6.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85.svg"/><Relationship Id="rId5" Type="http://schemas.openxmlformats.org/officeDocument/2006/relationships/image" Target="../media/image20.png"/><Relationship Id="rId10" Type="http://schemas.openxmlformats.org/officeDocument/2006/relationships/image" Target="../media/image102.svg"/><Relationship Id="rId4" Type="http://schemas.openxmlformats.org/officeDocument/2006/relationships/image" Target="../media/image98.svg"/><Relationship Id="rId9" Type="http://schemas.openxmlformats.org/officeDocument/2006/relationships/image" Target="../media/image10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4" Type="http://schemas.openxmlformats.org/officeDocument/2006/relationships/image" Target="../media/image6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5.png"/><Relationship Id="rId7" Type="http://schemas.openxmlformats.org/officeDocument/2006/relationships/image" Target="../media/image67.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6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91.png"/><Relationship Id="rId7" Type="http://schemas.openxmlformats.org/officeDocument/2006/relationships/image" Target="../media/image50.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85.svg"/><Relationship Id="rId5" Type="http://schemas.openxmlformats.org/officeDocument/2006/relationships/image" Target="../media/image20.png"/><Relationship Id="rId10" Type="http://schemas.openxmlformats.org/officeDocument/2006/relationships/image" Target="../media/image102.svg"/><Relationship Id="rId4" Type="http://schemas.openxmlformats.org/officeDocument/2006/relationships/image" Target="../media/image98.svg"/><Relationship Id="rId9" Type="http://schemas.openxmlformats.org/officeDocument/2006/relationships/image" Target="../media/image10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4396B-4324-43A5-BE0F-AA4F943B306F}"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E75C86B8-55E2-4674-AC4C-E6E1E074C795}">
      <dgm:prSet custT="1"/>
      <dgm:spPr/>
      <dgm:t>
        <a:bodyPr/>
        <a:lstStyle/>
        <a:p>
          <a:pPr>
            <a:lnSpc>
              <a:spcPct val="100000"/>
            </a:lnSpc>
            <a:defRPr cap="all"/>
          </a:pPr>
          <a:endParaRPr lang="en-US" sz="2400" dirty="0"/>
        </a:p>
      </dgm:t>
    </dgm:pt>
    <dgm:pt modelId="{7EC04B89-AA98-4692-AEBF-9048B8246975}" type="parTrans" cxnId="{2087E244-D74E-42D2-8E90-8302ED039A89}">
      <dgm:prSet/>
      <dgm:spPr/>
      <dgm:t>
        <a:bodyPr/>
        <a:lstStyle/>
        <a:p>
          <a:endParaRPr lang="en-US"/>
        </a:p>
      </dgm:t>
    </dgm:pt>
    <dgm:pt modelId="{843F2B70-FA0E-464E-986E-792EE294309A}" type="sibTrans" cxnId="{2087E244-D74E-42D2-8E90-8302ED039A89}">
      <dgm:prSet/>
      <dgm:spPr/>
      <dgm:t>
        <a:bodyPr/>
        <a:lstStyle/>
        <a:p>
          <a:endParaRPr lang="en-US"/>
        </a:p>
      </dgm:t>
    </dgm:pt>
    <dgm:pt modelId="{F5D51902-DEAF-4038-9DF5-81DADFD5B60B}" type="pres">
      <dgm:prSet presAssocID="{FCB4396B-4324-43A5-BE0F-AA4F943B306F}" presName="root" presStyleCnt="0">
        <dgm:presLayoutVars>
          <dgm:dir/>
          <dgm:resizeHandles val="exact"/>
        </dgm:presLayoutVars>
      </dgm:prSet>
      <dgm:spPr/>
    </dgm:pt>
    <dgm:pt modelId="{E05532C2-2BDA-4679-A2D8-441E51A212F1}" type="pres">
      <dgm:prSet presAssocID="{E75C86B8-55E2-4674-AC4C-E6E1E074C795}" presName="compNode" presStyleCnt="0"/>
      <dgm:spPr/>
    </dgm:pt>
    <dgm:pt modelId="{B3353C14-E902-4A87-8DA2-76D8EBB7AC65}" type="pres">
      <dgm:prSet presAssocID="{E75C86B8-55E2-4674-AC4C-E6E1E074C795}" presName="iconBgRect" presStyleLbl="bgShp" presStyleIdx="0" presStyleCnt="1" custScaleX="100189" custScaleY="104308" custLinFactNeighborX="-19566" custLinFactNeighborY="1891"/>
      <dgm:spPr>
        <a:prstGeom prst="round2DiagRect">
          <a:avLst>
            <a:gd name="adj1" fmla="val 29727"/>
            <a:gd name="adj2" fmla="val 0"/>
          </a:avLst>
        </a:prstGeom>
        <a:solidFill>
          <a:schemeClr val="bg1">
            <a:lumMod val="85000"/>
          </a:schemeClr>
        </a:solidFill>
      </dgm:spPr>
    </dgm:pt>
    <dgm:pt modelId="{4CB9F669-6752-4F1C-B873-07B1F6833EF4}" type="pres">
      <dgm:prSet presAssocID="{E75C86B8-55E2-4674-AC4C-E6E1E074C795}" presName="iconRect" presStyleLbl="node1" presStyleIdx="0" presStyleCnt="1" custLinFactNeighborX="-33966" custLinFactNeighborY="-3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ntract with solid fill"/>
        </a:ext>
      </dgm:extLst>
    </dgm:pt>
    <dgm:pt modelId="{782589F5-D002-40C8-9756-7907BE5DC512}" type="pres">
      <dgm:prSet presAssocID="{E75C86B8-55E2-4674-AC4C-E6E1E074C795}" presName="spaceRect" presStyleCnt="0"/>
      <dgm:spPr/>
    </dgm:pt>
    <dgm:pt modelId="{DBE18B6D-912E-4C25-B727-472A61765CD7}" type="pres">
      <dgm:prSet presAssocID="{E75C86B8-55E2-4674-AC4C-E6E1E074C795}" presName="textRect" presStyleLbl="revTx" presStyleIdx="0" presStyleCnt="1">
        <dgm:presLayoutVars>
          <dgm:chMax val="1"/>
          <dgm:chPref val="1"/>
        </dgm:presLayoutVars>
      </dgm:prSet>
      <dgm:spPr/>
    </dgm:pt>
  </dgm:ptLst>
  <dgm:cxnLst>
    <dgm:cxn modelId="{67328C60-E8E3-48A5-AB49-B483586433E4}" type="presOf" srcId="{FCB4396B-4324-43A5-BE0F-AA4F943B306F}" destId="{F5D51902-DEAF-4038-9DF5-81DADFD5B60B}" srcOrd="0" destOrd="0" presId="urn:microsoft.com/office/officeart/2018/5/layout/IconLeafLabelList"/>
    <dgm:cxn modelId="{2087E244-D74E-42D2-8E90-8302ED039A89}" srcId="{FCB4396B-4324-43A5-BE0F-AA4F943B306F}" destId="{E75C86B8-55E2-4674-AC4C-E6E1E074C795}" srcOrd="0" destOrd="0" parTransId="{7EC04B89-AA98-4692-AEBF-9048B8246975}" sibTransId="{843F2B70-FA0E-464E-986E-792EE294309A}"/>
    <dgm:cxn modelId="{C90C2983-8CE3-4C91-8677-7F19D113317D}" type="presOf" srcId="{E75C86B8-55E2-4674-AC4C-E6E1E074C795}" destId="{DBE18B6D-912E-4C25-B727-472A61765CD7}" srcOrd="0" destOrd="0" presId="urn:microsoft.com/office/officeart/2018/5/layout/IconLeafLabelList"/>
    <dgm:cxn modelId="{EDE77338-747D-4AEF-9E9F-551FBFE33901}" type="presParOf" srcId="{F5D51902-DEAF-4038-9DF5-81DADFD5B60B}" destId="{E05532C2-2BDA-4679-A2D8-441E51A212F1}" srcOrd="0" destOrd="0" presId="urn:microsoft.com/office/officeart/2018/5/layout/IconLeafLabelList"/>
    <dgm:cxn modelId="{1190C9C8-F297-4625-A89F-B9DB848D2130}" type="presParOf" srcId="{E05532C2-2BDA-4679-A2D8-441E51A212F1}" destId="{B3353C14-E902-4A87-8DA2-76D8EBB7AC65}" srcOrd="0" destOrd="0" presId="urn:microsoft.com/office/officeart/2018/5/layout/IconLeafLabelList"/>
    <dgm:cxn modelId="{79083299-8191-42D8-AC2B-2990FA9A8589}" type="presParOf" srcId="{E05532C2-2BDA-4679-A2D8-441E51A212F1}" destId="{4CB9F669-6752-4F1C-B873-07B1F6833EF4}" srcOrd="1" destOrd="0" presId="urn:microsoft.com/office/officeart/2018/5/layout/IconLeafLabelList"/>
    <dgm:cxn modelId="{69E218C6-1475-44CD-BEE9-5EAD3798FC1B}" type="presParOf" srcId="{E05532C2-2BDA-4679-A2D8-441E51A212F1}" destId="{782589F5-D002-40C8-9756-7907BE5DC512}" srcOrd="2" destOrd="0" presId="urn:microsoft.com/office/officeart/2018/5/layout/IconLeafLabelList"/>
    <dgm:cxn modelId="{7F75324B-3E96-4480-8F5D-5E286C275736}" type="presParOf" srcId="{E05532C2-2BDA-4679-A2D8-441E51A212F1}" destId="{DBE18B6D-912E-4C25-B727-472A61765CD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F14F71-3AF0-4E1C-84A5-AE0BF163EE3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45A9B27-6683-4703-B9D8-B2F7E9E67B00}">
      <dgm:prSet custT="1"/>
      <dgm:spPr/>
      <dgm:t>
        <a:bodyPr/>
        <a:lstStyle/>
        <a:p>
          <a:r>
            <a:rPr lang="en-US" sz="3600" b="0" i="0" dirty="0">
              <a:solidFill>
                <a:schemeClr val="tx1"/>
              </a:solidFill>
            </a:rPr>
            <a:t>The undersigned insured agrees to pay the lender total payments in accordance with the payment schedule per the schedules of financed policies.</a:t>
          </a:r>
          <a:endParaRPr lang="en-US" sz="3600" dirty="0">
            <a:solidFill>
              <a:schemeClr val="tx1"/>
            </a:solidFill>
          </a:endParaRPr>
        </a:p>
      </dgm:t>
    </dgm:pt>
    <dgm:pt modelId="{6A8D74EC-4770-4EA3-B869-17AF9B4F7189}" type="parTrans" cxnId="{8A9E0BC8-E7E1-4D31-A534-E456E1DCCB93}">
      <dgm:prSet/>
      <dgm:spPr/>
      <dgm:t>
        <a:bodyPr/>
        <a:lstStyle/>
        <a:p>
          <a:endParaRPr lang="en-US"/>
        </a:p>
      </dgm:t>
    </dgm:pt>
    <dgm:pt modelId="{C94A9353-2353-4D5C-9AFC-C073AFB0B051}" type="sibTrans" cxnId="{8A9E0BC8-E7E1-4D31-A534-E456E1DCCB93}">
      <dgm:prSet/>
      <dgm:spPr/>
      <dgm:t>
        <a:bodyPr/>
        <a:lstStyle/>
        <a:p>
          <a:endParaRPr lang="en-US"/>
        </a:p>
      </dgm:t>
    </dgm:pt>
    <dgm:pt modelId="{080130F1-66D4-4CAA-B9E4-6003B2F80A5A}">
      <dgm:prSet custT="1"/>
      <dgm:spPr/>
      <dgm:t>
        <a:bodyPr/>
        <a:lstStyle/>
        <a:p>
          <a:r>
            <a:rPr lang="en-US" sz="3600" b="0" i="0" dirty="0">
              <a:solidFill>
                <a:schemeClr val="tx1"/>
              </a:solidFill>
            </a:rPr>
            <a:t>The insured appoints the lender attorney-in-fact per the schedule of financed policies</a:t>
          </a:r>
          <a:endParaRPr lang="en-US" sz="3600" dirty="0">
            <a:solidFill>
              <a:schemeClr val="tx1"/>
            </a:solidFill>
          </a:endParaRPr>
        </a:p>
      </dgm:t>
    </dgm:pt>
    <dgm:pt modelId="{467FA223-0AC1-4990-BF15-6D78AFC855A0}" type="parTrans" cxnId="{88FEF054-6595-4A5D-959A-4C4681F42728}">
      <dgm:prSet/>
      <dgm:spPr/>
      <dgm:t>
        <a:bodyPr/>
        <a:lstStyle/>
        <a:p>
          <a:endParaRPr lang="en-US"/>
        </a:p>
      </dgm:t>
    </dgm:pt>
    <dgm:pt modelId="{00E3C436-01D8-450E-9B90-C81F2A6322A8}" type="sibTrans" cxnId="{88FEF054-6595-4A5D-959A-4C4681F42728}">
      <dgm:prSet/>
      <dgm:spPr/>
      <dgm:t>
        <a:bodyPr/>
        <a:lstStyle/>
        <a:p>
          <a:endParaRPr lang="en-US"/>
        </a:p>
      </dgm:t>
    </dgm:pt>
    <dgm:pt modelId="{31A2900B-AF75-4282-B97C-C2EF99A0A9A7}" type="pres">
      <dgm:prSet presAssocID="{90F14F71-3AF0-4E1C-84A5-AE0BF163EE38}" presName="root" presStyleCnt="0">
        <dgm:presLayoutVars>
          <dgm:dir/>
          <dgm:resizeHandles val="exact"/>
        </dgm:presLayoutVars>
      </dgm:prSet>
      <dgm:spPr/>
    </dgm:pt>
    <dgm:pt modelId="{1C22E423-5CAC-4721-A04B-30C9A98AC0C0}" type="pres">
      <dgm:prSet presAssocID="{045A9B27-6683-4703-B9D8-B2F7E9E67B00}" presName="compNode" presStyleCnt="0"/>
      <dgm:spPr/>
    </dgm:pt>
    <dgm:pt modelId="{928EEEE4-C58B-406F-92BE-B0593DE9B876}" type="pres">
      <dgm:prSet presAssocID="{045A9B27-6683-4703-B9D8-B2F7E9E67B00}" presName="bgRect" presStyleLbl="bgShp" presStyleIdx="0" presStyleCnt="2"/>
      <dgm:spPr>
        <a:solidFill>
          <a:srgbClr val="A1D7EE"/>
        </a:solidFill>
      </dgm:spPr>
    </dgm:pt>
    <dgm:pt modelId="{ED58FE73-EE95-4531-A959-22DB756F4CB1}" type="pres">
      <dgm:prSet presAssocID="{045A9B27-6683-4703-B9D8-B2F7E9E67B0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D64A39C-B896-4659-98F3-D3A7787ADAA7}" type="pres">
      <dgm:prSet presAssocID="{045A9B27-6683-4703-B9D8-B2F7E9E67B00}" presName="spaceRect" presStyleCnt="0"/>
      <dgm:spPr/>
    </dgm:pt>
    <dgm:pt modelId="{3C4EE0A8-1D92-4073-9F6E-AAC57B42AE99}" type="pres">
      <dgm:prSet presAssocID="{045A9B27-6683-4703-B9D8-B2F7E9E67B00}" presName="parTx" presStyleLbl="revTx" presStyleIdx="0" presStyleCnt="2">
        <dgm:presLayoutVars>
          <dgm:chMax val="0"/>
          <dgm:chPref val="0"/>
        </dgm:presLayoutVars>
      </dgm:prSet>
      <dgm:spPr/>
    </dgm:pt>
    <dgm:pt modelId="{F5E6EBF2-9CD3-4D84-B426-377ED70E4A7F}" type="pres">
      <dgm:prSet presAssocID="{C94A9353-2353-4D5C-9AFC-C073AFB0B051}" presName="sibTrans" presStyleCnt="0"/>
      <dgm:spPr/>
    </dgm:pt>
    <dgm:pt modelId="{308B4E80-48A5-43FD-A51D-7687506D6292}" type="pres">
      <dgm:prSet presAssocID="{080130F1-66D4-4CAA-B9E4-6003B2F80A5A}" presName="compNode" presStyleCnt="0"/>
      <dgm:spPr/>
    </dgm:pt>
    <dgm:pt modelId="{51EC10AE-DC09-42B7-96B8-67D1A71938F5}" type="pres">
      <dgm:prSet presAssocID="{080130F1-66D4-4CAA-B9E4-6003B2F80A5A}" presName="bgRect" presStyleLbl="bgShp" presStyleIdx="1" presStyleCnt="2"/>
      <dgm:spPr>
        <a:solidFill>
          <a:srgbClr val="51B5E0"/>
        </a:solidFill>
      </dgm:spPr>
    </dgm:pt>
    <dgm:pt modelId="{CC33A968-B5B2-4CA4-8E58-011C80B0CFAD}" type="pres">
      <dgm:prSet presAssocID="{080130F1-66D4-4CAA-B9E4-6003B2F80A5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7A5BC620-CD26-4979-B121-0823E6968C24}" type="pres">
      <dgm:prSet presAssocID="{080130F1-66D4-4CAA-B9E4-6003B2F80A5A}" presName="spaceRect" presStyleCnt="0"/>
      <dgm:spPr/>
    </dgm:pt>
    <dgm:pt modelId="{33AB7A3F-DA37-45D2-A877-BFEE6AB7D7FF}" type="pres">
      <dgm:prSet presAssocID="{080130F1-66D4-4CAA-B9E4-6003B2F80A5A}" presName="parTx" presStyleLbl="revTx" presStyleIdx="1" presStyleCnt="2">
        <dgm:presLayoutVars>
          <dgm:chMax val="0"/>
          <dgm:chPref val="0"/>
        </dgm:presLayoutVars>
      </dgm:prSet>
      <dgm:spPr/>
    </dgm:pt>
  </dgm:ptLst>
  <dgm:cxnLst>
    <dgm:cxn modelId="{C628A12C-BA4A-46A8-8E95-A32A356C4164}" type="presOf" srcId="{045A9B27-6683-4703-B9D8-B2F7E9E67B00}" destId="{3C4EE0A8-1D92-4073-9F6E-AAC57B42AE99}" srcOrd="0" destOrd="0" presId="urn:microsoft.com/office/officeart/2018/2/layout/IconVerticalSolidList"/>
    <dgm:cxn modelId="{88FEF054-6595-4A5D-959A-4C4681F42728}" srcId="{90F14F71-3AF0-4E1C-84A5-AE0BF163EE38}" destId="{080130F1-66D4-4CAA-B9E4-6003B2F80A5A}" srcOrd="1" destOrd="0" parTransId="{467FA223-0AC1-4990-BF15-6D78AFC855A0}" sibTransId="{00E3C436-01D8-450E-9B90-C81F2A6322A8}"/>
    <dgm:cxn modelId="{1C1FCDA2-4B81-4590-B8ED-CF90CB2CB8FC}" type="presOf" srcId="{90F14F71-3AF0-4E1C-84A5-AE0BF163EE38}" destId="{31A2900B-AF75-4282-B97C-C2EF99A0A9A7}" srcOrd="0" destOrd="0" presId="urn:microsoft.com/office/officeart/2018/2/layout/IconVerticalSolidList"/>
    <dgm:cxn modelId="{8A9E0BC8-E7E1-4D31-A534-E456E1DCCB93}" srcId="{90F14F71-3AF0-4E1C-84A5-AE0BF163EE38}" destId="{045A9B27-6683-4703-B9D8-B2F7E9E67B00}" srcOrd="0" destOrd="0" parTransId="{6A8D74EC-4770-4EA3-B869-17AF9B4F7189}" sibTransId="{C94A9353-2353-4D5C-9AFC-C073AFB0B051}"/>
    <dgm:cxn modelId="{ABCA23EC-03F7-414D-8FF2-0CA72C9E48FA}" type="presOf" srcId="{080130F1-66D4-4CAA-B9E4-6003B2F80A5A}" destId="{33AB7A3F-DA37-45D2-A877-BFEE6AB7D7FF}" srcOrd="0" destOrd="0" presId="urn:microsoft.com/office/officeart/2018/2/layout/IconVerticalSolidList"/>
    <dgm:cxn modelId="{641FB007-ACB3-40D4-B241-6B6045F754F9}" type="presParOf" srcId="{31A2900B-AF75-4282-B97C-C2EF99A0A9A7}" destId="{1C22E423-5CAC-4721-A04B-30C9A98AC0C0}" srcOrd="0" destOrd="0" presId="urn:microsoft.com/office/officeart/2018/2/layout/IconVerticalSolidList"/>
    <dgm:cxn modelId="{86AC42C9-15D9-44D5-99A0-48924E154D34}" type="presParOf" srcId="{1C22E423-5CAC-4721-A04B-30C9A98AC0C0}" destId="{928EEEE4-C58B-406F-92BE-B0593DE9B876}" srcOrd="0" destOrd="0" presId="urn:microsoft.com/office/officeart/2018/2/layout/IconVerticalSolidList"/>
    <dgm:cxn modelId="{6DBD63BE-F91C-4A56-A5E3-0F2C828C9B0A}" type="presParOf" srcId="{1C22E423-5CAC-4721-A04B-30C9A98AC0C0}" destId="{ED58FE73-EE95-4531-A959-22DB756F4CB1}" srcOrd="1" destOrd="0" presId="urn:microsoft.com/office/officeart/2018/2/layout/IconVerticalSolidList"/>
    <dgm:cxn modelId="{FA379F44-1F2A-4683-893C-C26C05305179}" type="presParOf" srcId="{1C22E423-5CAC-4721-A04B-30C9A98AC0C0}" destId="{2D64A39C-B896-4659-98F3-D3A7787ADAA7}" srcOrd="2" destOrd="0" presId="urn:microsoft.com/office/officeart/2018/2/layout/IconVerticalSolidList"/>
    <dgm:cxn modelId="{E202BB15-EE89-496E-B04F-95CD2E490477}" type="presParOf" srcId="{1C22E423-5CAC-4721-A04B-30C9A98AC0C0}" destId="{3C4EE0A8-1D92-4073-9F6E-AAC57B42AE99}" srcOrd="3" destOrd="0" presId="urn:microsoft.com/office/officeart/2018/2/layout/IconVerticalSolidList"/>
    <dgm:cxn modelId="{7A9970EE-1C94-4F50-9C95-55ABA6825366}" type="presParOf" srcId="{31A2900B-AF75-4282-B97C-C2EF99A0A9A7}" destId="{F5E6EBF2-9CD3-4D84-B426-377ED70E4A7F}" srcOrd="1" destOrd="0" presId="urn:microsoft.com/office/officeart/2018/2/layout/IconVerticalSolidList"/>
    <dgm:cxn modelId="{09642AC6-9532-4AAA-B24D-AB4527CF559C}" type="presParOf" srcId="{31A2900B-AF75-4282-B97C-C2EF99A0A9A7}" destId="{308B4E80-48A5-43FD-A51D-7687506D6292}" srcOrd="2" destOrd="0" presId="urn:microsoft.com/office/officeart/2018/2/layout/IconVerticalSolidList"/>
    <dgm:cxn modelId="{1A283B71-6032-4759-A86D-E6814ACB646D}" type="presParOf" srcId="{308B4E80-48A5-43FD-A51D-7687506D6292}" destId="{51EC10AE-DC09-42B7-96B8-67D1A71938F5}" srcOrd="0" destOrd="0" presId="urn:microsoft.com/office/officeart/2018/2/layout/IconVerticalSolidList"/>
    <dgm:cxn modelId="{CD751A29-C857-4926-8196-82001A5B81FE}" type="presParOf" srcId="{308B4E80-48A5-43FD-A51D-7687506D6292}" destId="{CC33A968-B5B2-4CA4-8E58-011C80B0CFAD}" srcOrd="1" destOrd="0" presId="urn:microsoft.com/office/officeart/2018/2/layout/IconVerticalSolidList"/>
    <dgm:cxn modelId="{29208E6A-9814-4511-BCF2-4E3918DC06D2}" type="presParOf" srcId="{308B4E80-48A5-43FD-A51D-7687506D6292}" destId="{7A5BC620-CD26-4979-B121-0823E6968C24}" srcOrd="2" destOrd="0" presId="urn:microsoft.com/office/officeart/2018/2/layout/IconVerticalSolidList"/>
    <dgm:cxn modelId="{8CD6F106-8ABB-4EF4-B198-E12A996BD993}" type="presParOf" srcId="{308B4E80-48A5-43FD-A51D-7687506D6292}" destId="{33AB7A3F-DA37-45D2-A877-BFEE6AB7D7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40748-1294-42D0-828E-31501E5E193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C2F9955-B697-43F0-B854-66277C2C7E20}">
      <dgm:prSet custT="1"/>
      <dgm:spPr/>
      <dgm:t>
        <a:bodyPr/>
        <a:lstStyle/>
        <a:p>
          <a:r>
            <a:rPr lang="en-US" sz="2800" b="0" i="0" dirty="0"/>
            <a:t>Lender may request cancellation of insurance policies</a:t>
          </a:r>
          <a:endParaRPr lang="en-US" sz="2800" dirty="0"/>
        </a:p>
      </dgm:t>
    </dgm:pt>
    <dgm:pt modelId="{53A6B4A3-3A44-4D83-9491-3E570377887F}" type="parTrans" cxnId="{FAB46C2A-8B65-484B-B544-08DDCBA36C4C}">
      <dgm:prSet/>
      <dgm:spPr/>
      <dgm:t>
        <a:bodyPr/>
        <a:lstStyle/>
        <a:p>
          <a:endParaRPr lang="en-US"/>
        </a:p>
      </dgm:t>
    </dgm:pt>
    <dgm:pt modelId="{820D07D7-6CE2-4C04-B114-0CFC847B0522}" type="sibTrans" cxnId="{FAB46C2A-8B65-484B-B544-08DDCBA36C4C}">
      <dgm:prSet/>
      <dgm:spPr/>
      <dgm:t>
        <a:bodyPr/>
        <a:lstStyle/>
        <a:p>
          <a:endParaRPr lang="en-US"/>
        </a:p>
      </dgm:t>
    </dgm:pt>
    <dgm:pt modelId="{4D2FB95B-FCB2-4E5F-8794-C0F879EBBF0D}">
      <dgm:prSet custT="1"/>
      <dgm:spPr/>
      <dgm:t>
        <a:bodyPr/>
        <a:lstStyle/>
        <a:p>
          <a:r>
            <a:rPr lang="en-US" sz="2800" b="0" i="0" dirty="0"/>
            <a:t>Lender may proceed to collect the entire unpaid balance due hereunder or any part thereof by appropriate legal proceedings</a:t>
          </a:r>
          <a:endParaRPr lang="en-US" sz="2800" dirty="0"/>
        </a:p>
      </dgm:t>
    </dgm:pt>
    <dgm:pt modelId="{C18A7BA4-E33D-44ED-BE5F-06940341299C}" type="parTrans" cxnId="{ABA7B0E1-FC24-4D22-AEDB-BC134B48A019}">
      <dgm:prSet/>
      <dgm:spPr/>
      <dgm:t>
        <a:bodyPr/>
        <a:lstStyle/>
        <a:p>
          <a:endParaRPr lang="en-US"/>
        </a:p>
      </dgm:t>
    </dgm:pt>
    <dgm:pt modelId="{2C86DC3C-7267-46FE-9401-757DC74464B6}" type="sibTrans" cxnId="{ABA7B0E1-FC24-4D22-AEDB-BC134B48A019}">
      <dgm:prSet/>
      <dgm:spPr/>
      <dgm:t>
        <a:bodyPr/>
        <a:lstStyle/>
        <a:p>
          <a:endParaRPr lang="en-US"/>
        </a:p>
      </dgm:t>
    </dgm:pt>
    <dgm:pt modelId="{D3F4B53E-371A-47E1-9D91-FE936FA1B644}">
      <dgm:prSet custT="1"/>
      <dgm:spPr/>
      <dgm:t>
        <a:bodyPr/>
        <a:lstStyle/>
        <a:p>
          <a:r>
            <a:rPr lang="en-US" sz="2800" b="0" i="0" dirty="0">
              <a:solidFill>
                <a:schemeClr val="bg1"/>
              </a:solidFill>
            </a:rPr>
            <a:t>Money received after cancellation: Any payment received after policy cancellation may be credited to the indebtedness due hereunder without any liability or obligation on the part of the lender to request reinstatement of such cancelled policies</a:t>
          </a:r>
          <a:endParaRPr lang="en-US" sz="2800" dirty="0">
            <a:solidFill>
              <a:schemeClr val="bg1"/>
            </a:solidFill>
          </a:endParaRPr>
        </a:p>
      </dgm:t>
    </dgm:pt>
    <dgm:pt modelId="{EA872E37-06AA-4AA2-BB62-AB2B887B14C7}" type="parTrans" cxnId="{7D040CAC-0BDD-4C73-A97F-AEC66801ECE7}">
      <dgm:prSet/>
      <dgm:spPr/>
      <dgm:t>
        <a:bodyPr/>
        <a:lstStyle/>
        <a:p>
          <a:endParaRPr lang="en-US"/>
        </a:p>
      </dgm:t>
    </dgm:pt>
    <dgm:pt modelId="{FA5ED4FD-03BA-460F-8000-90F3C657B164}" type="sibTrans" cxnId="{7D040CAC-0BDD-4C73-A97F-AEC66801ECE7}">
      <dgm:prSet/>
      <dgm:spPr/>
      <dgm:t>
        <a:bodyPr/>
        <a:lstStyle/>
        <a:p>
          <a:endParaRPr lang="en-US"/>
        </a:p>
      </dgm:t>
    </dgm:pt>
    <dgm:pt modelId="{1B0BC697-85F6-4515-89D7-763C4F38328C}">
      <dgm:prSet custT="1"/>
      <dgm:spPr/>
      <dgm:t>
        <a:bodyPr/>
        <a:lstStyle/>
        <a:p>
          <a:r>
            <a:rPr lang="en-US" sz="2800" b="0" i="0" dirty="0">
              <a:solidFill>
                <a:schemeClr val="bg1"/>
              </a:solidFill>
            </a:rPr>
            <a:t>Agent or broker on the front of this agreement is neither authorized by the lender to receive installments payable in this agreement nor is authorized to make representation to insured under lender’s behalf</a:t>
          </a:r>
          <a:endParaRPr lang="en-US" sz="2800" dirty="0">
            <a:solidFill>
              <a:schemeClr val="bg1"/>
            </a:solidFill>
          </a:endParaRPr>
        </a:p>
      </dgm:t>
    </dgm:pt>
    <dgm:pt modelId="{75FBA3B8-C27B-49C0-855A-CBC1A641D033}" type="parTrans" cxnId="{ADD86FC9-D732-4760-8E4B-EEE1934E5F05}">
      <dgm:prSet/>
      <dgm:spPr/>
      <dgm:t>
        <a:bodyPr/>
        <a:lstStyle/>
        <a:p>
          <a:endParaRPr lang="en-US"/>
        </a:p>
      </dgm:t>
    </dgm:pt>
    <dgm:pt modelId="{BC76D87A-4BCF-4D20-BB43-764D69006389}" type="sibTrans" cxnId="{ADD86FC9-D732-4760-8E4B-EEE1934E5F05}">
      <dgm:prSet/>
      <dgm:spPr/>
      <dgm:t>
        <a:bodyPr/>
        <a:lstStyle/>
        <a:p>
          <a:endParaRPr lang="en-US"/>
        </a:p>
      </dgm:t>
    </dgm:pt>
    <dgm:pt modelId="{96B8A56B-38FF-4EC0-AC16-44F72BEB7124}" type="pres">
      <dgm:prSet presAssocID="{6EE40748-1294-42D0-828E-31501E5E193F}" presName="root" presStyleCnt="0">
        <dgm:presLayoutVars>
          <dgm:dir/>
          <dgm:resizeHandles val="exact"/>
        </dgm:presLayoutVars>
      </dgm:prSet>
      <dgm:spPr/>
    </dgm:pt>
    <dgm:pt modelId="{19B81484-931C-4459-A343-7CF6C1238381}" type="pres">
      <dgm:prSet presAssocID="{2C2F9955-B697-43F0-B854-66277C2C7E20}" presName="compNode" presStyleCnt="0"/>
      <dgm:spPr/>
    </dgm:pt>
    <dgm:pt modelId="{6F9C6862-3AC9-4AC5-A4A2-6EA839D4192E}" type="pres">
      <dgm:prSet presAssocID="{2C2F9955-B697-43F0-B854-66277C2C7E20}" presName="bgRect" presStyleLbl="bgShp" presStyleIdx="0" presStyleCnt="4"/>
      <dgm:spPr>
        <a:solidFill>
          <a:srgbClr val="A1D7EE"/>
        </a:solidFill>
      </dgm:spPr>
    </dgm:pt>
    <dgm:pt modelId="{5AD14636-053C-443B-9219-6711C8CEDE7C}" type="pres">
      <dgm:prSet presAssocID="{2C2F9955-B697-43F0-B854-66277C2C7E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A9AFCEE7-C5FB-42CE-8AA2-362D635F6582}" type="pres">
      <dgm:prSet presAssocID="{2C2F9955-B697-43F0-B854-66277C2C7E20}" presName="spaceRect" presStyleCnt="0"/>
      <dgm:spPr/>
    </dgm:pt>
    <dgm:pt modelId="{2C95F28E-DB03-4829-A583-356313940186}" type="pres">
      <dgm:prSet presAssocID="{2C2F9955-B697-43F0-B854-66277C2C7E20}" presName="parTx" presStyleLbl="revTx" presStyleIdx="0" presStyleCnt="4">
        <dgm:presLayoutVars>
          <dgm:chMax val="0"/>
          <dgm:chPref val="0"/>
        </dgm:presLayoutVars>
      </dgm:prSet>
      <dgm:spPr/>
    </dgm:pt>
    <dgm:pt modelId="{410A4603-A35F-4717-A276-49CA9B8BD08C}" type="pres">
      <dgm:prSet presAssocID="{820D07D7-6CE2-4C04-B114-0CFC847B0522}" presName="sibTrans" presStyleCnt="0"/>
      <dgm:spPr/>
    </dgm:pt>
    <dgm:pt modelId="{25BDA007-B43B-4443-B53F-44DA69FAED04}" type="pres">
      <dgm:prSet presAssocID="{4D2FB95B-FCB2-4E5F-8794-C0F879EBBF0D}" presName="compNode" presStyleCnt="0"/>
      <dgm:spPr/>
    </dgm:pt>
    <dgm:pt modelId="{6BB301C2-726D-4416-A49E-95F764651DFA}" type="pres">
      <dgm:prSet presAssocID="{4D2FB95B-FCB2-4E5F-8794-C0F879EBBF0D}" presName="bgRect" presStyleLbl="bgShp" presStyleIdx="1" presStyleCnt="4"/>
      <dgm:spPr>
        <a:solidFill>
          <a:srgbClr val="51B5E0"/>
        </a:solidFill>
      </dgm:spPr>
    </dgm:pt>
    <dgm:pt modelId="{8AAE1945-83FE-4952-8B96-41662B7F2780}" type="pres">
      <dgm:prSet presAssocID="{4D2FB95B-FCB2-4E5F-8794-C0F879EBBF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08B6A1A4-20EA-4B0B-8884-7C813E980E2C}" type="pres">
      <dgm:prSet presAssocID="{4D2FB95B-FCB2-4E5F-8794-C0F879EBBF0D}" presName="spaceRect" presStyleCnt="0"/>
      <dgm:spPr/>
    </dgm:pt>
    <dgm:pt modelId="{1B838D71-80E0-4C2C-8511-6135A9DFD077}" type="pres">
      <dgm:prSet presAssocID="{4D2FB95B-FCB2-4E5F-8794-C0F879EBBF0D}" presName="parTx" presStyleLbl="revTx" presStyleIdx="1" presStyleCnt="4">
        <dgm:presLayoutVars>
          <dgm:chMax val="0"/>
          <dgm:chPref val="0"/>
        </dgm:presLayoutVars>
      </dgm:prSet>
      <dgm:spPr/>
    </dgm:pt>
    <dgm:pt modelId="{F46CA9D0-48CC-4A43-8D95-DE6A27E13D99}" type="pres">
      <dgm:prSet presAssocID="{2C86DC3C-7267-46FE-9401-757DC74464B6}" presName="sibTrans" presStyleCnt="0"/>
      <dgm:spPr/>
    </dgm:pt>
    <dgm:pt modelId="{1A9F7F03-A346-49C5-934F-B829644C2030}" type="pres">
      <dgm:prSet presAssocID="{D3F4B53E-371A-47E1-9D91-FE936FA1B644}" presName="compNode" presStyleCnt="0"/>
      <dgm:spPr/>
    </dgm:pt>
    <dgm:pt modelId="{72EC730D-7E9E-4BFE-A4E9-7D8A3215973E}" type="pres">
      <dgm:prSet presAssocID="{D3F4B53E-371A-47E1-9D91-FE936FA1B644}" presName="bgRect" presStyleLbl="bgShp" presStyleIdx="2" presStyleCnt="4"/>
      <dgm:spPr>
        <a:solidFill>
          <a:srgbClr val="819BB2"/>
        </a:solidFill>
      </dgm:spPr>
    </dgm:pt>
    <dgm:pt modelId="{B72B5832-1A8F-4FFE-824B-7C677A386B4E}" type="pres">
      <dgm:prSet presAssocID="{D3F4B53E-371A-47E1-9D91-FE936FA1B6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0E58BBBE-B0AB-4585-9C36-DFD64A693EE8}" type="pres">
      <dgm:prSet presAssocID="{D3F4B53E-371A-47E1-9D91-FE936FA1B644}" presName="spaceRect" presStyleCnt="0"/>
      <dgm:spPr/>
    </dgm:pt>
    <dgm:pt modelId="{0B0A40D5-B5AE-42E3-9080-0479ACC02A00}" type="pres">
      <dgm:prSet presAssocID="{D3F4B53E-371A-47E1-9D91-FE936FA1B644}" presName="parTx" presStyleLbl="revTx" presStyleIdx="2" presStyleCnt="4">
        <dgm:presLayoutVars>
          <dgm:chMax val="0"/>
          <dgm:chPref val="0"/>
        </dgm:presLayoutVars>
      </dgm:prSet>
      <dgm:spPr/>
    </dgm:pt>
    <dgm:pt modelId="{2D8DCE13-8233-4F4E-997F-38FCF06B9814}" type="pres">
      <dgm:prSet presAssocID="{FA5ED4FD-03BA-460F-8000-90F3C657B164}" presName="sibTrans" presStyleCnt="0"/>
      <dgm:spPr/>
    </dgm:pt>
    <dgm:pt modelId="{46DB7756-FB54-410D-9A77-DC148C981B1D}" type="pres">
      <dgm:prSet presAssocID="{1B0BC697-85F6-4515-89D7-763C4F38328C}" presName="compNode" presStyleCnt="0"/>
      <dgm:spPr/>
    </dgm:pt>
    <dgm:pt modelId="{2901E4B4-C703-4620-87A4-B96EE10215EB}" type="pres">
      <dgm:prSet presAssocID="{1B0BC697-85F6-4515-89D7-763C4F38328C}" presName="bgRect" presStyleLbl="bgShp" presStyleIdx="3" presStyleCnt="4"/>
      <dgm:spPr>
        <a:solidFill>
          <a:srgbClr val="1C4E70"/>
        </a:solidFill>
      </dgm:spPr>
    </dgm:pt>
    <dgm:pt modelId="{02131910-DEEC-48A6-8210-1484986FE4F9}" type="pres">
      <dgm:prSet presAssocID="{1B0BC697-85F6-4515-89D7-763C4F3832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0062D8F7-C597-4AEB-9366-ED88E78B4991}" type="pres">
      <dgm:prSet presAssocID="{1B0BC697-85F6-4515-89D7-763C4F38328C}" presName="spaceRect" presStyleCnt="0"/>
      <dgm:spPr/>
    </dgm:pt>
    <dgm:pt modelId="{DB566265-7669-4D5C-8A5E-28C55D5CD5D3}" type="pres">
      <dgm:prSet presAssocID="{1B0BC697-85F6-4515-89D7-763C4F38328C}" presName="parTx" presStyleLbl="revTx" presStyleIdx="3" presStyleCnt="4">
        <dgm:presLayoutVars>
          <dgm:chMax val="0"/>
          <dgm:chPref val="0"/>
        </dgm:presLayoutVars>
      </dgm:prSet>
      <dgm:spPr/>
    </dgm:pt>
  </dgm:ptLst>
  <dgm:cxnLst>
    <dgm:cxn modelId="{FAB46C2A-8B65-484B-B544-08DDCBA36C4C}" srcId="{6EE40748-1294-42D0-828E-31501E5E193F}" destId="{2C2F9955-B697-43F0-B854-66277C2C7E20}" srcOrd="0" destOrd="0" parTransId="{53A6B4A3-3A44-4D83-9491-3E570377887F}" sibTransId="{820D07D7-6CE2-4C04-B114-0CFC847B0522}"/>
    <dgm:cxn modelId="{47005D55-314F-4C0A-A92B-BAA48C93EBF9}" type="presOf" srcId="{6EE40748-1294-42D0-828E-31501E5E193F}" destId="{96B8A56B-38FF-4EC0-AC16-44F72BEB7124}" srcOrd="0" destOrd="0" presId="urn:microsoft.com/office/officeart/2018/2/layout/IconVerticalSolidList"/>
    <dgm:cxn modelId="{BA0F5276-A513-44EC-A072-D3A33DAE0112}" type="presOf" srcId="{4D2FB95B-FCB2-4E5F-8794-C0F879EBBF0D}" destId="{1B838D71-80E0-4C2C-8511-6135A9DFD077}" srcOrd="0" destOrd="0" presId="urn:microsoft.com/office/officeart/2018/2/layout/IconVerticalSolidList"/>
    <dgm:cxn modelId="{2C110F7E-C3EB-49ED-ACA4-515714C6A6C8}" type="presOf" srcId="{D3F4B53E-371A-47E1-9D91-FE936FA1B644}" destId="{0B0A40D5-B5AE-42E3-9080-0479ACC02A00}" srcOrd="0" destOrd="0" presId="urn:microsoft.com/office/officeart/2018/2/layout/IconVerticalSolidList"/>
    <dgm:cxn modelId="{7D040CAC-0BDD-4C73-A97F-AEC66801ECE7}" srcId="{6EE40748-1294-42D0-828E-31501E5E193F}" destId="{D3F4B53E-371A-47E1-9D91-FE936FA1B644}" srcOrd="2" destOrd="0" parTransId="{EA872E37-06AA-4AA2-BB62-AB2B887B14C7}" sibTransId="{FA5ED4FD-03BA-460F-8000-90F3C657B164}"/>
    <dgm:cxn modelId="{1872B2C5-0611-4A5B-9009-3F3BC61D53E6}" type="presOf" srcId="{1B0BC697-85F6-4515-89D7-763C4F38328C}" destId="{DB566265-7669-4D5C-8A5E-28C55D5CD5D3}" srcOrd="0" destOrd="0" presId="urn:microsoft.com/office/officeart/2018/2/layout/IconVerticalSolidList"/>
    <dgm:cxn modelId="{ADD86FC9-D732-4760-8E4B-EEE1934E5F05}" srcId="{6EE40748-1294-42D0-828E-31501E5E193F}" destId="{1B0BC697-85F6-4515-89D7-763C4F38328C}" srcOrd="3" destOrd="0" parTransId="{75FBA3B8-C27B-49C0-855A-CBC1A641D033}" sibTransId="{BC76D87A-4BCF-4D20-BB43-764D69006389}"/>
    <dgm:cxn modelId="{ABA7B0E1-FC24-4D22-AEDB-BC134B48A019}" srcId="{6EE40748-1294-42D0-828E-31501E5E193F}" destId="{4D2FB95B-FCB2-4E5F-8794-C0F879EBBF0D}" srcOrd="1" destOrd="0" parTransId="{C18A7BA4-E33D-44ED-BE5F-06940341299C}" sibTransId="{2C86DC3C-7267-46FE-9401-757DC74464B6}"/>
    <dgm:cxn modelId="{7174B8F0-86A4-4E97-9F4E-9EEE9167B2D1}" type="presOf" srcId="{2C2F9955-B697-43F0-B854-66277C2C7E20}" destId="{2C95F28E-DB03-4829-A583-356313940186}" srcOrd="0" destOrd="0" presId="urn:microsoft.com/office/officeart/2018/2/layout/IconVerticalSolidList"/>
    <dgm:cxn modelId="{02E6B089-B86B-42B1-A9D0-962BEA2228DA}" type="presParOf" srcId="{96B8A56B-38FF-4EC0-AC16-44F72BEB7124}" destId="{19B81484-931C-4459-A343-7CF6C1238381}" srcOrd="0" destOrd="0" presId="urn:microsoft.com/office/officeart/2018/2/layout/IconVerticalSolidList"/>
    <dgm:cxn modelId="{50DD4AFF-9C00-43C1-91DB-278D00C5C363}" type="presParOf" srcId="{19B81484-931C-4459-A343-7CF6C1238381}" destId="{6F9C6862-3AC9-4AC5-A4A2-6EA839D4192E}" srcOrd="0" destOrd="0" presId="urn:microsoft.com/office/officeart/2018/2/layout/IconVerticalSolidList"/>
    <dgm:cxn modelId="{D5F05997-D09D-459E-8778-9902BD453F8F}" type="presParOf" srcId="{19B81484-931C-4459-A343-7CF6C1238381}" destId="{5AD14636-053C-443B-9219-6711C8CEDE7C}" srcOrd="1" destOrd="0" presId="urn:microsoft.com/office/officeart/2018/2/layout/IconVerticalSolidList"/>
    <dgm:cxn modelId="{B0DEB073-E3F3-4D87-A32D-6AB57DF7040C}" type="presParOf" srcId="{19B81484-931C-4459-A343-7CF6C1238381}" destId="{A9AFCEE7-C5FB-42CE-8AA2-362D635F6582}" srcOrd="2" destOrd="0" presId="urn:microsoft.com/office/officeart/2018/2/layout/IconVerticalSolidList"/>
    <dgm:cxn modelId="{D41AE224-14FC-4AFC-A151-47EA3942BE4D}" type="presParOf" srcId="{19B81484-931C-4459-A343-7CF6C1238381}" destId="{2C95F28E-DB03-4829-A583-356313940186}" srcOrd="3" destOrd="0" presId="urn:microsoft.com/office/officeart/2018/2/layout/IconVerticalSolidList"/>
    <dgm:cxn modelId="{E2313C24-C6A3-4B27-9040-D9919569F44A}" type="presParOf" srcId="{96B8A56B-38FF-4EC0-AC16-44F72BEB7124}" destId="{410A4603-A35F-4717-A276-49CA9B8BD08C}" srcOrd="1" destOrd="0" presId="urn:microsoft.com/office/officeart/2018/2/layout/IconVerticalSolidList"/>
    <dgm:cxn modelId="{0AACEB93-B46A-4247-96F1-2C39CE215394}" type="presParOf" srcId="{96B8A56B-38FF-4EC0-AC16-44F72BEB7124}" destId="{25BDA007-B43B-4443-B53F-44DA69FAED04}" srcOrd="2" destOrd="0" presId="urn:microsoft.com/office/officeart/2018/2/layout/IconVerticalSolidList"/>
    <dgm:cxn modelId="{E7DF5BE0-8719-49ED-8CB9-30CB20B1BAEF}" type="presParOf" srcId="{25BDA007-B43B-4443-B53F-44DA69FAED04}" destId="{6BB301C2-726D-4416-A49E-95F764651DFA}" srcOrd="0" destOrd="0" presId="urn:microsoft.com/office/officeart/2018/2/layout/IconVerticalSolidList"/>
    <dgm:cxn modelId="{0A9B5C85-A878-4375-B601-60E1362488BE}" type="presParOf" srcId="{25BDA007-B43B-4443-B53F-44DA69FAED04}" destId="{8AAE1945-83FE-4952-8B96-41662B7F2780}" srcOrd="1" destOrd="0" presId="urn:microsoft.com/office/officeart/2018/2/layout/IconVerticalSolidList"/>
    <dgm:cxn modelId="{FEAD8D6A-14DD-427D-8F91-D632DB823E56}" type="presParOf" srcId="{25BDA007-B43B-4443-B53F-44DA69FAED04}" destId="{08B6A1A4-20EA-4B0B-8884-7C813E980E2C}" srcOrd="2" destOrd="0" presId="urn:microsoft.com/office/officeart/2018/2/layout/IconVerticalSolidList"/>
    <dgm:cxn modelId="{65C76E98-FF02-4F59-AF55-4C79450B231E}" type="presParOf" srcId="{25BDA007-B43B-4443-B53F-44DA69FAED04}" destId="{1B838D71-80E0-4C2C-8511-6135A9DFD077}" srcOrd="3" destOrd="0" presId="urn:microsoft.com/office/officeart/2018/2/layout/IconVerticalSolidList"/>
    <dgm:cxn modelId="{03757FDD-AA6C-4985-8147-6852DCC6454A}" type="presParOf" srcId="{96B8A56B-38FF-4EC0-AC16-44F72BEB7124}" destId="{F46CA9D0-48CC-4A43-8D95-DE6A27E13D99}" srcOrd="3" destOrd="0" presId="urn:microsoft.com/office/officeart/2018/2/layout/IconVerticalSolidList"/>
    <dgm:cxn modelId="{64889088-DA73-46F0-B0A9-05065B85542C}" type="presParOf" srcId="{96B8A56B-38FF-4EC0-AC16-44F72BEB7124}" destId="{1A9F7F03-A346-49C5-934F-B829644C2030}" srcOrd="4" destOrd="0" presId="urn:microsoft.com/office/officeart/2018/2/layout/IconVerticalSolidList"/>
    <dgm:cxn modelId="{3F9CA8D6-EA2C-4821-BF57-BEB7B0D5E857}" type="presParOf" srcId="{1A9F7F03-A346-49C5-934F-B829644C2030}" destId="{72EC730D-7E9E-4BFE-A4E9-7D8A3215973E}" srcOrd="0" destOrd="0" presId="urn:microsoft.com/office/officeart/2018/2/layout/IconVerticalSolidList"/>
    <dgm:cxn modelId="{0E7DA4FE-20E1-4289-BBEB-432374641E02}" type="presParOf" srcId="{1A9F7F03-A346-49C5-934F-B829644C2030}" destId="{B72B5832-1A8F-4FFE-824B-7C677A386B4E}" srcOrd="1" destOrd="0" presId="urn:microsoft.com/office/officeart/2018/2/layout/IconVerticalSolidList"/>
    <dgm:cxn modelId="{F666ECCF-80AC-4FBB-8E9C-334D8023BDE3}" type="presParOf" srcId="{1A9F7F03-A346-49C5-934F-B829644C2030}" destId="{0E58BBBE-B0AB-4585-9C36-DFD64A693EE8}" srcOrd="2" destOrd="0" presId="urn:microsoft.com/office/officeart/2018/2/layout/IconVerticalSolidList"/>
    <dgm:cxn modelId="{02F8C2A7-161B-4D01-B77B-B73B2F85F017}" type="presParOf" srcId="{1A9F7F03-A346-49C5-934F-B829644C2030}" destId="{0B0A40D5-B5AE-42E3-9080-0479ACC02A00}" srcOrd="3" destOrd="0" presId="urn:microsoft.com/office/officeart/2018/2/layout/IconVerticalSolidList"/>
    <dgm:cxn modelId="{4A8449A4-F5AE-48D9-93BF-144AC9FB250E}" type="presParOf" srcId="{96B8A56B-38FF-4EC0-AC16-44F72BEB7124}" destId="{2D8DCE13-8233-4F4E-997F-38FCF06B9814}" srcOrd="5" destOrd="0" presId="urn:microsoft.com/office/officeart/2018/2/layout/IconVerticalSolidList"/>
    <dgm:cxn modelId="{F75F9476-6BBA-48E1-A85D-9970DCAC02B4}" type="presParOf" srcId="{96B8A56B-38FF-4EC0-AC16-44F72BEB7124}" destId="{46DB7756-FB54-410D-9A77-DC148C981B1D}" srcOrd="6" destOrd="0" presId="urn:microsoft.com/office/officeart/2018/2/layout/IconVerticalSolidList"/>
    <dgm:cxn modelId="{2CB52B92-AEAE-4636-BEF4-803C07014DC1}" type="presParOf" srcId="{46DB7756-FB54-410D-9A77-DC148C981B1D}" destId="{2901E4B4-C703-4620-87A4-B96EE10215EB}" srcOrd="0" destOrd="0" presId="urn:microsoft.com/office/officeart/2018/2/layout/IconVerticalSolidList"/>
    <dgm:cxn modelId="{22FBC3FE-A771-4B1D-83D0-D6D8D07C2B2F}" type="presParOf" srcId="{46DB7756-FB54-410D-9A77-DC148C981B1D}" destId="{02131910-DEEC-48A6-8210-1484986FE4F9}" srcOrd="1" destOrd="0" presId="urn:microsoft.com/office/officeart/2018/2/layout/IconVerticalSolidList"/>
    <dgm:cxn modelId="{9020A6A0-5FB0-444D-8411-C9CD14DC02C9}" type="presParOf" srcId="{46DB7756-FB54-410D-9A77-DC148C981B1D}" destId="{0062D8F7-C597-4AEB-9366-ED88E78B4991}" srcOrd="2" destOrd="0" presId="urn:microsoft.com/office/officeart/2018/2/layout/IconVerticalSolidList"/>
    <dgm:cxn modelId="{73329845-858D-4070-8BC5-92A209D5696B}" type="presParOf" srcId="{46DB7756-FB54-410D-9A77-DC148C981B1D}" destId="{DB566265-7669-4D5C-8A5E-28C55D5CD5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52431A-3174-49BC-9533-846B5F8FCAEA}"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AE504BE7-89BA-48F5-849C-EDF0CD4FFCDE}">
      <dgm:prSet custT="1"/>
      <dgm:spPr/>
      <dgm:t>
        <a:bodyPr/>
        <a:lstStyle/>
        <a:p>
          <a:r>
            <a:rPr lang="en-US" sz="4400" b="1" i="0" dirty="0"/>
            <a:t>Insured’s Representations &amp; Warranties</a:t>
          </a:r>
          <a:endParaRPr lang="en-US" sz="4400" dirty="0"/>
        </a:p>
      </dgm:t>
    </dgm:pt>
    <dgm:pt modelId="{B70C3D55-C307-4298-BDAC-5DB49182944F}" type="parTrans" cxnId="{5513A359-C756-4BE9-85FC-CC6069964150}">
      <dgm:prSet/>
      <dgm:spPr/>
      <dgm:t>
        <a:bodyPr/>
        <a:lstStyle/>
        <a:p>
          <a:endParaRPr lang="en-US"/>
        </a:p>
      </dgm:t>
    </dgm:pt>
    <dgm:pt modelId="{D4361EA6-2837-4047-8D42-3E612F12BE09}" type="sibTrans" cxnId="{5513A359-C756-4BE9-85FC-CC6069964150}">
      <dgm:prSet/>
      <dgm:spPr/>
      <dgm:t>
        <a:bodyPr/>
        <a:lstStyle/>
        <a:p>
          <a:endParaRPr lang="en-US"/>
        </a:p>
      </dgm:t>
    </dgm:pt>
    <dgm:pt modelId="{C04800F9-102D-4E4A-9EE1-F7B73AEC67A0}">
      <dgm:prSet custT="1"/>
      <dgm:spPr/>
      <dgm:t>
        <a:bodyPr/>
        <a:lstStyle/>
        <a:p>
          <a:r>
            <a:rPr lang="en-US" sz="4000" b="0" i="0" dirty="0"/>
            <a:t>The Insured is not insolvent or presently the subject of any insolvency proceeding</a:t>
          </a:r>
          <a:endParaRPr lang="en-US" sz="4000" dirty="0"/>
        </a:p>
      </dgm:t>
    </dgm:pt>
    <dgm:pt modelId="{12CBC06A-0EE0-4774-95D9-B811076BCE40}" type="parTrans" cxnId="{F6103937-BCCA-4EB3-A72A-BE6BF313A30E}">
      <dgm:prSet/>
      <dgm:spPr/>
      <dgm:t>
        <a:bodyPr/>
        <a:lstStyle/>
        <a:p>
          <a:endParaRPr lang="en-US"/>
        </a:p>
      </dgm:t>
    </dgm:pt>
    <dgm:pt modelId="{6B05DBC6-4675-4612-82F9-4487BC9449D3}" type="sibTrans" cxnId="{F6103937-BCCA-4EB3-A72A-BE6BF313A30E}">
      <dgm:prSet/>
      <dgm:spPr/>
      <dgm:t>
        <a:bodyPr/>
        <a:lstStyle/>
        <a:p>
          <a:endParaRPr lang="en-US"/>
        </a:p>
      </dgm:t>
    </dgm:pt>
    <dgm:pt modelId="{1F190710-9514-4CB4-9F87-2551E9FE6F9B}">
      <dgm:prSet custT="1"/>
      <dgm:spPr/>
      <dgm:t>
        <a:bodyPr/>
        <a:lstStyle/>
        <a:p>
          <a:r>
            <a:rPr lang="en-US" sz="4000" b="0" i="0" dirty="0"/>
            <a:t>If so, the bankruptcy court has authorized this transaction</a:t>
          </a:r>
          <a:endParaRPr lang="en-US" sz="4000" dirty="0"/>
        </a:p>
      </dgm:t>
    </dgm:pt>
    <dgm:pt modelId="{F6BFDF59-6D50-4E64-9668-0B934CEFD06A}" type="parTrans" cxnId="{F6856AA0-3155-4FC6-A721-CA5C81B170DA}">
      <dgm:prSet/>
      <dgm:spPr/>
      <dgm:t>
        <a:bodyPr/>
        <a:lstStyle/>
        <a:p>
          <a:endParaRPr lang="en-US"/>
        </a:p>
      </dgm:t>
    </dgm:pt>
    <dgm:pt modelId="{2AD1B5AF-7135-42BB-AD31-AFCD7805D5C8}" type="sibTrans" cxnId="{F6856AA0-3155-4FC6-A721-CA5C81B170DA}">
      <dgm:prSet/>
      <dgm:spPr/>
      <dgm:t>
        <a:bodyPr/>
        <a:lstStyle/>
        <a:p>
          <a:endParaRPr lang="en-US"/>
        </a:p>
      </dgm:t>
    </dgm:pt>
    <dgm:pt modelId="{A37C390C-1847-4E06-94BE-6130F1B75EA7}">
      <dgm:prSet custT="1"/>
      <dgm:spPr/>
      <dgm:t>
        <a:bodyPr/>
        <a:lstStyle/>
        <a:p>
          <a:r>
            <a:rPr lang="en-US" sz="4000" b="0" i="0" dirty="0"/>
            <a:t>The Insured, if not an individual, the person signing has the authority to sign on behalf of the company</a:t>
          </a:r>
          <a:endParaRPr lang="en-US" sz="4000" dirty="0"/>
        </a:p>
      </dgm:t>
    </dgm:pt>
    <dgm:pt modelId="{A2AA1610-E6B9-4C1A-8F73-009219C0B63D}" type="parTrans" cxnId="{28827520-CE0B-4F56-9FC5-22AF15890665}">
      <dgm:prSet/>
      <dgm:spPr/>
      <dgm:t>
        <a:bodyPr/>
        <a:lstStyle/>
        <a:p>
          <a:endParaRPr lang="en-US"/>
        </a:p>
      </dgm:t>
    </dgm:pt>
    <dgm:pt modelId="{BF24E534-F9D7-4925-9256-2B5744E27846}" type="sibTrans" cxnId="{28827520-CE0B-4F56-9FC5-22AF15890665}">
      <dgm:prSet/>
      <dgm:spPr/>
      <dgm:t>
        <a:bodyPr/>
        <a:lstStyle/>
        <a:p>
          <a:endParaRPr lang="en-US"/>
        </a:p>
      </dgm:t>
    </dgm:pt>
    <dgm:pt modelId="{31631235-D54D-4FAB-87DF-4A515C813A33}">
      <dgm:prSet custT="1"/>
      <dgm:spPr/>
      <dgm:t>
        <a:bodyPr/>
        <a:lstStyle/>
        <a:p>
          <a:r>
            <a:rPr lang="en-US" sz="4000" b="0" i="0" dirty="0"/>
            <a:t>All parties responsible for payment of premium are named and have signed this Agreement</a:t>
          </a:r>
          <a:endParaRPr lang="en-US" sz="4000" dirty="0"/>
        </a:p>
      </dgm:t>
    </dgm:pt>
    <dgm:pt modelId="{9A1E085C-3E9D-4243-AB1E-14DB26AF98C3}" type="parTrans" cxnId="{293D20BF-B3B5-46AF-920D-A94CBDB1EEA9}">
      <dgm:prSet/>
      <dgm:spPr/>
      <dgm:t>
        <a:bodyPr/>
        <a:lstStyle/>
        <a:p>
          <a:endParaRPr lang="en-US"/>
        </a:p>
      </dgm:t>
    </dgm:pt>
    <dgm:pt modelId="{B555F3AF-30AD-4C20-841C-11062475A657}" type="sibTrans" cxnId="{293D20BF-B3B5-46AF-920D-A94CBDB1EEA9}">
      <dgm:prSet/>
      <dgm:spPr/>
      <dgm:t>
        <a:bodyPr/>
        <a:lstStyle/>
        <a:p>
          <a:endParaRPr lang="en-US"/>
        </a:p>
      </dgm:t>
    </dgm:pt>
    <dgm:pt modelId="{2B8367ED-C21C-4F72-BE8E-C976090F60AF}" type="pres">
      <dgm:prSet presAssocID="{0652431A-3174-49BC-9533-846B5F8FCAEA}" presName="linear" presStyleCnt="0">
        <dgm:presLayoutVars>
          <dgm:animLvl val="lvl"/>
          <dgm:resizeHandles val="exact"/>
        </dgm:presLayoutVars>
      </dgm:prSet>
      <dgm:spPr/>
    </dgm:pt>
    <dgm:pt modelId="{24205691-8958-4204-9355-055F8ECE221A}" type="pres">
      <dgm:prSet presAssocID="{AE504BE7-89BA-48F5-849C-EDF0CD4FFCDE}" presName="parentText" presStyleLbl="node1" presStyleIdx="0" presStyleCnt="1" custLinFactNeighborX="0" custLinFactNeighborY="-7380">
        <dgm:presLayoutVars>
          <dgm:chMax val="0"/>
          <dgm:bulletEnabled val="1"/>
        </dgm:presLayoutVars>
      </dgm:prSet>
      <dgm:spPr/>
    </dgm:pt>
    <dgm:pt modelId="{5BDC7AC9-2008-404D-8F78-CC138E7EB11F}" type="pres">
      <dgm:prSet presAssocID="{AE504BE7-89BA-48F5-849C-EDF0CD4FFCDE}" presName="childText" presStyleLbl="revTx" presStyleIdx="0" presStyleCnt="1">
        <dgm:presLayoutVars>
          <dgm:bulletEnabled val="1"/>
        </dgm:presLayoutVars>
      </dgm:prSet>
      <dgm:spPr/>
    </dgm:pt>
  </dgm:ptLst>
  <dgm:cxnLst>
    <dgm:cxn modelId="{1F54850A-CE69-4D9A-8644-760304A23594}" type="presOf" srcId="{AE504BE7-89BA-48F5-849C-EDF0CD4FFCDE}" destId="{24205691-8958-4204-9355-055F8ECE221A}" srcOrd="0" destOrd="0" presId="urn:microsoft.com/office/officeart/2005/8/layout/vList2"/>
    <dgm:cxn modelId="{28827520-CE0B-4F56-9FC5-22AF15890665}" srcId="{AE504BE7-89BA-48F5-849C-EDF0CD4FFCDE}" destId="{A37C390C-1847-4E06-94BE-6130F1B75EA7}" srcOrd="2" destOrd="0" parTransId="{A2AA1610-E6B9-4C1A-8F73-009219C0B63D}" sibTransId="{BF24E534-F9D7-4925-9256-2B5744E27846}"/>
    <dgm:cxn modelId="{F6103937-BCCA-4EB3-A72A-BE6BF313A30E}" srcId="{AE504BE7-89BA-48F5-849C-EDF0CD4FFCDE}" destId="{C04800F9-102D-4E4A-9EE1-F7B73AEC67A0}" srcOrd="0" destOrd="0" parTransId="{12CBC06A-0EE0-4774-95D9-B811076BCE40}" sibTransId="{6B05DBC6-4675-4612-82F9-4487BC9449D3}"/>
    <dgm:cxn modelId="{2943EB4B-0ABB-4C4C-8648-72D46257983F}" type="presOf" srcId="{31631235-D54D-4FAB-87DF-4A515C813A33}" destId="{5BDC7AC9-2008-404D-8F78-CC138E7EB11F}" srcOrd="0" destOrd="3" presId="urn:microsoft.com/office/officeart/2005/8/layout/vList2"/>
    <dgm:cxn modelId="{C0864173-A271-4511-AD28-090528038774}" type="presOf" srcId="{1F190710-9514-4CB4-9F87-2551E9FE6F9B}" destId="{5BDC7AC9-2008-404D-8F78-CC138E7EB11F}" srcOrd="0" destOrd="1" presId="urn:microsoft.com/office/officeart/2005/8/layout/vList2"/>
    <dgm:cxn modelId="{5513A359-C756-4BE9-85FC-CC6069964150}" srcId="{0652431A-3174-49BC-9533-846B5F8FCAEA}" destId="{AE504BE7-89BA-48F5-849C-EDF0CD4FFCDE}" srcOrd="0" destOrd="0" parTransId="{B70C3D55-C307-4298-BDAC-5DB49182944F}" sibTransId="{D4361EA6-2837-4047-8D42-3E612F12BE09}"/>
    <dgm:cxn modelId="{F6856AA0-3155-4FC6-A721-CA5C81B170DA}" srcId="{AE504BE7-89BA-48F5-849C-EDF0CD4FFCDE}" destId="{1F190710-9514-4CB4-9F87-2551E9FE6F9B}" srcOrd="1" destOrd="0" parTransId="{F6BFDF59-6D50-4E64-9668-0B934CEFD06A}" sibTransId="{2AD1B5AF-7135-42BB-AD31-AFCD7805D5C8}"/>
    <dgm:cxn modelId="{D5AD27A2-D58D-49D0-87F3-AA6A0570D0B6}" type="presOf" srcId="{C04800F9-102D-4E4A-9EE1-F7B73AEC67A0}" destId="{5BDC7AC9-2008-404D-8F78-CC138E7EB11F}" srcOrd="0" destOrd="0" presId="urn:microsoft.com/office/officeart/2005/8/layout/vList2"/>
    <dgm:cxn modelId="{6844C6BA-D359-4FB2-BDFF-7DFAC770B563}" type="presOf" srcId="{0652431A-3174-49BC-9533-846B5F8FCAEA}" destId="{2B8367ED-C21C-4F72-BE8E-C976090F60AF}" srcOrd="0" destOrd="0" presId="urn:microsoft.com/office/officeart/2005/8/layout/vList2"/>
    <dgm:cxn modelId="{293D20BF-B3B5-46AF-920D-A94CBDB1EEA9}" srcId="{AE504BE7-89BA-48F5-849C-EDF0CD4FFCDE}" destId="{31631235-D54D-4FAB-87DF-4A515C813A33}" srcOrd="3" destOrd="0" parTransId="{9A1E085C-3E9D-4243-AB1E-14DB26AF98C3}" sibTransId="{B555F3AF-30AD-4C20-841C-11062475A657}"/>
    <dgm:cxn modelId="{FCD56ABF-7BD0-422B-8FEE-5A900F8CC63B}" type="presOf" srcId="{A37C390C-1847-4E06-94BE-6130F1B75EA7}" destId="{5BDC7AC9-2008-404D-8F78-CC138E7EB11F}" srcOrd="0" destOrd="2" presId="urn:microsoft.com/office/officeart/2005/8/layout/vList2"/>
    <dgm:cxn modelId="{354D7085-E118-402A-BDD9-4C9E2EF8EC7C}" type="presParOf" srcId="{2B8367ED-C21C-4F72-BE8E-C976090F60AF}" destId="{24205691-8958-4204-9355-055F8ECE221A}" srcOrd="0" destOrd="0" presId="urn:microsoft.com/office/officeart/2005/8/layout/vList2"/>
    <dgm:cxn modelId="{0DA7886A-A5C1-409D-96D1-23F872D9627F}" type="presParOf" srcId="{2B8367ED-C21C-4F72-BE8E-C976090F60AF}" destId="{5BDC7AC9-2008-404D-8F78-CC138E7EB11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E40748-1294-42D0-828E-31501E5E193F}"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2C2F9955-B697-43F0-B854-66277C2C7E20}">
      <dgm:prSet custT="1"/>
      <dgm:spPr/>
      <dgm:t>
        <a:bodyPr/>
        <a:lstStyle/>
        <a:p>
          <a:pPr>
            <a:lnSpc>
              <a:spcPct val="100000"/>
            </a:lnSpc>
          </a:pPr>
          <a:r>
            <a:rPr lang="en-US" sz="3600" b="0" i="0" dirty="0"/>
            <a:t>Fully earned or almost fully earned</a:t>
          </a:r>
          <a:endParaRPr lang="en-US" sz="3600" dirty="0"/>
        </a:p>
      </dgm:t>
    </dgm:pt>
    <dgm:pt modelId="{53A6B4A3-3A44-4D83-9491-3E570377887F}" type="parTrans" cxnId="{FAB46C2A-8B65-484B-B544-08DDCBA36C4C}">
      <dgm:prSet/>
      <dgm:spPr/>
      <dgm:t>
        <a:bodyPr/>
        <a:lstStyle/>
        <a:p>
          <a:endParaRPr lang="en-US"/>
        </a:p>
      </dgm:t>
    </dgm:pt>
    <dgm:pt modelId="{820D07D7-6CE2-4C04-B114-0CFC847B0522}" type="sibTrans" cxnId="{FAB46C2A-8B65-484B-B544-08DDCBA36C4C}">
      <dgm:prSet/>
      <dgm:spPr/>
      <dgm:t>
        <a:bodyPr/>
        <a:lstStyle/>
        <a:p>
          <a:pPr>
            <a:lnSpc>
              <a:spcPct val="100000"/>
            </a:lnSpc>
          </a:pPr>
          <a:endParaRPr lang="en-US"/>
        </a:p>
      </dgm:t>
    </dgm:pt>
    <dgm:pt modelId="{4D2FB95B-FCB2-4E5F-8794-C0F879EBBF0D}">
      <dgm:prSet custT="1"/>
      <dgm:spPr/>
      <dgm:t>
        <a:bodyPr/>
        <a:lstStyle/>
        <a:p>
          <a:pPr>
            <a:lnSpc>
              <a:spcPct val="100000"/>
            </a:lnSpc>
          </a:pPr>
          <a:r>
            <a:rPr lang="en-US" sz="3600" b="0" i="0" dirty="0"/>
            <a:t>Non-cancelable</a:t>
          </a:r>
          <a:endParaRPr lang="en-US" sz="3600" dirty="0"/>
        </a:p>
      </dgm:t>
    </dgm:pt>
    <dgm:pt modelId="{C18A7BA4-E33D-44ED-BE5F-06940341299C}" type="parTrans" cxnId="{ABA7B0E1-FC24-4D22-AEDB-BC134B48A019}">
      <dgm:prSet/>
      <dgm:spPr/>
      <dgm:t>
        <a:bodyPr/>
        <a:lstStyle/>
        <a:p>
          <a:endParaRPr lang="en-US"/>
        </a:p>
      </dgm:t>
    </dgm:pt>
    <dgm:pt modelId="{2C86DC3C-7267-46FE-9401-757DC74464B6}" type="sibTrans" cxnId="{ABA7B0E1-FC24-4D22-AEDB-BC134B48A019}">
      <dgm:prSet/>
      <dgm:spPr/>
      <dgm:t>
        <a:bodyPr/>
        <a:lstStyle/>
        <a:p>
          <a:pPr>
            <a:lnSpc>
              <a:spcPct val="100000"/>
            </a:lnSpc>
          </a:pPr>
          <a:endParaRPr lang="en-US"/>
        </a:p>
      </dgm:t>
    </dgm:pt>
    <dgm:pt modelId="{D3F4B53E-371A-47E1-9D91-FE936FA1B644}">
      <dgm:prSet custT="1"/>
      <dgm:spPr/>
      <dgm:t>
        <a:bodyPr/>
        <a:lstStyle/>
        <a:p>
          <a:pPr>
            <a:lnSpc>
              <a:spcPct val="100000"/>
            </a:lnSpc>
          </a:pPr>
          <a:r>
            <a:rPr lang="en-US" sz="3600" b="0" i="0" dirty="0"/>
            <a:t>Often required for government projects</a:t>
          </a:r>
          <a:endParaRPr lang="en-US" sz="3600" dirty="0"/>
        </a:p>
      </dgm:t>
    </dgm:pt>
    <dgm:pt modelId="{EA872E37-06AA-4AA2-BB62-AB2B887B14C7}" type="parTrans" cxnId="{7D040CAC-0BDD-4C73-A97F-AEC66801ECE7}">
      <dgm:prSet/>
      <dgm:spPr/>
      <dgm:t>
        <a:bodyPr/>
        <a:lstStyle/>
        <a:p>
          <a:endParaRPr lang="en-US"/>
        </a:p>
      </dgm:t>
    </dgm:pt>
    <dgm:pt modelId="{FA5ED4FD-03BA-460F-8000-90F3C657B164}" type="sibTrans" cxnId="{7D040CAC-0BDD-4C73-A97F-AEC66801ECE7}">
      <dgm:prSet/>
      <dgm:spPr/>
      <dgm:t>
        <a:bodyPr/>
        <a:lstStyle/>
        <a:p>
          <a:pPr>
            <a:lnSpc>
              <a:spcPct val="100000"/>
            </a:lnSpc>
          </a:pPr>
          <a:endParaRPr lang="en-US"/>
        </a:p>
      </dgm:t>
    </dgm:pt>
    <dgm:pt modelId="{1B0BC697-85F6-4515-89D7-763C4F38328C}">
      <dgm:prSet custT="1"/>
      <dgm:spPr/>
      <dgm:t>
        <a:bodyPr/>
        <a:lstStyle/>
        <a:p>
          <a:pPr>
            <a:lnSpc>
              <a:spcPct val="100000"/>
            </a:lnSpc>
          </a:pPr>
          <a:r>
            <a:rPr lang="en-US" sz="3600" b="0" i="0" dirty="0"/>
            <a:t>Used to buffer financial losses in construction</a:t>
          </a:r>
          <a:endParaRPr lang="en-US" sz="3600" dirty="0"/>
        </a:p>
      </dgm:t>
    </dgm:pt>
    <dgm:pt modelId="{75FBA3B8-C27B-49C0-855A-CBC1A641D033}" type="parTrans" cxnId="{ADD86FC9-D732-4760-8E4B-EEE1934E5F05}">
      <dgm:prSet/>
      <dgm:spPr/>
      <dgm:t>
        <a:bodyPr/>
        <a:lstStyle/>
        <a:p>
          <a:endParaRPr lang="en-US"/>
        </a:p>
      </dgm:t>
    </dgm:pt>
    <dgm:pt modelId="{BC76D87A-4BCF-4D20-BB43-764D69006389}" type="sibTrans" cxnId="{ADD86FC9-D732-4760-8E4B-EEE1934E5F05}">
      <dgm:prSet/>
      <dgm:spPr/>
      <dgm:t>
        <a:bodyPr/>
        <a:lstStyle/>
        <a:p>
          <a:endParaRPr lang="en-US"/>
        </a:p>
      </dgm:t>
    </dgm:pt>
    <dgm:pt modelId="{1A272E4C-3A7A-413A-B13B-C2B92DA721B3}" type="pres">
      <dgm:prSet presAssocID="{6EE40748-1294-42D0-828E-31501E5E193F}" presName="root" presStyleCnt="0">
        <dgm:presLayoutVars>
          <dgm:dir/>
          <dgm:resizeHandles val="exact"/>
        </dgm:presLayoutVars>
      </dgm:prSet>
      <dgm:spPr/>
    </dgm:pt>
    <dgm:pt modelId="{105CFF43-C39E-42E3-A325-1E09C295B4D5}" type="pres">
      <dgm:prSet presAssocID="{6EE40748-1294-42D0-828E-31501E5E193F}" presName="container" presStyleCnt="0">
        <dgm:presLayoutVars>
          <dgm:dir/>
          <dgm:resizeHandles val="exact"/>
        </dgm:presLayoutVars>
      </dgm:prSet>
      <dgm:spPr/>
    </dgm:pt>
    <dgm:pt modelId="{A09AD70F-90D6-42D5-94ED-DA0F950422B6}" type="pres">
      <dgm:prSet presAssocID="{2C2F9955-B697-43F0-B854-66277C2C7E20}" presName="compNode" presStyleCnt="0"/>
      <dgm:spPr/>
    </dgm:pt>
    <dgm:pt modelId="{650ABB8F-542D-42C3-A140-C56D584C0461}" type="pres">
      <dgm:prSet presAssocID="{2C2F9955-B697-43F0-B854-66277C2C7E20}" presName="iconBgRect" presStyleLbl="bgShp" presStyleIdx="0" presStyleCnt="4"/>
      <dgm:spPr>
        <a:solidFill>
          <a:srgbClr val="174770"/>
        </a:solidFill>
      </dgm:spPr>
    </dgm:pt>
    <dgm:pt modelId="{BDB92EC6-9DF8-48DF-B30C-5CF83CAA1D32}" type="pres">
      <dgm:prSet presAssocID="{2C2F9955-B697-43F0-B854-66277C2C7E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FE2D1235-621F-4DA7-B79B-B363363220E2}" type="pres">
      <dgm:prSet presAssocID="{2C2F9955-B697-43F0-B854-66277C2C7E20}" presName="spaceRect" presStyleCnt="0"/>
      <dgm:spPr/>
    </dgm:pt>
    <dgm:pt modelId="{CA2CADBE-5261-49A7-B60B-A05004A596DE}" type="pres">
      <dgm:prSet presAssocID="{2C2F9955-B697-43F0-B854-66277C2C7E20}" presName="textRect" presStyleLbl="revTx" presStyleIdx="0" presStyleCnt="4">
        <dgm:presLayoutVars>
          <dgm:chMax val="1"/>
          <dgm:chPref val="1"/>
        </dgm:presLayoutVars>
      </dgm:prSet>
      <dgm:spPr/>
    </dgm:pt>
    <dgm:pt modelId="{6B6D24E8-10FE-4F84-AAC9-C327320E2791}" type="pres">
      <dgm:prSet presAssocID="{820D07D7-6CE2-4C04-B114-0CFC847B0522}" presName="sibTrans" presStyleLbl="sibTrans2D1" presStyleIdx="0" presStyleCnt="0"/>
      <dgm:spPr/>
    </dgm:pt>
    <dgm:pt modelId="{EB1596C8-1C93-48F7-A3AA-AE352214E486}" type="pres">
      <dgm:prSet presAssocID="{4D2FB95B-FCB2-4E5F-8794-C0F879EBBF0D}" presName="compNode" presStyleCnt="0"/>
      <dgm:spPr/>
    </dgm:pt>
    <dgm:pt modelId="{9DBE3E16-FDAB-45B2-94FB-4AC4310CDDB7}" type="pres">
      <dgm:prSet presAssocID="{4D2FB95B-FCB2-4E5F-8794-C0F879EBBF0D}" presName="iconBgRect" presStyleLbl="bgShp" presStyleIdx="1" presStyleCnt="4"/>
      <dgm:spPr>
        <a:solidFill>
          <a:srgbClr val="174770"/>
        </a:solidFill>
      </dgm:spPr>
    </dgm:pt>
    <dgm:pt modelId="{F7882DB5-1A74-45B2-A1DA-FC89F242C004}" type="pres">
      <dgm:prSet presAssocID="{4D2FB95B-FCB2-4E5F-8794-C0F879EBBF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 with solid fill"/>
        </a:ext>
      </dgm:extLst>
    </dgm:pt>
    <dgm:pt modelId="{1CF19E95-4B10-45FD-86DF-78D26E579130}" type="pres">
      <dgm:prSet presAssocID="{4D2FB95B-FCB2-4E5F-8794-C0F879EBBF0D}" presName="spaceRect" presStyleCnt="0"/>
      <dgm:spPr/>
    </dgm:pt>
    <dgm:pt modelId="{5F76171D-7863-4803-B419-EACB3A90C1E9}" type="pres">
      <dgm:prSet presAssocID="{4D2FB95B-FCB2-4E5F-8794-C0F879EBBF0D}" presName="textRect" presStyleLbl="revTx" presStyleIdx="1" presStyleCnt="4">
        <dgm:presLayoutVars>
          <dgm:chMax val="1"/>
          <dgm:chPref val="1"/>
        </dgm:presLayoutVars>
      </dgm:prSet>
      <dgm:spPr/>
    </dgm:pt>
    <dgm:pt modelId="{A72D9E7E-495D-4BD3-82EF-DED20968278D}" type="pres">
      <dgm:prSet presAssocID="{2C86DC3C-7267-46FE-9401-757DC74464B6}" presName="sibTrans" presStyleLbl="sibTrans2D1" presStyleIdx="0" presStyleCnt="0"/>
      <dgm:spPr/>
    </dgm:pt>
    <dgm:pt modelId="{E9B9ED94-AB8C-4EEE-9A28-192397C77EB3}" type="pres">
      <dgm:prSet presAssocID="{D3F4B53E-371A-47E1-9D91-FE936FA1B644}" presName="compNode" presStyleCnt="0"/>
      <dgm:spPr/>
    </dgm:pt>
    <dgm:pt modelId="{725980EE-C40B-4F17-ABF6-1F919FA703D3}" type="pres">
      <dgm:prSet presAssocID="{D3F4B53E-371A-47E1-9D91-FE936FA1B644}" presName="iconBgRect" presStyleLbl="bgShp" presStyleIdx="2" presStyleCnt="4"/>
      <dgm:spPr>
        <a:solidFill>
          <a:srgbClr val="174770"/>
        </a:solidFill>
      </dgm:spPr>
    </dgm:pt>
    <dgm:pt modelId="{544DA510-E829-4FC6-AE72-0B2775DFE9FC}" type="pres">
      <dgm:prSet presAssocID="{D3F4B53E-371A-47E1-9D91-FE936FA1B6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urt with solid fill"/>
        </a:ext>
      </dgm:extLst>
    </dgm:pt>
    <dgm:pt modelId="{F913F2C3-D158-4F09-9D57-F4FABBA7CA43}" type="pres">
      <dgm:prSet presAssocID="{D3F4B53E-371A-47E1-9D91-FE936FA1B644}" presName="spaceRect" presStyleCnt="0"/>
      <dgm:spPr/>
    </dgm:pt>
    <dgm:pt modelId="{6688C9F3-010C-4E5E-8348-39705566A04B}" type="pres">
      <dgm:prSet presAssocID="{D3F4B53E-371A-47E1-9D91-FE936FA1B644}" presName="textRect" presStyleLbl="revTx" presStyleIdx="2" presStyleCnt="4">
        <dgm:presLayoutVars>
          <dgm:chMax val="1"/>
          <dgm:chPref val="1"/>
        </dgm:presLayoutVars>
      </dgm:prSet>
      <dgm:spPr/>
    </dgm:pt>
    <dgm:pt modelId="{DDE1B73C-2BCA-43A3-9696-C1DDB82835DA}" type="pres">
      <dgm:prSet presAssocID="{FA5ED4FD-03BA-460F-8000-90F3C657B164}" presName="sibTrans" presStyleLbl="sibTrans2D1" presStyleIdx="0" presStyleCnt="0"/>
      <dgm:spPr/>
    </dgm:pt>
    <dgm:pt modelId="{E6D15AD9-A8A8-4EB1-BF27-EB64D70BD76D}" type="pres">
      <dgm:prSet presAssocID="{1B0BC697-85F6-4515-89D7-763C4F38328C}" presName="compNode" presStyleCnt="0"/>
      <dgm:spPr/>
    </dgm:pt>
    <dgm:pt modelId="{492094C4-962E-41D1-A137-D3389CFD6C74}" type="pres">
      <dgm:prSet presAssocID="{1B0BC697-85F6-4515-89D7-763C4F38328C}" presName="iconBgRect" presStyleLbl="bgShp" presStyleIdx="3" presStyleCnt="4"/>
      <dgm:spPr>
        <a:solidFill>
          <a:schemeClr val="accent1"/>
        </a:solidFill>
      </dgm:spPr>
    </dgm:pt>
    <dgm:pt modelId="{1CC08B99-BE3E-4498-9C65-99A07B74DEDD}" type="pres">
      <dgm:prSet presAssocID="{1B0BC697-85F6-4515-89D7-763C4F3832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ump truck with solid fill"/>
        </a:ext>
      </dgm:extLst>
    </dgm:pt>
    <dgm:pt modelId="{4A18D6B8-010A-40EB-B96F-745364617692}" type="pres">
      <dgm:prSet presAssocID="{1B0BC697-85F6-4515-89D7-763C4F38328C}" presName="spaceRect" presStyleCnt="0"/>
      <dgm:spPr/>
    </dgm:pt>
    <dgm:pt modelId="{C43D7DB0-F440-4C13-943A-B78804C81B57}" type="pres">
      <dgm:prSet presAssocID="{1B0BC697-85F6-4515-89D7-763C4F38328C}" presName="textRect" presStyleLbl="revTx" presStyleIdx="3" presStyleCnt="4">
        <dgm:presLayoutVars>
          <dgm:chMax val="1"/>
          <dgm:chPref val="1"/>
        </dgm:presLayoutVars>
      </dgm:prSet>
      <dgm:spPr/>
    </dgm:pt>
  </dgm:ptLst>
  <dgm:cxnLst>
    <dgm:cxn modelId="{F6A74128-903E-4DFA-ACC0-07E64218CE93}" type="presOf" srcId="{FA5ED4FD-03BA-460F-8000-90F3C657B164}" destId="{DDE1B73C-2BCA-43A3-9696-C1DDB82835DA}" srcOrd="0" destOrd="0" presId="urn:microsoft.com/office/officeart/2018/2/layout/IconCircleList"/>
    <dgm:cxn modelId="{FAB46C2A-8B65-484B-B544-08DDCBA36C4C}" srcId="{6EE40748-1294-42D0-828E-31501E5E193F}" destId="{2C2F9955-B697-43F0-B854-66277C2C7E20}" srcOrd="0" destOrd="0" parTransId="{53A6B4A3-3A44-4D83-9491-3E570377887F}" sibTransId="{820D07D7-6CE2-4C04-B114-0CFC847B0522}"/>
    <dgm:cxn modelId="{5375094A-3D89-487D-89DC-1EE4E199A2CB}" type="presOf" srcId="{D3F4B53E-371A-47E1-9D91-FE936FA1B644}" destId="{6688C9F3-010C-4E5E-8348-39705566A04B}" srcOrd="0" destOrd="0" presId="urn:microsoft.com/office/officeart/2018/2/layout/IconCircleList"/>
    <dgm:cxn modelId="{36F5446B-FC1B-4838-91B2-AC635A9460CC}" type="presOf" srcId="{4D2FB95B-FCB2-4E5F-8794-C0F879EBBF0D}" destId="{5F76171D-7863-4803-B419-EACB3A90C1E9}" srcOrd="0" destOrd="0" presId="urn:microsoft.com/office/officeart/2018/2/layout/IconCircleList"/>
    <dgm:cxn modelId="{D7F43D6C-39B4-4FC0-A5BE-573D6BE29518}" type="presOf" srcId="{2C86DC3C-7267-46FE-9401-757DC74464B6}" destId="{A72D9E7E-495D-4BD3-82EF-DED20968278D}" srcOrd="0" destOrd="0" presId="urn:microsoft.com/office/officeart/2018/2/layout/IconCircleList"/>
    <dgm:cxn modelId="{CA91CF5A-AF3E-4D59-87F2-B2996BE0D6B3}" type="presOf" srcId="{820D07D7-6CE2-4C04-B114-0CFC847B0522}" destId="{6B6D24E8-10FE-4F84-AAC9-C327320E2791}" srcOrd="0" destOrd="0" presId="urn:microsoft.com/office/officeart/2018/2/layout/IconCircleList"/>
    <dgm:cxn modelId="{7D040CAC-0BDD-4C73-A97F-AEC66801ECE7}" srcId="{6EE40748-1294-42D0-828E-31501E5E193F}" destId="{D3F4B53E-371A-47E1-9D91-FE936FA1B644}" srcOrd="2" destOrd="0" parTransId="{EA872E37-06AA-4AA2-BB62-AB2B887B14C7}" sibTransId="{FA5ED4FD-03BA-460F-8000-90F3C657B164}"/>
    <dgm:cxn modelId="{EDA097B5-5C64-4A7B-A2F7-CEE063F142F0}" type="presOf" srcId="{2C2F9955-B697-43F0-B854-66277C2C7E20}" destId="{CA2CADBE-5261-49A7-B60B-A05004A596DE}" srcOrd="0" destOrd="0" presId="urn:microsoft.com/office/officeart/2018/2/layout/IconCircleList"/>
    <dgm:cxn modelId="{581DC9C2-658C-4158-B6A0-2CD2E9480DE7}" type="presOf" srcId="{1B0BC697-85F6-4515-89D7-763C4F38328C}" destId="{C43D7DB0-F440-4C13-943A-B78804C81B57}" srcOrd="0" destOrd="0" presId="urn:microsoft.com/office/officeart/2018/2/layout/IconCircleList"/>
    <dgm:cxn modelId="{ADD86FC9-D732-4760-8E4B-EEE1934E5F05}" srcId="{6EE40748-1294-42D0-828E-31501E5E193F}" destId="{1B0BC697-85F6-4515-89D7-763C4F38328C}" srcOrd="3" destOrd="0" parTransId="{75FBA3B8-C27B-49C0-855A-CBC1A641D033}" sibTransId="{BC76D87A-4BCF-4D20-BB43-764D69006389}"/>
    <dgm:cxn modelId="{ABA7B0E1-FC24-4D22-AEDB-BC134B48A019}" srcId="{6EE40748-1294-42D0-828E-31501E5E193F}" destId="{4D2FB95B-FCB2-4E5F-8794-C0F879EBBF0D}" srcOrd="1" destOrd="0" parTransId="{C18A7BA4-E33D-44ED-BE5F-06940341299C}" sibTransId="{2C86DC3C-7267-46FE-9401-757DC74464B6}"/>
    <dgm:cxn modelId="{A7F9E3EC-DDE0-4161-83B3-D5C2A3CA0497}" type="presOf" srcId="{6EE40748-1294-42D0-828E-31501E5E193F}" destId="{1A272E4C-3A7A-413A-B13B-C2B92DA721B3}" srcOrd="0" destOrd="0" presId="urn:microsoft.com/office/officeart/2018/2/layout/IconCircleList"/>
    <dgm:cxn modelId="{38F936B7-E670-419F-8A63-A0D10623DE5F}" type="presParOf" srcId="{1A272E4C-3A7A-413A-B13B-C2B92DA721B3}" destId="{105CFF43-C39E-42E3-A325-1E09C295B4D5}" srcOrd="0" destOrd="0" presId="urn:microsoft.com/office/officeart/2018/2/layout/IconCircleList"/>
    <dgm:cxn modelId="{3A10DC15-6B16-441D-91C9-D19EA44C6005}" type="presParOf" srcId="{105CFF43-C39E-42E3-A325-1E09C295B4D5}" destId="{A09AD70F-90D6-42D5-94ED-DA0F950422B6}" srcOrd="0" destOrd="0" presId="urn:microsoft.com/office/officeart/2018/2/layout/IconCircleList"/>
    <dgm:cxn modelId="{53F3740F-243D-4BCA-9BDE-08AD1ABE0543}" type="presParOf" srcId="{A09AD70F-90D6-42D5-94ED-DA0F950422B6}" destId="{650ABB8F-542D-42C3-A140-C56D584C0461}" srcOrd="0" destOrd="0" presId="urn:microsoft.com/office/officeart/2018/2/layout/IconCircleList"/>
    <dgm:cxn modelId="{7BF0E1EB-6E19-4B6B-81A3-A6DB9A2B0D68}" type="presParOf" srcId="{A09AD70F-90D6-42D5-94ED-DA0F950422B6}" destId="{BDB92EC6-9DF8-48DF-B30C-5CF83CAA1D32}" srcOrd="1" destOrd="0" presId="urn:microsoft.com/office/officeart/2018/2/layout/IconCircleList"/>
    <dgm:cxn modelId="{3D3E9979-9F99-4D55-89D3-D44072C8E1D0}" type="presParOf" srcId="{A09AD70F-90D6-42D5-94ED-DA0F950422B6}" destId="{FE2D1235-621F-4DA7-B79B-B363363220E2}" srcOrd="2" destOrd="0" presId="urn:microsoft.com/office/officeart/2018/2/layout/IconCircleList"/>
    <dgm:cxn modelId="{D75251E1-C15D-4395-B36C-BD5A5D9087A0}" type="presParOf" srcId="{A09AD70F-90D6-42D5-94ED-DA0F950422B6}" destId="{CA2CADBE-5261-49A7-B60B-A05004A596DE}" srcOrd="3" destOrd="0" presId="urn:microsoft.com/office/officeart/2018/2/layout/IconCircleList"/>
    <dgm:cxn modelId="{A0301C43-1AD3-452D-B819-29041BCF7DA7}" type="presParOf" srcId="{105CFF43-C39E-42E3-A325-1E09C295B4D5}" destId="{6B6D24E8-10FE-4F84-AAC9-C327320E2791}" srcOrd="1" destOrd="0" presId="urn:microsoft.com/office/officeart/2018/2/layout/IconCircleList"/>
    <dgm:cxn modelId="{03DB7263-86F5-4118-ACD4-22AB5CBF1A2A}" type="presParOf" srcId="{105CFF43-C39E-42E3-A325-1E09C295B4D5}" destId="{EB1596C8-1C93-48F7-A3AA-AE352214E486}" srcOrd="2" destOrd="0" presId="urn:microsoft.com/office/officeart/2018/2/layout/IconCircleList"/>
    <dgm:cxn modelId="{29F3B2E8-51E8-4238-95C4-5B568C2BC5C0}" type="presParOf" srcId="{EB1596C8-1C93-48F7-A3AA-AE352214E486}" destId="{9DBE3E16-FDAB-45B2-94FB-4AC4310CDDB7}" srcOrd="0" destOrd="0" presId="urn:microsoft.com/office/officeart/2018/2/layout/IconCircleList"/>
    <dgm:cxn modelId="{C3283382-4F6D-41EC-AF62-B508047B4D5A}" type="presParOf" srcId="{EB1596C8-1C93-48F7-A3AA-AE352214E486}" destId="{F7882DB5-1A74-45B2-A1DA-FC89F242C004}" srcOrd="1" destOrd="0" presId="urn:microsoft.com/office/officeart/2018/2/layout/IconCircleList"/>
    <dgm:cxn modelId="{A0072FDC-F6F0-4700-9CC9-1215B69AAECC}" type="presParOf" srcId="{EB1596C8-1C93-48F7-A3AA-AE352214E486}" destId="{1CF19E95-4B10-45FD-86DF-78D26E579130}" srcOrd="2" destOrd="0" presId="urn:microsoft.com/office/officeart/2018/2/layout/IconCircleList"/>
    <dgm:cxn modelId="{2BBF4A85-603D-428A-9657-843F8FA849FB}" type="presParOf" srcId="{EB1596C8-1C93-48F7-A3AA-AE352214E486}" destId="{5F76171D-7863-4803-B419-EACB3A90C1E9}" srcOrd="3" destOrd="0" presId="urn:microsoft.com/office/officeart/2018/2/layout/IconCircleList"/>
    <dgm:cxn modelId="{EF62D558-DD80-4130-B4AA-1B772298E0BD}" type="presParOf" srcId="{105CFF43-C39E-42E3-A325-1E09C295B4D5}" destId="{A72D9E7E-495D-4BD3-82EF-DED20968278D}" srcOrd="3" destOrd="0" presId="urn:microsoft.com/office/officeart/2018/2/layout/IconCircleList"/>
    <dgm:cxn modelId="{BBFB1321-45EF-412E-AC4E-3D7BBF3AE34C}" type="presParOf" srcId="{105CFF43-C39E-42E3-A325-1E09C295B4D5}" destId="{E9B9ED94-AB8C-4EEE-9A28-192397C77EB3}" srcOrd="4" destOrd="0" presId="urn:microsoft.com/office/officeart/2018/2/layout/IconCircleList"/>
    <dgm:cxn modelId="{C79DF023-E7E9-47C2-8FE4-9C50AD00892C}" type="presParOf" srcId="{E9B9ED94-AB8C-4EEE-9A28-192397C77EB3}" destId="{725980EE-C40B-4F17-ABF6-1F919FA703D3}" srcOrd="0" destOrd="0" presId="urn:microsoft.com/office/officeart/2018/2/layout/IconCircleList"/>
    <dgm:cxn modelId="{73BC6AFE-CDA9-4D98-8E12-B885E57D56B9}" type="presParOf" srcId="{E9B9ED94-AB8C-4EEE-9A28-192397C77EB3}" destId="{544DA510-E829-4FC6-AE72-0B2775DFE9FC}" srcOrd="1" destOrd="0" presId="urn:microsoft.com/office/officeart/2018/2/layout/IconCircleList"/>
    <dgm:cxn modelId="{A2666F36-36A5-4FE5-84E3-C6BB4EDC0421}" type="presParOf" srcId="{E9B9ED94-AB8C-4EEE-9A28-192397C77EB3}" destId="{F913F2C3-D158-4F09-9D57-F4FABBA7CA43}" srcOrd="2" destOrd="0" presId="urn:microsoft.com/office/officeart/2018/2/layout/IconCircleList"/>
    <dgm:cxn modelId="{4A65BA23-4B08-44A7-944D-EE4CAAAA290A}" type="presParOf" srcId="{E9B9ED94-AB8C-4EEE-9A28-192397C77EB3}" destId="{6688C9F3-010C-4E5E-8348-39705566A04B}" srcOrd="3" destOrd="0" presId="urn:microsoft.com/office/officeart/2018/2/layout/IconCircleList"/>
    <dgm:cxn modelId="{BF586E7D-EC81-478A-B24B-EF63A172E327}" type="presParOf" srcId="{105CFF43-C39E-42E3-A325-1E09C295B4D5}" destId="{DDE1B73C-2BCA-43A3-9696-C1DDB82835DA}" srcOrd="5" destOrd="0" presId="urn:microsoft.com/office/officeart/2018/2/layout/IconCircleList"/>
    <dgm:cxn modelId="{32963026-182C-4E6C-8B00-1BA20AB7298E}" type="presParOf" srcId="{105CFF43-C39E-42E3-A325-1E09C295B4D5}" destId="{E6D15AD9-A8A8-4EB1-BF27-EB64D70BD76D}" srcOrd="6" destOrd="0" presId="urn:microsoft.com/office/officeart/2018/2/layout/IconCircleList"/>
    <dgm:cxn modelId="{E3B894FF-10C9-4ACA-866C-5C2E9E981735}" type="presParOf" srcId="{E6D15AD9-A8A8-4EB1-BF27-EB64D70BD76D}" destId="{492094C4-962E-41D1-A137-D3389CFD6C74}" srcOrd="0" destOrd="0" presId="urn:microsoft.com/office/officeart/2018/2/layout/IconCircleList"/>
    <dgm:cxn modelId="{127E502A-6401-4785-8BC1-CB3EC7E16AEC}" type="presParOf" srcId="{E6D15AD9-A8A8-4EB1-BF27-EB64D70BD76D}" destId="{1CC08B99-BE3E-4498-9C65-99A07B74DEDD}" srcOrd="1" destOrd="0" presId="urn:microsoft.com/office/officeart/2018/2/layout/IconCircleList"/>
    <dgm:cxn modelId="{8D03D13D-B9C8-4338-A7A9-884A2A454A63}" type="presParOf" srcId="{E6D15AD9-A8A8-4EB1-BF27-EB64D70BD76D}" destId="{4A18D6B8-010A-40EB-B96F-745364617692}" srcOrd="2" destOrd="0" presId="urn:microsoft.com/office/officeart/2018/2/layout/IconCircleList"/>
    <dgm:cxn modelId="{A5E41386-6D25-4766-9B7B-AAD1F79EF42D}" type="presParOf" srcId="{E6D15AD9-A8A8-4EB1-BF27-EB64D70BD76D}" destId="{C43D7DB0-F440-4C13-943A-B78804C81B5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76FA35-8705-4767-A12B-E858424B93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8A871DF-363D-49A8-B825-63461904D9D4}">
      <dgm:prSet custT="1"/>
      <dgm:spPr/>
      <dgm:t>
        <a:bodyPr/>
        <a:lstStyle/>
        <a:p>
          <a:r>
            <a:rPr lang="en-US" sz="2800" dirty="0"/>
            <a:t>Chapter 7 – liquidation</a:t>
          </a:r>
        </a:p>
      </dgm:t>
    </dgm:pt>
    <dgm:pt modelId="{1723F2B0-F1C3-4BCF-9E6C-76B77EDD8497}" type="parTrans" cxnId="{3CD22368-ACD6-4D7B-9DE5-0D94777A0638}">
      <dgm:prSet/>
      <dgm:spPr/>
      <dgm:t>
        <a:bodyPr/>
        <a:lstStyle/>
        <a:p>
          <a:endParaRPr lang="en-US"/>
        </a:p>
      </dgm:t>
    </dgm:pt>
    <dgm:pt modelId="{7A087641-9472-4C12-9790-0981E70E6E44}" type="sibTrans" cxnId="{3CD22368-ACD6-4D7B-9DE5-0D94777A0638}">
      <dgm:prSet/>
      <dgm:spPr/>
      <dgm:t>
        <a:bodyPr/>
        <a:lstStyle/>
        <a:p>
          <a:endParaRPr lang="en-US"/>
        </a:p>
      </dgm:t>
    </dgm:pt>
    <dgm:pt modelId="{F62D4550-1155-46EF-8E17-A59B02709FD7}">
      <dgm:prSet custT="1"/>
      <dgm:spPr/>
      <dgm:t>
        <a:bodyPr/>
        <a:lstStyle/>
        <a:p>
          <a:pPr>
            <a:lnSpc>
              <a:spcPct val="100000"/>
            </a:lnSpc>
          </a:pPr>
          <a:r>
            <a:rPr lang="en-US" sz="2800" dirty="0"/>
            <a:t>Chapter 9 – municipalities</a:t>
          </a:r>
        </a:p>
      </dgm:t>
    </dgm:pt>
    <dgm:pt modelId="{D6F934B9-0F8A-4CF3-830D-3E327C17584E}" type="parTrans" cxnId="{A74A59DE-40F5-444E-88D1-C88127CA3122}">
      <dgm:prSet/>
      <dgm:spPr/>
      <dgm:t>
        <a:bodyPr/>
        <a:lstStyle/>
        <a:p>
          <a:endParaRPr lang="en-US"/>
        </a:p>
      </dgm:t>
    </dgm:pt>
    <dgm:pt modelId="{F5485063-A66E-4A2E-B3A9-F4032B63D7CB}" type="sibTrans" cxnId="{A74A59DE-40F5-444E-88D1-C88127CA3122}">
      <dgm:prSet/>
      <dgm:spPr/>
      <dgm:t>
        <a:bodyPr/>
        <a:lstStyle/>
        <a:p>
          <a:endParaRPr lang="en-US"/>
        </a:p>
      </dgm:t>
    </dgm:pt>
    <dgm:pt modelId="{549E121E-E2B1-4AF4-865A-C65756EA0152}">
      <dgm:prSet custT="1"/>
      <dgm:spPr/>
      <dgm:t>
        <a:bodyPr/>
        <a:lstStyle/>
        <a:p>
          <a:pPr>
            <a:lnSpc>
              <a:spcPct val="100000"/>
            </a:lnSpc>
          </a:pPr>
          <a:r>
            <a:rPr lang="en-US" sz="2800" dirty="0"/>
            <a:t>Chapter 11 – reorganization for corporations and individuals of high net worth</a:t>
          </a:r>
        </a:p>
      </dgm:t>
    </dgm:pt>
    <dgm:pt modelId="{E4A804BB-418A-471D-B13C-E0AD8BC31BCA}" type="parTrans" cxnId="{50499D94-FA6C-4CBA-B5B4-1CEA73DB36F5}">
      <dgm:prSet/>
      <dgm:spPr/>
      <dgm:t>
        <a:bodyPr/>
        <a:lstStyle/>
        <a:p>
          <a:endParaRPr lang="en-US"/>
        </a:p>
      </dgm:t>
    </dgm:pt>
    <dgm:pt modelId="{A972A8DE-B91E-40A0-906E-59B3016F4EE4}" type="sibTrans" cxnId="{50499D94-FA6C-4CBA-B5B4-1CEA73DB36F5}">
      <dgm:prSet/>
      <dgm:spPr/>
      <dgm:t>
        <a:bodyPr/>
        <a:lstStyle/>
        <a:p>
          <a:endParaRPr lang="en-US"/>
        </a:p>
      </dgm:t>
    </dgm:pt>
    <dgm:pt modelId="{ECAF5131-8C35-4A98-A37A-8E17FDEC6E92}">
      <dgm:prSet custT="1"/>
      <dgm:spPr/>
      <dgm:t>
        <a:bodyPr/>
        <a:lstStyle/>
        <a:p>
          <a:pPr>
            <a:lnSpc>
              <a:spcPct val="100000"/>
            </a:lnSpc>
          </a:pPr>
          <a:r>
            <a:rPr lang="en-US" sz="2800" dirty="0"/>
            <a:t>Chapter 12 – reorganization of families that get most of their income form agriculture</a:t>
          </a:r>
        </a:p>
      </dgm:t>
    </dgm:pt>
    <dgm:pt modelId="{C8C769A4-A861-41D8-B31B-C8A6BF254D6A}" type="parTrans" cxnId="{EB1AC084-C169-413C-84E2-83EC851526D7}">
      <dgm:prSet/>
      <dgm:spPr/>
      <dgm:t>
        <a:bodyPr/>
        <a:lstStyle/>
        <a:p>
          <a:endParaRPr lang="en-US"/>
        </a:p>
      </dgm:t>
    </dgm:pt>
    <dgm:pt modelId="{5F4AB819-358B-40DC-98CC-EB9287D363B3}" type="sibTrans" cxnId="{EB1AC084-C169-413C-84E2-83EC851526D7}">
      <dgm:prSet/>
      <dgm:spPr/>
      <dgm:t>
        <a:bodyPr/>
        <a:lstStyle/>
        <a:p>
          <a:endParaRPr lang="en-US"/>
        </a:p>
      </dgm:t>
    </dgm:pt>
    <dgm:pt modelId="{45D87003-453F-4396-8953-41A9C0827131}">
      <dgm:prSet custT="1"/>
      <dgm:spPr/>
      <dgm:t>
        <a:bodyPr/>
        <a:lstStyle/>
        <a:p>
          <a:pPr>
            <a:lnSpc>
              <a:spcPct val="100000"/>
            </a:lnSpc>
          </a:pPr>
          <a:r>
            <a:rPr lang="en-US" sz="2800" dirty="0"/>
            <a:t>Chapter 13 – reorganization for an individual</a:t>
          </a:r>
        </a:p>
      </dgm:t>
    </dgm:pt>
    <dgm:pt modelId="{C519FCB2-EB93-4B48-B098-4694420F630F}" type="parTrans" cxnId="{41C5D4AC-D328-46FD-A80E-A4C631D023C2}">
      <dgm:prSet/>
      <dgm:spPr/>
      <dgm:t>
        <a:bodyPr/>
        <a:lstStyle/>
        <a:p>
          <a:endParaRPr lang="en-US"/>
        </a:p>
      </dgm:t>
    </dgm:pt>
    <dgm:pt modelId="{E141906B-668C-4B16-8DC4-E829D2B97783}" type="sibTrans" cxnId="{41C5D4AC-D328-46FD-A80E-A4C631D023C2}">
      <dgm:prSet/>
      <dgm:spPr/>
      <dgm:t>
        <a:bodyPr/>
        <a:lstStyle/>
        <a:p>
          <a:endParaRPr lang="en-US"/>
        </a:p>
      </dgm:t>
    </dgm:pt>
    <dgm:pt modelId="{C4546190-4217-4342-9A13-DA58B3AAE9A9}" type="pres">
      <dgm:prSet presAssocID="{2576FA35-8705-4767-A12B-E858424B93E5}" presName="root" presStyleCnt="0">
        <dgm:presLayoutVars>
          <dgm:dir/>
          <dgm:resizeHandles val="exact"/>
        </dgm:presLayoutVars>
      </dgm:prSet>
      <dgm:spPr/>
    </dgm:pt>
    <dgm:pt modelId="{00628B0F-ADF1-4100-B405-4AF216F618ED}" type="pres">
      <dgm:prSet presAssocID="{B8A871DF-363D-49A8-B825-63461904D9D4}" presName="compNode" presStyleCnt="0"/>
      <dgm:spPr/>
    </dgm:pt>
    <dgm:pt modelId="{350D80A4-D569-412F-BE1F-DCD9051EF1FC}" type="pres">
      <dgm:prSet presAssocID="{B8A871DF-363D-49A8-B825-63461904D9D4}" presName="bgRect" presStyleLbl="bgShp" presStyleIdx="0" presStyleCnt="5"/>
      <dgm:spPr/>
    </dgm:pt>
    <dgm:pt modelId="{B5094FDE-E28E-4D0B-AD5F-31479332C880}" type="pres">
      <dgm:prSet presAssocID="{B8A871DF-363D-49A8-B825-63461904D9D4}" presName="iconRect" presStyleLbl="node1" presStyleIdx="0" presStyleCnt="5" custScaleX="136577" custScaleY="1365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DA74AE7B-100E-4CCC-B3AB-E521EC6CD173}" type="pres">
      <dgm:prSet presAssocID="{B8A871DF-363D-49A8-B825-63461904D9D4}" presName="spaceRect" presStyleCnt="0"/>
      <dgm:spPr/>
    </dgm:pt>
    <dgm:pt modelId="{EA0FC00C-AEDF-4199-95DC-EF9B08A194E9}" type="pres">
      <dgm:prSet presAssocID="{B8A871DF-363D-49A8-B825-63461904D9D4}" presName="parTx" presStyleLbl="revTx" presStyleIdx="0" presStyleCnt="5">
        <dgm:presLayoutVars>
          <dgm:chMax val="0"/>
          <dgm:chPref val="0"/>
        </dgm:presLayoutVars>
      </dgm:prSet>
      <dgm:spPr/>
    </dgm:pt>
    <dgm:pt modelId="{C54D91C8-9C39-4D85-B421-57F09C8BCB52}" type="pres">
      <dgm:prSet presAssocID="{7A087641-9472-4C12-9790-0981E70E6E44}" presName="sibTrans" presStyleCnt="0"/>
      <dgm:spPr/>
    </dgm:pt>
    <dgm:pt modelId="{E13BC70D-3333-4F54-AE68-8EC559351633}" type="pres">
      <dgm:prSet presAssocID="{F62D4550-1155-46EF-8E17-A59B02709FD7}" presName="compNode" presStyleCnt="0"/>
      <dgm:spPr/>
    </dgm:pt>
    <dgm:pt modelId="{963F8CD7-4958-4BEE-BFAC-416F1719AEA1}" type="pres">
      <dgm:prSet presAssocID="{F62D4550-1155-46EF-8E17-A59B02709FD7}" presName="bgRect" presStyleLbl="bgShp" presStyleIdx="1" presStyleCnt="5"/>
      <dgm:spPr/>
    </dgm:pt>
    <dgm:pt modelId="{DC781DF3-02B7-4945-B3AB-509B6E6978D0}" type="pres">
      <dgm:prSet presAssocID="{F62D4550-1155-46EF-8E17-A59B02709FD7}" presName="iconRect" presStyleLbl="node1" presStyleIdx="1" presStyleCnt="5" custScaleX="136577" custScaleY="13657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3A4B5477-7C6C-447B-BC37-B1DA9E12AFDF}" type="pres">
      <dgm:prSet presAssocID="{F62D4550-1155-46EF-8E17-A59B02709FD7}" presName="spaceRect" presStyleCnt="0"/>
      <dgm:spPr/>
    </dgm:pt>
    <dgm:pt modelId="{BF872D6A-7F17-4A15-82B4-0065D35526EC}" type="pres">
      <dgm:prSet presAssocID="{F62D4550-1155-46EF-8E17-A59B02709FD7}" presName="parTx" presStyleLbl="revTx" presStyleIdx="1" presStyleCnt="5">
        <dgm:presLayoutVars>
          <dgm:chMax val="0"/>
          <dgm:chPref val="0"/>
        </dgm:presLayoutVars>
      </dgm:prSet>
      <dgm:spPr/>
    </dgm:pt>
    <dgm:pt modelId="{1B02B0C1-0F8E-464A-B2A8-727BA4E1F173}" type="pres">
      <dgm:prSet presAssocID="{F5485063-A66E-4A2E-B3A9-F4032B63D7CB}" presName="sibTrans" presStyleCnt="0"/>
      <dgm:spPr/>
    </dgm:pt>
    <dgm:pt modelId="{83342B57-C486-42C2-88F2-2A313E32E251}" type="pres">
      <dgm:prSet presAssocID="{549E121E-E2B1-4AF4-865A-C65756EA0152}" presName="compNode" presStyleCnt="0"/>
      <dgm:spPr/>
    </dgm:pt>
    <dgm:pt modelId="{3D2C9B25-3696-423A-9854-A19A9199513F}" type="pres">
      <dgm:prSet presAssocID="{549E121E-E2B1-4AF4-865A-C65756EA0152}" presName="bgRect" presStyleLbl="bgShp" presStyleIdx="2" presStyleCnt="5" custLinFactNeighborX="6" custLinFactNeighborY="-78"/>
      <dgm:spPr/>
    </dgm:pt>
    <dgm:pt modelId="{FED33567-80AB-4C94-89F3-CD5A47CF33BB}" type="pres">
      <dgm:prSet presAssocID="{549E121E-E2B1-4AF4-865A-C65756EA0152}" presName="iconRect" presStyleLbl="node1" presStyleIdx="2" presStyleCnt="5" custScaleX="140113" custScaleY="13885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ity with solid fill"/>
        </a:ext>
      </dgm:extLst>
    </dgm:pt>
    <dgm:pt modelId="{964EAD24-FB95-4346-8C0F-B22BB3A81A6B}" type="pres">
      <dgm:prSet presAssocID="{549E121E-E2B1-4AF4-865A-C65756EA0152}" presName="spaceRect" presStyleCnt="0"/>
      <dgm:spPr/>
    </dgm:pt>
    <dgm:pt modelId="{68364C11-F14B-4AE0-856C-18090588BE54}" type="pres">
      <dgm:prSet presAssocID="{549E121E-E2B1-4AF4-865A-C65756EA0152}" presName="parTx" presStyleLbl="revTx" presStyleIdx="2" presStyleCnt="5">
        <dgm:presLayoutVars>
          <dgm:chMax val="0"/>
          <dgm:chPref val="0"/>
        </dgm:presLayoutVars>
      </dgm:prSet>
      <dgm:spPr/>
    </dgm:pt>
    <dgm:pt modelId="{5754F0AA-D982-40C2-9035-080718F745EA}" type="pres">
      <dgm:prSet presAssocID="{A972A8DE-B91E-40A0-906E-59B3016F4EE4}" presName="sibTrans" presStyleCnt="0"/>
      <dgm:spPr/>
    </dgm:pt>
    <dgm:pt modelId="{8DD12D5F-E256-429C-925E-28C27990FAAE}" type="pres">
      <dgm:prSet presAssocID="{ECAF5131-8C35-4A98-A37A-8E17FDEC6E92}" presName="compNode" presStyleCnt="0"/>
      <dgm:spPr/>
    </dgm:pt>
    <dgm:pt modelId="{7ED26076-3433-4519-B19C-F59EB07C9B4A}" type="pres">
      <dgm:prSet presAssocID="{ECAF5131-8C35-4A98-A37A-8E17FDEC6E92}" presName="bgRect" presStyleLbl="bgShp" presStyleIdx="3" presStyleCnt="5"/>
      <dgm:spPr/>
    </dgm:pt>
    <dgm:pt modelId="{3F58393F-0BCF-4884-99ED-4E91303483DD}" type="pres">
      <dgm:prSet presAssocID="{ECAF5131-8C35-4A98-A37A-8E17FDEC6E92}" presName="iconRect" presStyleLbl="node1" presStyleIdx="3" presStyleCnt="5" custScaleX="136577" custScaleY="13657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rm scene"/>
        </a:ext>
      </dgm:extLst>
    </dgm:pt>
    <dgm:pt modelId="{E09D7417-15E0-4460-ABBA-6B028E8AC9E4}" type="pres">
      <dgm:prSet presAssocID="{ECAF5131-8C35-4A98-A37A-8E17FDEC6E92}" presName="spaceRect" presStyleCnt="0"/>
      <dgm:spPr/>
    </dgm:pt>
    <dgm:pt modelId="{A9801479-0226-4475-83EC-BEB557150335}" type="pres">
      <dgm:prSet presAssocID="{ECAF5131-8C35-4A98-A37A-8E17FDEC6E92}" presName="parTx" presStyleLbl="revTx" presStyleIdx="3" presStyleCnt="5">
        <dgm:presLayoutVars>
          <dgm:chMax val="0"/>
          <dgm:chPref val="0"/>
        </dgm:presLayoutVars>
      </dgm:prSet>
      <dgm:spPr/>
    </dgm:pt>
    <dgm:pt modelId="{91B6C1FE-5B36-4789-BAA6-983259C790FD}" type="pres">
      <dgm:prSet presAssocID="{5F4AB819-358B-40DC-98CC-EB9287D363B3}" presName="sibTrans" presStyleCnt="0"/>
      <dgm:spPr/>
    </dgm:pt>
    <dgm:pt modelId="{FDE3951B-C7E6-4796-80E0-085C463A5DA1}" type="pres">
      <dgm:prSet presAssocID="{45D87003-453F-4396-8953-41A9C0827131}" presName="compNode" presStyleCnt="0"/>
      <dgm:spPr/>
    </dgm:pt>
    <dgm:pt modelId="{CAA162A3-11AE-4163-9D72-A7F6B4F81507}" type="pres">
      <dgm:prSet presAssocID="{45D87003-453F-4396-8953-41A9C0827131}" presName="bgRect" presStyleLbl="bgShp" presStyleIdx="4" presStyleCnt="5"/>
      <dgm:spPr/>
    </dgm:pt>
    <dgm:pt modelId="{5075DAF5-BF06-4CB5-92AD-7434B1DE8DEE}" type="pres">
      <dgm:prSet presAssocID="{45D87003-453F-4396-8953-41A9C0827131}" presName="iconRect" presStyleLbl="node1" presStyleIdx="4" presStyleCnt="5" custScaleX="136577" custScaleY="13657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User with solid fill"/>
        </a:ext>
      </dgm:extLst>
    </dgm:pt>
    <dgm:pt modelId="{0F16CB16-9A91-4380-80DE-6A407FFF5200}" type="pres">
      <dgm:prSet presAssocID="{45D87003-453F-4396-8953-41A9C0827131}" presName="spaceRect" presStyleCnt="0"/>
      <dgm:spPr/>
    </dgm:pt>
    <dgm:pt modelId="{8ECFCFD8-664A-482B-9CF8-2D8BCE164232}" type="pres">
      <dgm:prSet presAssocID="{45D87003-453F-4396-8953-41A9C0827131}" presName="parTx" presStyleLbl="revTx" presStyleIdx="4" presStyleCnt="5">
        <dgm:presLayoutVars>
          <dgm:chMax val="0"/>
          <dgm:chPref val="0"/>
        </dgm:presLayoutVars>
      </dgm:prSet>
      <dgm:spPr/>
    </dgm:pt>
  </dgm:ptLst>
  <dgm:cxnLst>
    <dgm:cxn modelId="{F4244931-3B3A-4420-8027-1153A841B1AC}" type="presOf" srcId="{ECAF5131-8C35-4A98-A37A-8E17FDEC6E92}" destId="{A9801479-0226-4475-83EC-BEB557150335}" srcOrd="0" destOrd="0" presId="urn:microsoft.com/office/officeart/2018/2/layout/IconVerticalSolidList"/>
    <dgm:cxn modelId="{3CD22368-ACD6-4D7B-9DE5-0D94777A0638}" srcId="{2576FA35-8705-4767-A12B-E858424B93E5}" destId="{B8A871DF-363D-49A8-B825-63461904D9D4}" srcOrd="0" destOrd="0" parTransId="{1723F2B0-F1C3-4BCF-9E6C-76B77EDD8497}" sibTransId="{7A087641-9472-4C12-9790-0981E70E6E44}"/>
    <dgm:cxn modelId="{2367BE6F-BB9A-4436-A20C-4C8D636EC3F7}" type="presOf" srcId="{B8A871DF-363D-49A8-B825-63461904D9D4}" destId="{EA0FC00C-AEDF-4199-95DC-EF9B08A194E9}" srcOrd="0" destOrd="0" presId="urn:microsoft.com/office/officeart/2018/2/layout/IconVerticalSolidList"/>
    <dgm:cxn modelId="{5CA4E350-73A9-4B58-B212-15447D1C7612}" type="presOf" srcId="{549E121E-E2B1-4AF4-865A-C65756EA0152}" destId="{68364C11-F14B-4AE0-856C-18090588BE54}" srcOrd="0" destOrd="0" presId="urn:microsoft.com/office/officeart/2018/2/layout/IconVerticalSolidList"/>
    <dgm:cxn modelId="{D966FF77-F1AD-43B7-A7E9-4E3AED067982}" type="presOf" srcId="{2576FA35-8705-4767-A12B-E858424B93E5}" destId="{C4546190-4217-4342-9A13-DA58B3AAE9A9}" srcOrd="0" destOrd="0" presId="urn:microsoft.com/office/officeart/2018/2/layout/IconVerticalSolidList"/>
    <dgm:cxn modelId="{F7C6FE5A-20B3-414D-92A6-3D3CC0630DAA}" type="presOf" srcId="{45D87003-453F-4396-8953-41A9C0827131}" destId="{8ECFCFD8-664A-482B-9CF8-2D8BCE164232}" srcOrd="0" destOrd="0" presId="urn:microsoft.com/office/officeart/2018/2/layout/IconVerticalSolidList"/>
    <dgm:cxn modelId="{EB1AC084-C169-413C-84E2-83EC851526D7}" srcId="{2576FA35-8705-4767-A12B-E858424B93E5}" destId="{ECAF5131-8C35-4A98-A37A-8E17FDEC6E92}" srcOrd="3" destOrd="0" parTransId="{C8C769A4-A861-41D8-B31B-C8A6BF254D6A}" sibTransId="{5F4AB819-358B-40DC-98CC-EB9287D363B3}"/>
    <dgm:cxn modelId="{50499D94-FA6C-4CBA-B5B4-1CEA73DB36F5}" srcId="{2576FA35-8705-4767-A12B-E858424B93E5}" destId="{549E121E-E2B1-4AF4-865A-C65756EA0152}" srcOrd="2" destOrd="0" parTransId="{E4A804BB-418A-471D-B13C-E0AD8BC31BCA}" sibTransId="{A972A8DE-B91E-40A0-906E-59B3016F4EE4}"/>
    <dgm:cxn modelId="{41C5D4AC-D328-46FD-A80E-A4C631D023C2}" srcId="{2576FA35-8705-4767-A12B-E858424B93E5}" destId="{45D87003-453F-4396-8953-41A9C0827131}" srcOrd="4" destOrd="0" parTransId="{C519FCB2-EB93-4B48-B098-4694420F630F}" sibTransId="{E141906B-668C-4B16-8DC4-E829D2B97783}"/>
    <dgm:cxn modelId="{A74A59DE-40F5-444E-88D1-C88127CA3122}" srcId="{2576FA35-8705-4767-A12B-E858424B93E5}" destId="{F62D4550-1155-46EF-8E17-A59B02709FD7}" srcOrd="1" destOrd="0" parTransId="{D6F934B9-0F8A-4CF3-830D-3E327C17584E}" sibTransId="{F5485063-A66E-4A2E-B3A9-F4032B63D7CB}"/>
    <dgm:cxn modelId="{DA9A29F2-E2C4-4664-99C9-17507A46A654}" type="presOf" srcId="{F62D4550-1155-46EF-8E17-A59B02709FD7}" destId="{BF872D6A-7F17-4A15-82B4-0065D35526EC}" srcOrd="0" destOrd="0" presId="urn:microsoft.com/office/officeart/2018/2/layout/IconVerticalSolidList"/>
    <dgm:cxn modelId="{FD669D06-AA8D-487B-BE27-F8A39EF89450}" type="presParOf" srcId="{C4546190-4217-4342-9A13-DA58B3AAE9A9}" destId="{00628B0F-ADF1-4100-B405-4AF216F618ED}" srcOrd="0" destOrd="0" presId="urn:microsoft.com/office/officeart/2018/2/layout/IconVerticalSolidList"/>
    <dgm:cxn modelId="{C36DBB29-3A8A-43DF-88E1-0EB6E5F17F9F}" type="presParOf" srcId="{00628B0F-ADF1-4100-B405-4AF216F618ED}" destId="{350D80A4-D569-412F-BE1F-DCD9051EF1FC}" srcOrd="0" destOrd="0" presId="urn:microsoft.com/office/officeart/2018/2/layout/IconVerticalSolidList"/>
    <dgm:cxn modelId="{B971FB24-976F-4073-91B6-94C163101FD0}" type="presParOf" srcId="{00628B0F-ADF1-4100-B405-4AF216F618ED}" destId="{B5094FDE-E28E-4D0B-AD5F-31479332C880}" srcOrd="1" destOrd="0" presId="urn:microsoft.com/office/officeart/2018/2/layout/IconVerticalSolidList"/>
    <dgm:cxn modelId="{0A01A5A2-A69A-4125-BACA-9F1809EE7F77}" type="presParOf" srcId="{00628B0F-ADF1-4100-B405-4AF216F618ED}" destId="{DA74AE7B-100E-4CCC-B3AB-E521EC6CD173}" srcOrd="2" destOrd="0" presId="urn:microsoft.com/office/officeart/2018/2/layout/IconVerticalSolidList"/>
    <dgm:cxn modelId="{E1A89011-9061-4BCB-9A10-DC093D212D05}" type="presParOf" srcId="{00628B0F-ADF1-4100-B405-4AF216F618ED}" destId="{EA0FC00C-AEDF-4199-95DC-EF9B08A194E9}" srcOrd="3" destOrd="0" presId="urn:microsoft.com/office/officeart/2018/2/layout/IconVerticalSolidList"/>
    <dgm:cxn modelId="{C1E2D530-A7BB-4789-AE6E-FA3AE84D96A6}" type="presParOf" srcId="{C4546190-4217-4342-9A13-DA58B3AAE9A9}" destId="{C54D91C8-9C39-4D85-B421-57F09C8BCB52}" srcOrd="1" destOrd="0" presId="urn:microsoft.com/office/officeart/2018/2/layout/IconVerticalSolidList"/>
    <dgm:cxn modelId="{C289B2E7-32AD-4C5C-9FE1-247DFDB173E4}" type="presParOf" srcId="{C4546190-4217-4342-9A13-DA58B3AAE9A9}" destId="{E13BC70D-3333-4F54-AE68-8EC559351633}" srcOrd="2" destOrd="0" presId="urn:microsoft.com/office/officeart/2018/2/layout/IconVerticalSolidList"/>
    <dgm:cxn modelId="{1BC9723D-7685-4C46-97F5-7928429B3B78}" type="presParOf" srcId="{E13BC70D-3333-4F54-AE68-8EC559351633}" destId="{963F8CD7-4958-4BEE-BFAC-416F1719AEA1}" srcOrd="0" destOrd="0" presId="urn:microsoft.com/office/officeart/2018/2/layout/IconVerticalSolidList"/>
    <dgm:cxn modelId="{5A1540FA-D83A-401D-9BBC-CEF88DC85E75}" type="presParOf" srcId="{E13BC70D-3333-4F54-AE68-8EC559351633}" destId="{DC781DF3-02B7-4945-B3AB-509B6E6978D0}" srcOrd="1" destOrd="0" presId="urn:microsoft.com/office/officeart/2018/2/layout/IconVerticalSolidList"/>
    <dgm:cxn modelId="{5A561203-E9FD-4383-BEB5-59E5641698B1}" type="presParOf" srcId="{E13BC70D-3333-4F54-AE68-8EC559351633}" destId="{3A4B5477-7C6C-447B-BC37-B1DA9E12AFDF}" srcOrd="2" destOrd="0" presId="urn:microsoft.com/office/officeart/2018/2/layout/IconVerticalSolidList"/>
    <dgm:cxn modelId="{01C8939D-7000-4876-9F10-9D7EC8EA0FEE}" type="presParOf" srcId="{E13BC70D-3333-4F54-AE68-8EC559351633}" destId="{BF872D6A-7F17-4A15-82B4-0065D35526EC}" srcOrd="3" destOrd="0" presId="urn:microsoft.com/office/officeart/2018/2/layout/IconVerticalSolidList"/>
    <dgm:cxn modelId="{9B8985DC-EA66-499D-8533-B8A80A967AA2}" type="presParOf" srcId="{C4546190-4217-4342-9A13-DA58B3AAE9A9}" destId="{1B02B0C1-0F8E-464A-B2A8-727BA4E1F173}" srcOrd="3" destOrd="0" presId="urn:microsoft.com/office/officeart/2018/2/layout/IconVerticalSolidList"/>
    <dgm:cxn modelId="{A1355BFC-8B53-4A51-BA5A-A8BE12BD0772}" type="presParOf" srcId="{C4546190-4217-4342-9A13-DA58B3AAE9A9}" destId="{83342B57-C486-42C2-88F2-2A313E32E251}" srcOrd="4" destOrd="0" presId="urn:microsoft.com/office/officeart/2018/2/layout/IconVerticalSolidList"/>
    <dgm:cxn modelId="{7EC3624A-D00A-45C7-93FE-BECAF45B9A20}" type="presParOf" srcId="{83342B57-C486-42C2-88F2-2A313E32E251}" destId="{3D2C9B25-3696-423A-9854-A19A9199513F}" srcOrd="0" destOrd="0" presId="urn:microsoft.com/office/officeart/2018/2/layout/IconVerticalSolidList"/>
    <dgm:cxn modelId="{347A2504-05B8-4F80-A340-72237F8D78AE}" type="presParOf" srcId="{83342B57-C486-42C2-88F2-2A313E32E251}" destId="{FED33567-80AB-4C94-89F3-CD5A47CF33BB}" srcOrd="1" destOrd="0" presId="urn:microsoft.com/office/officeart/2018/2/layout/IconVerticalSolidList"/>
    <dgm:cxn modelId="{445B1F4D-14BE-4726-9BA3-4525B3A9A31A}" type="presParOf" srcId="{83342B57-C486-42C2-88F2-2A313E32E251}" destId="{964EAD24-FB95-4346-8C0F-B22BB3A81A6B}" srcOrd="2" destOrd="0" presId="urn:microsoft.com/office/officeart/2018/2/layout/IconVerticalSolidList"/>
    <dgm:cxn modelId="{047B1ACC-69B3-40BA-9175-0082DF3F24C2}" type="presParOf" srcId="{83342B57-C486-42C2-88F2-2A313E32E251}" destId="{68364C11-F14B-4AE0-856C-18090588BE54}" srcOrd="3" destOrd="0" presId="urn:microsoft.com/office/officeart/2018/2/layout/IconVerticalSolidList"/>
    <dgm:cxn modelId="{75889B45-9413-4ACA-BF85-7E2335A4B4FE}" type="presParOf" srcId="{C4546190-4217-4342-9A13-DA58B3AAE9A9}" destId="{5754F0AA-D982-40C2-9035-080718F745EA}" srcOrd="5" destOrd="0" presId="urn:microsoft.com/office/officeart/2018/2/layout/IconVerticalSolidList"/>
    <dgm:cxn modelId="{BFC6B6B8-2DD9-4891-BAB9-D738A99A96CB}" type="presParOf" srcId="{C4546190-4217-4342-9A13-DA58B3AAE9A9}" destId="{8DD12D5F-E256-429C-925E-28C27990FAAE}" srcOrd="6" destOrd="0" presId="urn:microsoft.com/office/officeart/2018/2/layout/IconVerticalSolidList"/>
    <dgm:cxn modelId="{8F7B7CE6-3218-4111-884A-6D301A80857F}" type="presParOf" srcId="{8DD12D5F-E256-429C-925E-28C27990FAAE}" destId="{7ED26076-3433-4519-B19C-F59EB07C9B4A}" srcOrd="0" destOrd="0" presId="urn:microsoft.com/office/officeart/2018/2/layout/IconVerticalSolidList"/>
    <dgm:cxn modelId="{59BB9355-C415-4CB1-99A1-F1E334BF2415}" type="presParOf" srcId="{8DD12D5F-E256-429C-925E-28C27990FAAE}" destId="{3F58393F-0BCF-4884-99ED-4E91303483DD}" srcOrd="1" destOrd="0" presId="urn:microsoft.com/office/officeart/2018/2/layout/IconVerticalSolidList"/>
    <dgm:cxn modelId="{A5A5F0E5-1A65-4B30-8748-67C4345AB870}" type="presParOf" srcId="{8DD12D5F-E256-429C-925E-28C27990FAAE}" destId="{E09D7417-15E0-4460-ABBA-6B028E8AC9E4}" srcOrd="2" destOrd="0" presId="urn:microsoft.com/office/officeart/2018/2/layout/IconVerticalSolidList"/>
    <dgm:cxn modelId="{59D2DF15-FC10-4322-B044-F02D1617BB98}" type="presParOf" srcId="{8DD12D5F-E256-429C-925E-28C27990FAAE}" destId="{A9801479-0226-4475-83EC-BEB557150335}" srcOrd="3" destOrd="0" presId="urn:microsoft.com/office/officeart/2018/2/layout/IconVerticalSolidList"/>
    <dgm:cxn modelId="{AE03D0D2-5E1E-4372-8DF1-8D98BB6DF927}" type="presParOf" srcId="{C4546190-4217-4342-9A13-DA58B3AAE9A9}" destId="{91B6C1FE-5B36-4789-BAA6-983259C790FD}" srcOrd="7" destOrd="0" presId="urn:microsoft.com/office/officeart/2018/2/layout/IconVerticalSolidList"/>
    <dgm:cxn modelId="{FFAFFB98-884C-4BAB-B60B-93CA84D36739}" type="presParOf" srcId="{C4546190-4217-4342-9A13-DA58B3AAE9A9}" destId="{FDE3951B-C7E6-4796-80E0-085C463A5DA1}" srcOrd="8" destOrd="0" presId="urn:microsoft.com/office/officeart/2018/2/layout/IconVerticalSolidList"/>
    <dgm:cxn modelId="{05195491-C8A1-4D91-BA41-5ACB3AACC12C}" type="presParOf" srcId="{FDE3951B-C7E6-4796-80E0-085C463A5DA1}" destId="{CAA162A3-11AE-4163-9D72-A7F6B4F81507}" srcOrd="0" destOrd="0" presId="urn:microsoft.com/office/officeart/2018/2/layout/IconVerticalSolidList"/>
    <dgm:cxn modelId="{3261C96A-83BA-472D-A83A-F6F8ACE58043}" type="presParOf" srcId="{FDE3951B-C7E6-4796-80E0-085C463A5DA1}" destId="{5075DAF5-BF06-4CB5-92AD-7434B1DE8DEE}" srcOrd="1" destOrd="0" presId="urn:microsoft.com/office/officeart/2018/2/layout/IconVerticalSolidList"/>
    <dgm:cxn modelId="{F511C161-6B1A-498D-87E3-F0D182197342}" type="presParOf" srcId="{FDE3951B-C7E6-4796-80E0-085C463A5DA1}" destId="{0F16CB16-9A91-4380-80DE-6A407FFF5200}" srcOrd="2" destOrd="0" presId="urn:microsoft.com/office/officeart/2018/2/layout/IconVerticalSolidList"/>
    <dgm:cxn modelId="{BAF849F6-B24B-4266-A521-468BDB390AE8}" type="presParOf" srcId="{FDE3951B-C7E6-4796-80E0-085C463A5DA1}" destId="{8ECFCFD8-664A-482B-9CF8-2D8BCE1642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0E0BFD-FC3A-4346-BE89-499DABB2C16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83EE942-37D6-4ABE-AF47-AC97052820C3}">
      <dgm:prSet phldrT="[Text]" custT="1"/>
      <dgm:spPr>
        <a:solidFill>
          <a:schemeClr val="bg1"/>
        </a:solidFill>
        <a:ln>
          <a:noFill/>
        </a:ln>
      </dgm:spPr>
      <dgm:t>
        <a:bodyPr/>
        <a:lstStyle/>
        <a:p>
          <a:r>
            <a:rPr lang="en-US" sz="2400" dirty="0"/>
            <a:t>Custom Payment Dates</a:t>
          </a:r>
        </a:p>
      </dgm:t>
    </dgm:pt>
    <dgm:pt modelId="{BFC2E542-C347-4C41-9B54-CB2710DB7381}" type="parTrans" cxnId="{3684949C-6315-4CFE-BB10-9471AFB536FE}">
      <dgm:prSet/>
      <dgm:spPr/>
      <dgm:t>
        <a:bodyPr/>
        <a:lstStyle/>
        <a:p>
          <a:endParaRPr lang="en-US" sz="2400"/>
        </a:p>
      </dgm:t>
    </dgm:pt>
    <dgm:pt modelId="{FF535C3B-3F23-4ECF-9EE8-FE04F3E208ED}" type="sibTrans" cxnId="{3684949C-6315-4CFE-BB10-9471AFB536FE}">
      <dgm:prSet/>
      <dgm:spPr/>
      <dgm:t>
        <a:bodyPr/>
        <a:lstStyle/>
        <a:p>
          <a:endParaRPr lang="en-US" sz="2400"/>
        </a:p>
      </dgm:t>
    </dgm:pt>
    <dgm:pt modelId="{CE8BCC89-1A87-472A-B6CB-BF74C8D9F63A}">
      <dgm:prSet phldrT="[Text]" custT="1"/>
      <dgm:spPr>
        <a:solidFill>
          <a:schemeClr val="bg1"/>
        </a:solidFill>
        <a:ln>
          <a:noFill/>
        </a:ln>
      </dgm:spPr>
      <dgm:t>
        <a:bodyPr/>
        <a:lstStyle/>
        <a:p>
          <a:r>
            <a:rPr lang="en-US" sz="2400" dirty="0"/>
            <a:t>Agency Alert for Pending Cancellation</a:t>
          </a:r>
        </a:p>
      </dgm:t>
    </dgm:pt>
    <dgm:pt modelId="{D42A191A-A2FC-4397-A017-4F4E53DDE8D0}" type="parTrans" cxnId="{34B825A4-5135-474D-B104-31A43B2656C3}">
      <dgm:prSet/>
      <dgm:spPr/>
      <dgm:t>
        <a:bodyPr/>
        <a:lstStyle/>
        <a:p>
          <a:endParaRPr lang="en-US" sz="2400"/>
        </a:p>
      </dgm:t>
    </dgm:pt>
    <dgm:pt modelId="{88F4049F-2314-4DCC-93C3-FB551B1BC3A0}" type="sibTrans" cxnId="{34B825A4-5135-474D-B104-31A43B2656C3}">
      <dgm:prSet/>
      <dgm:spPr/>
      <dgm:t>
        <a:bodyPr/>
        <a:lstStyle/>
        <a:p>
          <a:endParaRPr lang="en-US" sz="2400"/>
        </a:p>
      </dgm:t>
    </dgm:pt>
    <dgm:pt modelId="{1B4ADFAC-6CDC-44BA-879B-5D58E09C69C4}">
      <dgm:prSet phldrT="[Text]" custT="1"/>
      <dgm:spPr>
        <a:solidFill>
          <a:schemeClr val="bg1">
            <a:alpha val="90000"/>
          </a:schemeClr>
        </a:solidFill>
        <a:ln>
          <a:noFill/>
        </a:ln>
      </dgm:spPr>
      <dgm:t>
        <a:bodyPr/>
        <a:lstStyle/>
        <a:p>
          <a:r>
            <a:rPr lang="en-US" sz="2400" dirty="0"/>
            <a:t>Email Cancellation Alert to Insured</a:t>
          </a:r>
        </a:p>
      </dgm:t>
    </dgm:pt>
    <dgm:pt modelId="{51385296-2EA8-4AEC-8FEE-3A4FCC6140E3}" type="parTrans" cxnId="{7E122B30-C260-4674-ABAF-71EF3448AB61}">
      <dgm:prSet/>
      <dgm:spPr/>
      <dgm:t>
        <a:bodyPr/>
        <a:lstStyle/>
        <a:p>
          <a:endParaRPr lang="en-US" sz="2400"/>
        </a:p>
      </dgm:t>
    </dgm:pt>
    <dgm:pt modelId="{90679946-38BE-4FD3-93A0-048FD4AA40C0}" type="sibTrans" cxnId="{7E122B30-C260-4674-ABAF-71EF3448AB61}">
      <dgm:prSet/>
      <dgm:spPr/>
      <dgm:t>
        <a:bodyPr/>
        <a:lstStyle/>
        <a:p>
          <a:endParaRPr lang="en-US" sz="2400"/>
        </a:p>
      </dgm:t>
    </dgm:pt>
    <dgm:pt modelId="{CC382818-ED25-48EF-86FC-889A7C71BC9D}">
      <dgm:prSet custT="1"/>
      <dgm:spPr>
        <a:solidFill>
          <a:schemeClr val="bg1">
            <a:alpha val="90000"/>
          </a:schemeClr>
        </a:solidFill>
        <a:ln>
          <a:noFill/>
        </a:ln>
      </dgm:spPr>
      <dgm:t>
        <a:bodyPr/>
        <a:lstStyle/>
        <a:p>
          <a:r>
            <a:rPr lang="en-US" sz="2400" dirty="0"/>
            <a:t>Hold cancellation</a:t>
          </a:r>
        </a:p>
      </dgm:t>
    </dgm:pt>
    <dgm:pt modelId="{4D8C3F10-DF48-4D15-8CB1-8969813C3AC7}" type="parTrans" cxnId="{4596609B-56FE-4C53-BCAD-3BD5C795A0DA}">
      <dgm:prSet/>
      <dgm:spPr/>
      <dgm:t>
        <a:bodyPr/>
        <a:lstStyle/>
        <a:p>
          <a:endParaRPr lang="en-US" sz="2400"/>
        </a:p>
      </dgm:t>
    </dgm:pt>
    <dgm:pt modelId="{EBBB1F74-DBF7-46A6-BB2E-21C7C14BB48A}" type="sibTrans" cxnId="{4596609B-56FE-4C53-BCAD-3BD5C795A0DA}">
      <dgm:prSet/>
      <dgm:spPr/>
      <dgm:t>
        <a:bodyPr/>
        <a:lstStyle/>
        <a:p>
          <a:endParaRPr lang="en-US" sz="2400"/>
        </a:p>
      </dgm:t>
    </dgm:pt>
    <dgm:pt modelId="{862EBC6F-C010-4FBD-B623-58F72F0285D8}">
      <dgm:prSet custT="1"/>
      <dgm:spPr>
        <a:solidFill>
          <a:schemeClr val="bg1"/>
        </a:solidFill>
        <a:ln>
          <a:noFill/>
        </a:ln>
      </dgm:spPr>
      <dgm:t>
        <a:bodyPr/>
        <a:lstStyle/>
        <a:p>
          <a:r>
            <a:rPr lang="en-US" sz="2400" dirty="0"/>
            <a:t>Update Policy Information Online</a:t>
          </a:r>
        </a:p>
      </dgm:t>
    </dgm:pt>
    <dgm:pt modelId="{1E64A60C-08E2-4D2A-A0CD-877841CCEC5E}" type="parTrans" cxnId="{99A3CB94-3E61-42E3-9BCB-EA416AEBD50E}">
      <dgm:prSet/>
      <dgm:spPr/>
      <dgm:t>
        <a:bodyPr/>
        <a:lstStyle/>
        <a:p>
          <a:endParaRPr lang="en-US" sz="2400"/>
        </a:p>
      </dgm:t>
    </dgm:pt>
    <dgm:pt modelId="{89E3D519-A3B1-4814-ABE0-C6C6BF72A350}" type="sibTrans" cxnId="{99A3CB94-3E61-42E3-9BCB-EA416AEBD50E}">
      <dgm:prSet/>
      <dgm:spPr/>
      <dgm:t>
        <a:bodyPr/>
        <a:lstStyle/>
        <a:p>
          <a:endParaRPr lang="en-US" sz="2400"/>
        </a:p>
      </dgm:t>
    </dgm:pt>
    <dgm:pt modelId="{FD3EFB65-97D6-44AF-B047-E975E6FD09BB}" type="pres">
      <dgm:prSet presAssocID="{000E0BFD-FC3A-4346-BE89-499DABB2C16F}" presName="Name0" presStyleCnt="0">
        <dgm:presLayoutVars>
          <dgm:chMax val="11"/>
          <dgm:chPref val="11"/>
          <dgm:dir/>
          <dgm:resizeHandles/>
        </dgm:presLayoutVars>
      </dgm:prSet>
      <dgm:spPr/>
    </dgm:pt>
    <dgm:pt modelId="{622F9C85-6CC6-4F08-8B61-E0FE8DC3EF9E}" type="pres">
      <dgm:prSet presAssocID="{862EBC6F-C010-4FBD-B623-58F72F0285D8}" presName="Accent5" presStyleCnt="0"/>
      <dgm:spPr/>
    </dgm:pt>
    <dgm:pt modelId="{7C61379C-3FCF-4C85-9016-ABC8883BB43D}" type="pres">
      <dgm:prSet presAssocID="{862EBC6F-C010-4FBD-B623-58F72F0285D8}" presName="Accent" presStyleLbl="node1" presStyleIdx="0" presStyleCnt="5"/>
      <dgm:spPr>
        <a:solidFill>
          <a:schemeClr val="accent2">
            <a:lumMod val="20000"/>
            <a:lumOff val="80000"/>
          </a:schemeClr>
        </a:solidFill>
      </dgm:spPr>
    </dgm:pt>
    <dgm:pt modelId="{CFF8C314-F81E-4ECE-9D4A-77B6E1B0B23B}" type="pres">
      <dgm:prSet presAssocID="{862EBC6F-C010-4FBD-B623-58F72F0285D8}" presName="ParentBackground5" presStyleCnt="0"/>
      <dgm:spPr/>
    </dgm:pt>
    <dgm:pt modelId="{ED6497E3-6345-42C4-9EE5-6B6B439A18F7}" type="pres">
      <dgm:prSet presAssocID="{862EBC6F-C010-4FBD-B623-58F72F0285D8}" presName="ParentBackground" presStyleLbl="fgAcc1" presStyleIdx="0" presStyleCnt="5"/>
      <dgm:spPr/>
    </dgm:pt>
    <dgm:pt modelId="{DE1F7A6D-7C64-41DC-BDB4-1FC72DA41D6A}" type="pres">
      <dgm:prSet presAssocID="{862EBC6F-C010-4FBD-B623-58F72F0285D8}" presName="Parent5" presStyleLbl="revTx" presStyleIdx="0" presStyleCnt="0">
        <dgm:presLayoutVars>
          <dgm:chMax val="1"/>
          <dgm:chPref val="1"/>
          <dgm:bulletEnabled val="1"/>
        </dgm:presLayoutVars>
      </dgm:prSet>
      <dgm:spPr/>
    </dgm:pt>
    <dgm:pt modelId="{B4EE9228-F3E1-4D51-BC70-C78118317D14}" type="pres">
      <dgm:prSet presAssocID="{CC382818-ED25-48EF-86FC-889A7C71BC9D}" presName="Accent4" presStyleCnt="0"/>
      <dgm:spPr/>
    </dgm:pt>
    <dgm:pt modelId="{A3565A1E-7F93-495C-87EC-A66247A58FC1}" type="pres">
      <dgm:prSet presAssocID="{CC382818-ED25-48EF-86FC-889A7C71BC9D}" presName="Accent" presStyleLbl="node1" presStyleIdx="1" presStyleCnt="5"/>
      <dgm:spPr>
        <a:solidFill>
          <a:schemeClr val="accent2">
            <a:lumMod val="40000"/>
            <a:lumOff val="60000"/>
          </a:schemeClr>
        </a:solidFill>
        <a:ln>
          <a:noFill/>
        </a:ln>
      </dgm:spPr>
    </dgm:pt>
    <dgm:pt modelId="{452387D7-7221-44C9-B0A9-F83B8BBE6ED4}" type="pres">
      <dgm:prSet presAssocID="{CC382818-ED25-48EF-86FC-889A7C71BC9D}" presName="ParentBackground4" presStyleCnt="0"/>
      <dgm:spPr/>
    </dgm:pt>
    <dgm:pt modelId="{A7CB81CC-FD26-4748-A309-678ABD9F3532}" type="pres">
      <dgm:prSet presAssocID="{CC382818-ED25-48EF-86FC-889A7C71BC9D}" presName="ParentBackground" presStyleLbl="fgAcc1" presStyleIdx="1" presStyleCnt="5"/>
      <dgm:spPr/>
    </dgm:pt>
    <dgm:pt modelId="{EA8B106A-E360-407D-B3FE-16F57E7032F3}" type="pres">
      <dgm:prSet presAssocID="{CC382818-ED25-48EF-86FC-889A7C71BC9D}" presName="Parent4" presStyleLbl="revTx" presStyleIdx="0" presStyleCnt="0">
        <dgm:presLayoutVars>
          <dgm:chMax val="1"/>
          <dgm:chPref val="1"/>
          <dgm:bulletEnabled val="1"/>
        </dgm:presLayoutVars>
      </dgm:prSet>
      <dgm:spPr/>
    </dgm:pt>
    <dgm:pt modelId="{193B46E9-BD77-4983-B1C7-E9FF9A005F09}" type="pres">
      <dgm:prSet presAssocID="{1B4ADFAC-6CDC-44BA-879B-5D58E09C69C4}" presName="Accent3" presStyleCnt="0"/>
      <dgm:spPr/>
    </dgm:pt>
    <dgm:pt modelId="{D8766972-B0A1-4C60-9FAD-166FBB314F7A}" type="pres">
      <dgm:prSet presAssocID="{1B4ADFAC-6CDC-44BA-879B-5D58E09C69C4}" presName="Accent" presStyleLbl="node1" presStyleIdx="2" presStyleCnt="5"/>
      <dgm:spPr>
        <a:solidFill>
          <a:schemeClr val="accent2">
            <a:lumMod val="60000"/>
            <a:lumOff val="40000"/>
          </a:schemeClr>
        </a:solidFill>
        <a:ln>
          <a:noFill/>
        </a:ln>
      </dgm:spPr>
    </dgm:pt>
    <dgm:pt modelId="{1E39305F-3982-409F-83FA-42C80F8E3030}" type="pres">
      <dgm:prSet presAssocID="{1B4ADFAC-6CDC-44BA-879B-5D58E09C69C4}" presName="ParentBackground3" presStyleCnt="0"/>
      <dgm:spPr/>
    </dgm:pt>
    <dgm:pt modelId="{10285DCD-2DB9-4E8A-9A4E-E6BB5B55D0DC}" type="pres">
      <dgm:prSet presAssocID="{1B4ADFAC-6CDC-44BA-879B-5D58E09C69C4}" presName="ParentBackground" presStyleLbl="fgAcc1" presStyleIdx="2" presStyleCnt="5"/>
      <dgm:spPr/>
    </dgm:pt>
    <dgm:pt modelId="{AAD91BC9-34AB-49AB-B116-AD2B036261EF}" type="pres">
      <dgm:prSet presAssocID="{1B4ADFAC-6CDC-44BA-879B-5D58E09C69C4}" presName="Parent3" presStyleLbl="revTx" presStyleIdx="0" presStyleCnt="0">
        <dgm:presLayoutVars>
          <dgm:chMax val="1"/>
          <dgm:chPref val="1"/>
          <dgm:bulletEnabled val="1"/>
        </dgm:presLayoutVars>
      </dgm:prSet>
      <dgm:spPr/>
    </dgm:pt>
    <dgm:pt modelId="{689A4CBA-F7AE-4D0C-9E9B-60563DC045E7}" type="pres">
      <dgm:prSet presAssocID="{CE8BCC89-1A87-472A-B6CB-BF74C8D9F63A}" presName="Accent2" presStyleCnt="0"/>
      <dgm:spPr/>
    </dgm:pt>
    <dgm:pt modelId="{924887F5-B9BF-456A-9BDF-0675A897E6BE}" type="pres">
      <dgm:prSet presAssocID="{CE8BCC89-1A87-472A-B6CB-BF74C8D9F63A}" presName="Accent" presStyleLbl="node1" presStyleIdx="3" presStyleCnt="5"/>
      <dgm:spPr>
        <a:solidFill>
          <a:schemeClr val="accent2"/>
        </a:solidFill>
        <a:ln>
          <a:noFill/>
        </a:ln>
      </dgm:spPr>
    </dgm:pt>
    <dgm:pt modelId="{A1AF8890-9204-44B5-90FA-0B62D486CBE3}" type="pres">
      <dgm:prSet presAssocID="{CE8BCC89-1A87-472A-B6CB-BF74C8D9F63A}" presName="ParentBackground2" presStyleCnt="0"/>
      <dgm:spPr/>
    </dgm:pt>
    <dgm:pt modelId="{4A5D37E1-B1AE-4BDD-B4C6-EB4BCB1F3119}" type="pres">
      <dgm:prSet presAssocID="{CE8BCC89-1A87-472A-B6CB-BF74C8D9F63A}" presName="ParentBackground" presStyleLbl="fgAcc1" presStyleIdx="3" presStyleCnt="5"/>
      <dgm:spPr/>
    </dgm:pt>
    <dgm:pt modelId="{5272E729-E583-4797-A640-C36B593453E9}" type="pres">
      <dgm:prSet presAssocID="{CE8BCC89-1A87-472A-B6CB-BF74C8D9F63A}" presName="Parent2" presStyleLbl="revTx" presStyleIdx="0" presStyleCnt="0">
        <dgm:presLayoutVars>
          <dgm:chMax val="1"/>
          <dgm:chPref val="1"/>
          <dgm:bulletEnabled val="1"/>
        </dgm:presLayoutVars>
      </dgm:prSet>
      <dgm:spPr/>
    </dgm:pt>
    <dgm:pt modelId="{C4EDE816-1957-45E5-98D1-E7CDEDA015D4}" type="pres">
      <dgm:prSet presAssocID="{883EE942-37D6-4ABE-AF47-AC97052820C3}" presName="Accent1" presStyleCnt="0"/>
      <dgm:spPr/>
    </dgm:pt>
    <dgm:pt modelId="{5391028D-C639-46CA-AC0C-BED54ED03263}" type="pres">
      <dgm:prSet presAssocID="{883EE942-37D6-4ABE-AF47-AC97052820C3}" presName="Accent" presStyleLbl="node1" presStyleIdx="4" presStyleCnt="5"/>
      <dgm:spPr>
        <a:solidFill>
          <a:schemeClr val="accent2">
            <a:lumMod val="75000"/>
          </a:schemeClr>
        </a:solidFill>
        <a:ln>
          <a:noFill/>
        </a:ln>
      </dgm:spPr>
    </dgm:pt>
    <dgm:pt modelId="{2758CE67-E895-403C-94E1-A731AB3F0923}" type="pres">
      <dgm:prSet presAssocID="{883EE942-37D6-4ABE-AF47-AC97052820C3}" presName="ParentBackground1" presStyleCnt="0"/>
      <dgm:spPr/>
    </dgm:pt>
    <dgm:pt modelId="{9905069D-EAC7-4A18-B1E4-FEF0DA42B01C}" type="pres">
      <dgm:prSet presAssocID="{883EE942-37D6-4ABE-AF47-AC97052820C3}" presName="ParentBackground" presStyleLbl="fgAcc1" presStyleIdx="4" presStyleCnt="5"/>
      <dgm:spPr/>
    </dgm:pt>
    <dgm:pt modelId="{056FB2A0-9AC4-4A73-BD31-292A175565EB}" type="pres">
      <dgm:prSet presAssocID="{883EE942-37D6-4ABE-AF47-AC97052820C3}" presName="Parent1" presStyleLbl="revTx" presStyleIdx="0" presStyleCnt="0">
        <dgm:presLayoutVars>
          <dgm:chMax val="1"/>
          <dgm:chPref val="1"/>
          <dgm:bulletEnabled val="1"/>
        </dgm:presLayoutVars>
      </dgm:prSet>
      <dgm:spPr/>
    </dgm:pt>
  </dgm:ptLst>
  <dgm:cxnLst>
    <dgm:cxn modelId="{F5112D10-88BC-417F-83F4-128B139A4EF5}" type="presOf" srcId="{862EBC6F-C010-4FBD-B623-58F72F0285D8}" destId="{DE1F7A6D-7C64-41DC-BDB4-1FC72DA41D6A}" srcOrd="1" destOrd="0" presId="urn:microsoft.com/office/officeart/2011/layout/CircleProcess"/>
    <dgm:cxn modelId="{290B2E29-BB2A-4A9D-AF2C-5338C4D3A646}" type="presOf" srcId="{862EBC6F-C010-4FBD-B623-58F72F0285D8}" destId="{ED6497E3-6345-42C4-9EE5-6B6B439A18F7}" srcOrd="0" destOrd="0" presId="urn:microsoft.com/office/officeart/2011/layout/CircleProcess"/>
    <dgm:cxn modelId="{7E122B30-C260-4674-ABAF-71EF3448AB61}" srcId="{000E0BFD-FC3A-4346-BE89-499DABB2C16F}" destId="{1B4ADFAC-6CDC-44BA-879B-5D58E09C69C4}" srcOrd="2" destOrd="0" parTransId="{51385296-2EA8-4AEC-8FEE-3A4FCC6140E3}" sibTransId="{90679946-38BE-4FD3-93A0-048FD4AA40C0}"/>
    <dgm:cxn modelId="{2CDF9C49-1A22-469A-B1AE-DA84394A93B3}" type="presOf" srcId="{1B4ADFAC-6CDC-44BA-879B-5D58E09C69C4}" destId="{10285DCD-2DB9-4E8A-9A4E-E6BB5B55D0DC}" srcOrd="0" destOrd="0" presId="urn:microsoft.com/office/officeart/2011/layout/CircleProcess"/>
    <dgm:cxn modelId="{AD21EF4D-2FB3-44E5-8956-91D939A090BF}" type="presOf" srcId="{883EE942-37D6-4ABE-AF47-AC97052820C3}" destId="{056FB2A0-9AC4-4A73-BD31-292A175565EB}" srcOrd="1" destOrd="0" presId="urn:microsoft.com/office/officeart/2011/layout/CircleProcess"/>
    <dgm:cxn modelId="{F1D28C78-5376-45DB-820A-A1372F678AA1}" type="presOf" srcId="{CE8BCC89-1A87-472A-B6CB-BF74C8D9F63A}" destId="{4A5D37E1-B1AE-4BDD-B4C6-EB4BCB1F3119}" srcOrd="0" destOrd="0" presId="urn:microsoft.com/office/officeart/2011/layout/CircleProcess"/>
    <dgm:cxn modelId="{097FA958-87EB-4FB6-B49D-101A47174B14}" type="presOf" srcId="{CC382818-ED25-48EF-86FC-889A7C71BC9D}" destId="{EA8B106A-E360-407D-B3FE-16F57E7032F3}" srcOrd="1" destOrd="0" presId="urn:microsoft.com/office/officeart/2011/layout/CircleProcess"/>
    <dgm:cxn modelId="{99A3CB94-3E61-42E3-9BCB-EA416AEBD50E}" srcId="{000E0BFD-FC3A-4346-BE89-499DABB2C16F}" destId="{862EBC6F-C010-4FBD-B623-58F72F0285D8}" srcOrd="4" destOrd="0" parTransId="{1E64A60C-08E2-4D2A-A0CD-877841CCEC5E}" sibTransId="{89E3D519-A3B1-4814-ABE0-C6C6BF72A350}"/>
    <dgm:cxn modelId="{4596609B-56FE-4C53-BCAD-3BD5C795A0DA}" srcId="{000E0BFD-FC3A-4346-BE89-499DABB2C16F}" destId="{CC382818-ED25-48EF-86FC-889A7C71BC9D}" srcOrd="3" destOrd="0" parTransId="{4D8C3F10-DF48-4D15-8CB1-8969813C3AC7}" sibTransId="{EBBB1F74-DBF7-46A6-BB2E-21C7C14BB48A}"/>
    <dgm:cxn modelId="{3684949C-6315-4CFE-BB10-9471AFB536FE}" srcId="{000E0BFD-FC3A-4346-BE89-499DABB2C16F}" destId="{883EE942-37D6-4ABE-AF47-AC97052820C3}" srcOrd="0" destOrd="0" parTransId="{BFC2E542-C347-4C41-9B54-CB2710DB7381}" sibTransId="{FF535C3B-3F23-4ECF-9EE8-FE04F3E208ED}"/>
    <dgm:cxn modelId="{34B825A4-5135-474D-B104-31A43B2656C3}" srcId="{000E0BFD-FC3A-4346-BE89-499DABB2C16F}" destId="{CE8BCC89-1A87-472A-B6CB-BF74C8D9F63A}" srcOrd="1" destOrd="0" parTransId="{D42A191A-A2FC-4397-A017-4F4E53DDE8D0}" sibTransId="{88F4049F-2314-4DCC-93C3-FB551B1BC3A0}"/>
    <dgm:cxn modelId="{A23789A8-EACB-45AF-9DD6-686F6944A97C}" type="presOf" srcId="{CC382818-ED25-48EF-86FC-889A7C71BC9D}" destId="{A7CB81CC-FD26-4748-A309-678ABD9F3532}" srcOrd="0" destOrd="0" presId="urn:microsoft.com/office/officeart/2011/layout/CircleProcess"/>
    <dgm:cxn modelId="{6690B1A8-1EC7-4122-BECF-52E684059B90}" type="presOf" srcId="{CE8BCC89-1A87-472A-B6CB-BF74C8D9F63A}" destId="{5272E729-E583-4797-A640-C36B593453E9}" srcOrd="1" destOrd="0" presId="urn:microsoft.com/office/officeart/2011/layout/CircleProcess"/>
    <dgm:cxn modelId="{7A0EDBC7-8191-4B47-AF2A-F08DF6E2A173}" type="presOf" srcId="{1B4ADFAC-6CDC-44BA-879B-5D58E09C69C4}" destId="{AAD91BC9-34AB-49AB-B116-AD2B036261EF}" srcOrd="1" destOrd="0" presId="urn:microsoft.com/office/officeart/2011/layout/CircleProcess"/>
    <dgm:cxn modelId="{8F8B6EED-3FDA-489C-A03E-505CD03FAB54}" type="presOf" srcId="{000E0BFD-FC3A-4346-BE89-499DABB2C16F}" destId="{FD3EFB65-97D6-44AF-B047-E975E6FD09BB}" srcOrd="0" destOrd="0" presId="urn:microsoft.com/office/officeart/2011/layout/CircleProcess"/>
    <dgm:cxn modelId="{183A79F6-19EC-4AA0-9DCD-848F981EFFB7}" type="presOf" srcId="{883EE942-37D6-4ABE-AF47-AC97052820C3}" destId="{9905069D-EAC7-4A18-B1E4-FEF0DA42B01C}" srcOrd="0" destOrd="0" presId="urn:microsoft.com/office/officeart/2011/layout/CircleProcess"/>
    <dgm:cxn modelId="{447C9297-F193-47DD-BF5D-34FC7C0A487A}" type="presParOf" srcId="{FD3EFB65-97D6-44AF-B047-E975E6FD09BB}" destId="{622F9C85-6CC6-4F08-8B61-E0FE8DC3EF9E}" srcOrd="0" destOrd="0" presId="urn:microsoft.com/office/officeart/2011/layout/CircleProcess"/>
    <dgm:cxn modelId="{D40037E2-E095-48A3-A14B-A8958BCCB01E}" type="presParOf" srcId="{622F9C85-6CC6-4F08-8B61-E0FE8DC3EF9E}" destId="{7C61379C-3FCF-4C85-9016-ABC8883BB43D}" srcOrd="0" destOrd="0" presId="urn:microsoft.com/office/officeart/2011/layout/CircleProcess"/>
    <dgm:cxn modelId="{741181A5-B5F6-40CC-9D74-AF91E589AEC9}" type="presParOf" srcId="{FD3EFB65-97D6-44AF-B047-E975E6FD09BB}" destId="{CFF8C314-F81E-4ECE-9D4A-77B6E1B0B23B}" srcOrd="1" destOrd="0" presId="urn:microsoft.com/office/officeart/2011/layout/CircleProcess"/>
    <dgm:cxn modelId="{6DCDBE35-D751-4D82-A0F3-9B163C2CEDF6}" type="presParOf" srcId="{CFF8C314-F81E-4ECE-9D4A-77B6E1B0B23B}" destId="{ED6497E3-6345-42C4-9EE5-6B6B439A18F7}" srcOrd="0" destOrd="0" presId="urn:microsoft.com/office/officeart/2011/layout/CircleProcess"/>
    <dgm:cxn modelId="{D0E03B64-6B70-41BA-8C11-9AECB2799F35}" type="presParOf" srcId="{FD3EFB65-97D6-44AF-B047-E975E6FD09BB}" destId="{DE1F7A6D-7C64-41DC-BDB4-1FC72DA41D6A}" srcOrd="2" destOrd="0" presId="urn:microsoft.com/office/officeart/2011/layout/CircleProcess"/>
    <dgm:cxn modelId="{481690E9-FDEA-423E-A830-A7A1F199FA8E}" type="presParOf" srcId="{FD3EFB65-97D6-44AF-B047-E975E6FD09BB}" destId="{B4EE9228-F3E1-4D51-BC70-C78118317D14}" srcOrd="3" destOrd="0" presId="urn:microsoft.com/office/officeart/2011/layout/CircleProcess"/>
    <dgm:cxn modelId="{714D41A2-3CF1-416E-8E4A-CD2314A8616F}" type="presParOf" srcId="{B4EE9228-F3E1-4D51-BC70-C78118317D14}" destId="{A3565A1E-7F93-495C-87EC-A66247A58FC1}" srcOrd="0" destOrd="0" presId="urn:microsoft.com/office/officeart/2011/layout/CircleProcess"/>
    <dgm:cxn modelId="{4B03ACCB-394A-450A-B5F4-78DD0B5D6B1A}" type="presParOf" srcId="{FD3EFB65-97D6-44AF-B047-E975E6FD09BB}" destId="{452387D7-7221-44C9-B0A9-F83B8BBE6ED4}" srcOrd="4" destOrd="0" presId="urn:microsoft.com/office/officeart/2011/layout/CircleProcess"/>
    <dgm:cxn modelId="{984332D5-A74C-4048-BDFC-E23615355D01}" type="presParOf" srcId="{452387D7-7221-44C9-B0A9-F83B8BBE6ED4}" destId="{A7CB81CC-FD26-4748-A309-678ABD9F3532}" srcOrd="0" destOrd="0" presId="urn:microsoft.com/office/officeart/2011/layout/CircleProcess"/>
    <dgm:cxn modelId="{7BED005E-F573-4E20-9655-F2F37A257B5C}" type="presParOf" srcId="{FD3EFB65-97D6-44AF-B047-E975E6FD09BB}" destId="{EA8B106A-E360-407D-B3FE-16F57E7032F3}" srcOrd="5" destOrd="0" presId="urn:microsoft.com/office/officeart/2011/layout/CircleProcess"/>
    <dgm:cxn modelId="{CAF4764E-5008-4890-9441-9B29854125FD}" type="presParOf" srcId="{FD3EFB65-97D6-44AF-B047-E975E6FD09BB}" destId="{193B46E9-BD77-4983-B1C7-E9FF9A005F09}" srcOrd="6" destOrd="0" presId="urn:microsoft.com/office/officeart/2011/layout/CircleProcess"/>
    <dgm:cxn modelId="{11E87DDA-699B-4804-9E7A-D8E16079D8E2}" type="presParOf" srcId="{193B46E9-BD77-4983-B1C7-E9FF9A005F09}" destId="{D8766972-B0A1-4C60-9FAD-166FBB314F7A}" srcOrd="0" destOrd="0" presId="urn:microsoft.com/office/officeart/2011/layout/CircleProcess"/>
    <dgm:cxn modelId="{83409D82-AE63-44E3-9B38-EE9BFECA0CA7}" type="presParOf" srcId="{FD3EFB65-97D6-44AF-B047-E975E6FD09BB}" destId="{1E39305F-3982-409F-83FA-42C80F8E3030}" srcOrd="7" destOrd="0" presId="urn:microsoft.com/office/officeart/2011/layout/CircleProcess"/>
    <dgm:cxn modelId="{75047DEA-B139-4815-8F18-BE823B39F095}" type="presParOf" srcId="{1E39305F-3982-409F-83FA-42C80F8E3030}" destId="{10285DCD-2DB9-4E8A-9A4E-E6BB5B55D0DC}" srcOrd="0" destOrd="0" presId="urn:microsoft.com/office/officeart/2011/layout/CircleProcess"/>
    <dgm:cxn modelId="{A63F869B-E82C-4E22-B07F-7AA2416CAC9D}" type="presParOf" srcId="{FD3EFB65-97D6-44AF-B047-E975E6FD09BB}" destId="{AAD91BC9-34AB-49AB-B116-AD2B036261EF}" srcOrd="8" destOrd="0" presId="urn:microsoft.com/office/officeart/2011/layout/CircleProcess"/>
    <dgm:cxn modelId="{33CCE09F-82FB-4DD9-9B95-A7DCF619B0EF}" type="presParOf" srcId="{FD3EFB65-97D6-44AF-B047-E975E6FD09BB}" destId="{689A4CBA-F7AE-4D0C-9E9B-60563DC045E7}" srcOrd="9" destOrd="0" presId="urn:microsoft.com/office/officeart/2011/layout/CircleProcess"/>
    <dgm:cxn modelId="{6BC3E24B-D0A6-41D3-A369-2EEC10FC62CF}" type="presParOf" srcId="{689A4CBA-F7AE-4D0C-9E9B-60563DC045E7}" destId="{924887F5-B9BF-456A-9BDF-0675A897E6BE}" srcOrd="0" destOrd="0" presId="urn:microsoft.com/office/officeart/2011/layout/CircleProcess"/>
    <dgm:cxn modelId="{EA1D42FF-10EC-4BE2-8FA5-EF1C0F887702}" type="presParOf" srcId="{FD3EFB65-97D6-44AF-B047-E975E6FD09BB}" destId="{A1AF8890-9204-44B5-90FA-0B62D486CBE3}" srcOrd="10" destOrd="0" presId="urn:microsoft.com/office/officeart/2011/layout/CircleProcess"/>
    <dgm:cxn modelId="{74634C78-3CF5-41FB-8C96-C0C2C2CDC322}" type="presParOf" srcId="{A1AF8890-9204-44B5-90FA-0B62D486CBE3}" destId="{4A5D37E1-B1AE-4BDD-B4C6-EB4BCB1F3119}" srcOrd="0" destOrd="0" presId="urn:microsoft.com/office/officeart/2011/layout/CircleProcess"/>
    <dgm:cxn modelId="{331752ED-B871-4618-9CC7-99FF24C5351E}" type="presParOf" srcId="{FD3EFB65-97D6-44AF-B047-E975E6FD09BB}" destId="{5272E729-E583-4797-A640-C36B593453E9}" srcOrd="11" destOrd="0" presId="urn:microsoft.com/office/officeart/2011/layout/CircleProcess"/>
    <dgm:cxn modelId="{FDBF7507-8BD8-4F20-B1A5-DEF4AD06BE97}" type="presParOf" srcId="{FD3EFB65-97D6-44AF-B047-E975E6FD09BB}" destId="{C4EDE816-1957-45E5-98D1-E7CDEDA015D4}" srcOrd="12" destOrd="0" presId="urn:microsoft.com/office/officeart/2011/layout/CircleProcess"/>
    <dgm:cxn modelId="{3EC1FA8D-9D52-4B58-A98B-08623FF17E4C}" type="presParOf" srcId="{C4EDE816-1957-45E5-98D1-E7CDEDA015D4}" destId="{5391028D-C639-46CA-AC0C-BED54ED03263}" srcOrd="0" destOrd="0" presId="urn:microsoft.com/office/officeart/2011/layout/CircleProcess"/>
    <dgm:cxn modelId="{B037730C-C926-4CD3-BC91-FF3C86F04214}" type="presParOf" srcId="{FD3EFB65-97D6-44AF-B047-E975E6FD09BB}" destId="{2758CE67-E895-403C-94E1-A731AB3F0923}" srcOrd="13" destOrd="0" presId="urn:microsoft.com/office/officeart/2011/layout/CircleProcess"/>
    <dgm:cxn modelId="{D4169B40-0A26-44B5-88FF-CFDFDE7C59C0}" type="presParOf" srcId="{2758CE67-E895-403C-94E1-A731AB3F0923}" destId="{9905069D-EAC7-4A18-B1E4-FEF0DA42B01C}" srcOrd="0" destOrd="0" presId="urn:microsoft.com/office/officeart/2011/layout/CircleProcess"/>
    <dgm:cxn modelId="{94DC4B32-C929-40AF-87A1-544BA1624298}" type="presParOf" srcId="{FD3EFB65-97D6-44AF-B047-E975E6FD09BB}" destId="{056FB2A0-9AC4-4A73-BD31-292A175565EB}"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0E0BFD-FC3A-4346-BE89-499DABB2C16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83EE942-37D6-4ABE-AF47-AC97052820C3}">
      <dgm:prSet phldrT="[Text]" custT="1"/>
      <dgm:spPr>
        <a:solidFill>
          <a:schemeClr val="bg1"/>
        </a:solidFill>
        <a:ln>
          <a:noFill/>
        </a:ln>
      </dgm:spPr>
      <dgm:t>
        <a:bodyPr/>
        <a:lstStyle/>
        <a:p>
          <a:r>
            <a:rPr lang="en-US" sz="2400" dirty="0"/>
            <a:t>Interactive Report Options</a:t>
          </a:r>
        </a:p>
      </dgm:t>
    </dgm:pt>
    <dgm:pt modelId="{BFC2E542-C347-4C41-9B54-CB2710DB7381}" type="parTrans" cxnId="{3684949C-6315-4CFE-BB10-9471AFB536FE}">
      <dgm:prSet/>
      <dgm:spPr/>
      <dgm:t>
        <a:bodyPr/>
        <a:lstStyle/>
        <a:p>
          <a:endParaRPr lang="en-US" sz="2400"/>
        </a:p>
      </dgm:t>
    </dgm:pt>
    <dgm:pt modelId="{FF535C3B-3F23-4ECF-9EE8-FE04F3E208ED}" type="sibTrans" cxnId="{3684949C-6315-4CFE-BB10-9471AFB536FE}">
      <dgm:prSet/>
      <dgm:spPr/>
      <dgm:t>
        <a:bodyPr/>
        <a:lstStyle/>
        <a:p>
          <a:endParaRPr lang="en-US" sz="2400"/>
        </a:p>
      </dgm:t>
    </dgm:pt>
    <dgm:pt modelId="{7F59944E-EB13-4B74-AD88-5F44DABB1536}">
      <dgm:prSet phldrT="[Text]" custT="1"/>
      <dgm:spPr>
        <a:solidFill>
          <a:schemeClr val="bg1"/>
        </a:solidFill>
        <a:ln>
          <a:noFill/>
        </a:ln>
      </dgm:spPr>
      <dgm:t>
        <a:bodyPr/>
        <a:lstStyle/>
        <a:p>
          <a:r>
            <a:rPr lang="en-US" sz="2400" dirty="0"/>
            <a:t>Multi Location Capability</a:t>
          </a:r>
        </a:p>
      </dgm:t>
    </dgm:pt>
    <dgm:pt modelId="{4839BB38-6E34-48AE-87E3-0B3955B2FD40}" type="parTrans" cxnId="{2AC196A7-3499-4478-93CF-8B2E84EA4208}">
      <dgm:prSet/>
      <dgm:spPr/>
      <dgm:t>
        <a:bodyPr/>
        <a:lstStyle/>
        <a:p>
          <a:endParaRPr lang="en-US" sz="2400"/>
        </a:p>
      </dgm:t>
    </dgm:pt>
    <dgm:pt modelId="{0F34D7E2-33B5-44F2-B38C-4EE5536BBAC6}" type="sibTrans" cxnId="{2AC196A7-3499-4478-93CF-8B2E84EA4208}">
      <dgm:prSet/>
      <dgm:spPr/>
      <dgm:t>
        <a:bodyPr/>
        <a:lstStyle/>
        <a:p>
          <a:endParaRPr lang="en-US" sz="2400"/>
        </a:p>
      </dgm:t>
    </dgm:pt>
    <dgm:pt modelId="{67826CE4-B999-48EC-BEF8-74A751A6F956}">
      <dgm:prSet phldrT="[Text]" custT="1"/>
      <dgm:spPr>
        <a:solidFill>
          <a:schemeClr val="bg1"/>
        </a:solidFill>
        <a:ln>
          <a:noFill/>
        </a:ln>
      </dgm:spPr>
      <dgm:t>
        <a:bodyPr/>
        <a:lstStyle/>
        <a:p>
          <a:r>
            <a:rPr lang="en-US" sz="2400" dirty="0"/>
            <a:t>Agent Messages from Website</a:t>
          </a:r>
        </a:p>
      </dgm:t>
    </dgm:pt>
    <dgm:pt modelId="{53CB5E5E-5171-4051-BCF3-7AB8DF0C8AA2}" type="parTrans" cxnId="{84EE56CF-CBBD-4DAF-8B8A-8FBFF6A90725}">
      <dgm:prSet/>
      <dgm:spPr/>
      <dgm:t>
        <a:bodyPr/>
        <a:lstStyle/>
        <a:p>
          <a:endParaRPr lang="en-US" sz="2400"/>
        </a:p>
      </dgm:t>
    </dgm:pt>
    <dgm:pt modelId="{1364C4A4-19BC-4121-9793-7C76CF9B8B1B}" type="sibTrans" cxnId="{84EE56CF-CBBD-4DAF-8B8A-8FBFF6A90725}">
      <dgm:prSet/>
      <dgm:spPr/>
      <dgm:t>
        <a:bodyPr/>
        <a:lstStyle/>
        <a:p>
          <a:endParaRPr lang="en-US" sz="2400"/>
        </a:p>
      </dgm:t>
    </dgm:pt>
    <dgm:pt modelId="{DADD16A3-43D9-4B4D-A4EA-F8B458FA3694}">
      <dgm:prSet phldrT="[Text]" custT="1"/>
      <dgm:spPr>
        <a:solidFill>
          <a:schemeClr val="bg1"/>
        </a:solidFill>
        <a:ln>
          <a:noFill/>
        </a:ln>
      </dgm:spPr>
      <dgm:t>
        <a:bodyPr/>
        <a:lstStyle/>
        <a:p>
          <a:r>
            <a:rPr lang="en-US" sz="2400" dirty="0"/>
            <a:t>Integrations</a:t>
          </a:r>
        </a:p>
      </dgm:t>
    </dgm:pt>
    <dgm:pt modelId="{FCF63268-40CB-4FF7-903B-7DFD0A29950A}" type="parTrans" cxnId="{C9180CCE-088F-4A63-BB6C-D4A439E858B1}">
      <dgm:prSet/>
      <dgm:spPr/>
      <dgm:t>
        <a:bodyPr/>
        <a:lstStyle/>
        <a:p>
          <a:endParaRPr lang="en-US" sz="2400"/>
        </a:p>
      </dgm:t>
    </dgm:pt>
    <dgm:pt modelId="{98EDD0F8-3D03-4DDD-A5DD-97A873808F1E}" type="sibTrans" cxnId="{C9180CCE-088F-4A63-BB6C-D4A439E858B1}">
      <dgm:prSet/>
      <dgm:spPr/>
      <dgm:t>
        <a:bodyPr/>
        <a:lstStyle/>
        <a:p>
          <a:endParaRPr lang="en-US" sz="2400"/>
        </a:p>
      </dgm:t>
    </dgm:pt>
    <dgm:pt modelId="{9DD736DB-694F-46D8-84A4-1473B8829156}">
      <dgm:prSet phldrT="[Text]" custT="1"/>
      <dgm:spPr>
        <a:solidFill>
          <a:schemeClr val="bg1"/>
        </a:solidFill>
        <a:ln>
          <a:noFill/>
        </a:ln>
      </dgm:spPr>
      <dgm:t>
        <a:bodyPr/>
        <a:lstStyle/>
        <a:p>
          <a:r>
            <a:rPr lang="en-US" sz="2400" dirty="0"/>
            <a:t>Policy Preservation Tools</a:t>
          </a:r>
        </a:p>
      </dgm:t>
    </dgm:pt>
    <dgm:pt modelId="{680A5791-F84D-49FD-810A-DAA534924DB6}" type="parTrans" cxnId="{7C8350B0-F726-458F-9607-5ECFE55DEE61}">
      <dgm:prSet/>
      <dgm:spPr/>
      <dgm:t>
        <a:bodyPr/>
        <a:lstStyle/>
        <a:p>
          <a:endParaRPr lang="en-US" sz="2400"/>
        </a:p>
      </dgm:t>
    </dgm:pt>
    <dgm:pt modelId="{852137D6-5D2F-47E0-AEA1-87508ABF8D1D}" type="sibTrans" cxnId="{7C8350B0-F726-458F-9607-5ECFE55DEE61}">
      <dgm:prSet/>
      <dgm:spPr/>
      <dgm:t>
        <a:bodyPr/>
        <a:lstStyle/>
        <a:p>
          <a:endParaRPr lang="en-US" sz="2400"/>
        </a:p>
      </dgm:t>
    </dgm:pt>
    <dgm:pt modelId="{FD3EFB65-97D6-44AF-B047-E975E6FD09BB}" type="pres">
      <dgm:prSet presAssocID="{000E0BFD-FC3A-4346-BE89-499DABB2C16F}" presName="Name0" presStyleCnt="0">
        <dgm:presLayoutVars>
          <dgm:chMax val="11"/>
          <dgm:chPref val="11"/>
          <dgm:dir/>
          <dgm:resizeHandles/>
        </dgm:presLayoutVars>
      </dgm:prSet>
      <dgm:spPr/>
    </dgm:pt>
    <dgm:pt modelId="{21D40152-4C9C-49B1-905E-F82D08588EB4}" type="pres">
      <dgm:prSet presAssocID="{9DD736DB-694F-46D8-84A4-1473B8829156}" presName="Accent5" presStyleCnt="0"/>
      <dgm:spPr/>
    </dgm:pt>
    <dgm:pt modelId="{7DF8CB82-2DC4-4B6F-8022-7A26481FEB01}" type="pres">
      <dgm:prSet presAssocID="{9DD736DB-694F-46D8-84A4-1473B8829156}" presName="Accent" presStyleLbl="node1" presStyleIdx="0" presStyleCnt="5"/>
      <dgm:spPr>
        <a:solidFill>
          <a:schemeClr val="accent1">
            <a:lumMod val="20000"/>
            <a:lumOff val="80000"/>
          </a:schemeClr>
        </a:solidFill>
      </dgm:spPr>
    </dgm:pt>
    <dgm:pt modelId="{DEBE88BB-B877-47F2-9256-D4DE501FD5BC}" type="pres">
      <dgm:prSet presAssocID="{9DD736DB-694F-46D8-84A4-1473B8829156}" presName="ParentBackground5" presStyleCnt="0"/>
      <dgm:spPr/>
    </dgm:pt>
    <dgm:pt modelId="{811B8A43-0A88-4E7E-AD0A-7CFF4E8EBA5B}" type="pres">
      <dgm:prSet presAssocID="{9DD736DB-694F-46D8-84A4-1473B8829156}" presName="ParentBackground" presStyleLbl="fgAcc1" presStyleIdx="0" presStyleCnt="5"/>
      <dgm:spPr/>
    </dgm:pt>
    <dgm:pt modelId="{FED79950-AF8E-43AB-9C82-425CEF95DDD8}" type="pres">
      <dgm:prSet presAssocID="{9DD736DB-694F-46D8-84A4-1473B8829156}" presName="Parent5" presStyleLbl="revTx" presStyleIdx="0" presStyleCnt="0">
        <dgm:presLayoutVars>
          <dgm:chMax val="1"/>
          <dgm:chPref val="1"/>
          <dgm:bulletEnabled val="1"/>
        </dgm:presLayoutVars>
      </dgm:prSet>
      <dgm:spPr/>
    </dgm:pt>
    <dgm:pt modelId="{B8A8689B-5B12-4E0A-8FAF-6C8603259D25}" type="pres">
      <dgm:prSet presAssocID="{DADD16A3-43D9-4B4D-A4EA-F8B458FA3694}" presName="Accent4" presStyleCnt="0"/>
      <dgm:spPr/>
    </dgm:pt>
    <dgm:pt modelId="{0FE2C841-011B-46E7-906E-D0BF348996E9}" type="pres">
      <dgm:prSet presAssocID="{DADD16A3-43D9-4B4D-A4EA-F8B458FA3694}" presName="Accent" presStyleLbl="node1" presStyleIdx="1" presStyleCnt="5"/>
      <dgm:spPr>
        <a:solidFill>
          <a:schemeClr val="accent1">
            <a:lumMod val="40000"/>
            <a:lumOff val="60000"/>
          </a:schemeClr>
        </a:solidFill>
      </dgm:spPr>
    </dgm:pt>
    <dgm:pt modelId="{95F5B79E-07A7-43A5-906E-C7DDE0F386EA}" type="pres">
      <dgm:prSet presAssocID="{DADD16A3-43D9-4B4D-A4EA-F8B458FA3694}" presName="ParentBackground4" presStyleCnt="0"/>
      <dgm:spPr/>
    </dgm:pt>
    <dgm:pt modelId="{10FC9A8B-E0DF-4E14-8B1F-A3A1F52D218B}" type="pres">
      <dgm:prSet presAssocID="{DADD16A3-43D9-4B4D-A4EA-F8B458FA3694}" presName="ParentBackground" presStyleLbl="fgAcc1" presStyleIdx="1" presStyleCnt="5"/>
      <dgm:spPr/>
    </dgm:pt>
    <dgm:pt modelId="{A403D53F-60B0-4EDA-96D2-68E5323E26AD}" type="pres">
      <dgm:prSet presAssocID="{DADD16A3-43D9-4B4D-A4EA-F8B458FA3694}" presName="Parent4" presStyleLbl="revTx" presStyleIdx="0" presStyleCnt="0">
        <dgm:presLayoutVars>
          <dgm:chMax val="1"/>
          <dgm:chPref val="1"/>
          <dgm:bulletEnabled val="1"/>
        </dgm:presLayoutVars>
      </dgm:prSet>
      <dgm:spPr/>
    </dgm:pt>
    <dgm:pt modelId="{991F1752-F9D6-413F-BADF-083624DC4ABA}" type="pres">
      <dgm:prSet presAssocID="{67826CE4-B999-48EC-BEF8-74A751A6F956}" presName="Accent3" presStyleCnt="0"/>
      <dgm:spPr/>
    </dgm:pt>
    <dgm:pt modelId="{F4BCD878-E96E-40C9-81ED-0516CF051957}" type="pres">
      <dgm:prSet presAssocID="{67826CE4-B999-48EC-BEF8-74A751A6F956}" presName="Accent" presStyleLbl="node1" presStyleIdx="2" presStyleCnt="5"/>
      <dgm:spPr>
        <a:solidFill>
          <a:schemeClr val="accent1">
            <a:lumMod val="60000"/>
            <a:lumOff val="40000"/>
          </a:schemeClr>
        </a:solidFill>
      </dgm:spPr>
    </dgm:pt>
    <dgm:pt modelId="{8FD2630C-C0C2-4CE9-B28E-AD153B21EB09}" type="pres">
      <dgm:prSet presAssocID="{67826CE4-B999-48EC-BEF8-74A751A6F956}" presName="ParentBackground3" presStyleCnt="0"/>
      <dgm:spPr/>
    </dgm:pt>
    <dgm:pt modelId="{76011143-3701-489E-989C-56ED161BA029}" type="pres">
      <dgm:prSet presAssocID="{67826CE4-B999-48EC-BEF8-74A751A6F956}" presName="ParentBackground" presStyleLbl="fgAcc1" presStyleIdx="2" presStyleCnt="5"/>
      <dgm:spPr/>
    </dgm:pt>
    <dgm:pt modelId="{0D766471-3477-4EBF-9DCB-7DB1E1D1FFCD}" type="pres">
      <dgm:prSet presAssocID="{67826CE4-B999-48EC-BEF8-74A751A6F956}" presName="Parent3" presStyleLbl="revTx" presStyleIdx="0" presStyleCnt="0">
        <dgm:presLayoutVars>
          <dgm:chMax val="1"/>
          <dgm:chPref val="1"/>
          <dgm:bulletEnabled val="1"/>
        </dgm:presLayoutVars>
      </dgm:prSet>
      <dgm:spPr/>
    </dgm:pt>
    <dgm:pt modelId="{11BDC7CD-ACD3-473C-9855-714722B14A86}" type="pres">
      <dgm:prSet presAssocID="{7F59944E-EB13-4B74-AD88-5F44DABB1536}" presName="Accent2" presStyleCnt="0"/>
      <dgm:spPr/>
    </dgm:pt>
    <dgm:pt modelId="{79BADC3C-A1C6-47ED-9142-B8B3244A3E0B}" type="pres">
      <dgm:prSet presAssocID="{7F59944E-EB13-4B74-AD88-5F44DABB1536}" presName="Accent" presStyleLbl="node1" presStyleIdx="3" presStyleCnt="5"/>
      <dgm:spPr>
        <a:solidFill>
          <a:schemeClr val="accent1"/>
        </a:solidFill>
      </dgm:spPr>
    </dgm:pt>
    <dgm:pt modelId="{7485C564-2D5C-4C44-8055-51132064D67E}" type="pres">
      <dgm:prSet presAssocID="{7F59944E-EB13-4B74-AD88-5F44DABB1536}" presName="ParentBackground2" presStyleCnt="0"/>
      <dgm:spPr/>
    </dgm:pt>
    <dgm:pt modelId="{6686D243-65D2-4E27-A094-8604AE1577D1}" type="pres">
      <dgm:prSet presAssocID="{7F59944E-EB13-4B74-AD88-5F44DABB1536}" presName="ParentBackground" presStyleLbl="fgAcc1" presStyleIdx="3" presStyleCnt="5"/>
      <dgm:spPr/>
    </dgm:pt>
    <dgm:pt modelId="{09697D62-0064-4833-B94D-BD94A7617961}" type="pres">
      <dgm:prSet presAssocID="{7F59944E-EB13-4B74-AD88-5F44DABB1536}" presName="Parent2" presStyleLbl="revTx" presStyleIdx="0" presStyleCnt="0">
        <dgm:presLayoutVars>
          <dgm:chMax val="1"/>
          <dgm:chPref val="1"/>
          <dgm:bulletEnabled val="1"/>
        </dgm:presLayoutVars>
      </dgm:prSet>
      <dgm:spPr/>
    </dgm:pt>
    <dgm:pt modelId="{C4EDE816-1957-45E5-98D1-E7CDEDA015D4}" type="pres">
      <dgm:prSet presAssocID="{883EE942-37D6-4ABE-AF47-AC97052820C3}" presName="Accent1" presStyleCnt="0"/>
      <dgm:spPr/>
    </dgm:pt>
    <dgm:pt modelId="{5391028D-C639-46CA-AC0C-BED54ED03263}" type="pres">
      <dgm:prSet presAssocID="{883EE942-37D6-4ABE-AF47-AC97052820C3}" presName="Accent" presStyleLbl="node1" presStyleIdx="4" presStyleCnt="5"/>
      <dgm:spPr>
        <a:solidFill>
          <a:schemeClr val="accent1">
            <a:lumMod val="75000"/>
          </a:schemeClr>
        </a:solidFill>
      </dgm:spPr>
    </dgm:pt>
    <dgm:pt modelId="{2758CE67-E895-403C-94E1-A731AB3F0923}" type="pres">
      <dgm:prSet presAssocID="{883EE942-37D6-4ABE-AF47-AC97052820C3}" presName="ParentBackground1" presStyleCnt="0"/>
      <dgm:spPr/>
    </dgm:pt>
    <dgm:pt modelId="{9905069D-EAC7-4A18-B1E4-FEF0DA42B01C}" type="pres">
      <dgm:prSet presAssocID="{883EE942-37D6-4ABE-AF47-AC97052820C3}" presName="ParentBackground" presStyleLbl="fgAcc1" presStyleIdx="4" presStyleCnt="5"/>
      <dgm:spPr/>
    </dgm:pt>
    <dgm:pt modelId="{056FB2A0-9AC4-4A73-BD31-292A175565EB}" type="pres">
      <dgm:prSet presAssocID="{883EE942-37D6-4ABE-AF47-AC97052820C3}" presName="Parent1" presStyleLbl="revTx" presStyleIdx="0" presStyleCnt="0">
        <dgm:presLayoutVars>
          <dgm:chMax val="1"/>
          <dgm:chPref val="1"/>
          <dgm:bulletEnabled val="1"/>
        </dgm:presLayoutVars>
      </dgm:prSet>
      <dgm:spPr/>
    </dgm:pt>
  </dgm:ptLst>
  <dgm:cxnLst>
    <dgm:cxn modelId="{32650A32-C838-4AC0-A510-F8790C311730}" type="presOf" srcId="{67826CE4-B999-48EC-BEF8-74A751A6F956}" destId="{76011143-3701-489E-989C-56ED161BA029}" srcOrd="0" destOrd="0" presId="urn:microsoft.com/office/officeart/2011/layout/CircleProcess"/>
    <dgm:cxn modelId="{7B9C5337-CE66-42AE-AFC4-8B378BF2B819}" type="presOf" srcId="{DADD16A3-43D9-4B4D-A4EA-F8B458FA3694}" destId="{A403D53F-60B0-4EDA-96D2-68E5323E26AD}" srcOrd="1" destOrd="0" presId="urn:microsoft.com/office/officeart/2011/layout/CircleProcess"/>
    <dgm:cxn modelId="{0190733C-1558-44F6-8A1B-525ECF289DB7}" type="presOf" srcId="{67826CE4-B999-48EC-BEF8-74A751A6F956}" destId="{0D766471-3477-4EBF-9DCB-7DB1E1D1FFCD}" srcOrd="1" destOrd="0" presId="urn:microsoft.com/office/officeart/2011/layout/CircleProcess"/>
    <dgm:cxn modelId="{5B5AC03D-3D23-4655-8DD5-E2564DA2D7B1}" type="presOf" srcId="{7F59944E-EB13-4B74-AD88-5F44DABB1536}" destId="{6686D243-65D2-4E27-A094-8604AE1577D1}" srcOrd="0" destOrd="0" presId="urn:microsoft.com/office/officeart/2011/layout/CircleProcess"/>
    <dgm:cxn modelId="{AD21EF4D-2FB3-44E5-8956-91D939A090BF}" type="presOf" srcId="{883EE942-37D6-4ABE-AF47-AC97052820C3}" destId="{056FB2A0-9AC4-4A73-BD31-292A175565EB}" srcOrd="1" destOrd="0" presId="urn:microsoft.com/office/officeart/2011/layout/CircleProcess"/>
    <dgm:cxn modelId="{B966224F-FE6D-4FA9-88F9-A03F80BD13F2}" type="presOf" srcId="{7F59944E-EB13-4B74-AD88-5F44DABB1536}" destId="{09697D62-0064-4833-B94D-BD94A7617961}" srcOrd="1" destOrd="0" presId="urn:microsoft.com/office/officeart/2011/layout/CircleProcess"/>
    <dgm:cxn modelId="{660E3453-F7A0-4FC6-9B21-73FDED0A3A2C}" type="presOf" srcId="{DADD16A3-43D9-4B4D-A4EA-F8B458FA3694}" destId="{10FC9A8B-E0DF-4E14-8B1F-A3A1F52D218B}" srcOrd="0" destOrd="0" presId="urn:microsoft.com/office/officeart/2011/layout/CircleProcess"/>
    <dgm:cxn modelId="{3684949C-6315-4CFE-BB10-9471AFB536FE}" srcId="{000E0BFD-FC3A-4346-BE89-499DABB2C16F}" destId="{883EE942-37D6-4ABE-AF47-AC97052820C3}" srcOrd="0" destOrd="0" parTransId="{BFC2E542-C347-4C41-9B54-CB2710DB7381}" sibTransId="{FF535C3B-3F23-4ECF-9EE8-FE04F3E208ED}"/>
    <dgm:cxn modelId="{2AC196A7-3499-4478-93CF-8B2E84EA4208}" srcId="{000E0BFD-FC3A-4346-BE89-499DABB2C16F}" destId="{7F59944E-EB13-4B74-AD88-5F44DABB1536}" srcOrd="1" destOrd="0" parTransId="{4839BB38-6E34-48AE-87E3-0B3955B2FD40}" sibTransId="{0F34D7E2-33B5-44F2-B38C-4EE5536BBAC6}"/>
    <dgm:cxn modelId="{7C8350B0-F726-458F-9607-5ECFE55DEE61}" srcId="{000E0BFD-FC3A-4346-BE89-499DABB2C16F}" destId="{9DD736DB-694F-46D8-84A4-1473B8829156}" srcOrd="4" destOrd="0" parTransId="{680A5791-F84D-49FD-810A-DAA534924DB6}" sibTransId="{852137D6-5D2F-47E0-AEA1-87508ABF8D1D}"/>
    <dgm:cxn modelId="{0BA9EEC7-1A59-45E6-92CF-E34445E2E9BF}" type="presOf" srcId="{9DD736DB-694F-46D8-84A4-1473B8829156}" destId="{FED79950-AF8E-43AB-9C82-425CEF95DDD8}" srcOrd="1" destOrd="0" presId="urn:microsoft.com/office/officeart/2011/layout/CircleProcess"/>
    <dgm:cxn modelId="{C9180CCE-088F-4A63-BB6C-D4A439E858B1}" srcId="{000E0BFD-FC3A-4346-BE89-499DABB2C16F}" destId="{DADD16A3-43D9-4B4D-A4EA-F8B458FA3694}" srcOrd="3" destOrd="0" parTransId="{FCF63268-40CB-4FF7-903B-7DFD0A29950A}" sibTransId="{98EDD0F8-3D03-4DDD-A5DD-97A873808F1E}"/>
    <dgm:cxn modelId="{84EE56CF-CBBD-4DAF-8B8A-8FBFF6A90725}" srcId="{000E0BFD-FC3A-4346-BE89-499DABB2C16F}" destId="{67826CE4-B999-48EC-BEF8-74A751A6F956}" srcOrd="2" destOrd="0" parTransId="{53CB5E5E-5171-4051-BCF3-7AB8DF0C8AA2}" sibTransId="{1364C4A4-19BC-4121-9793-7C76CF9B8B1B}"/>
    <dgm:cxn modelId="{8F8B6EED-3FDA-489C-A03E-505CD03FAB54}" type="presOf" srcId="{000E0BFD-FC3A-4346-BE89-499DABB2C16F}" destId="{FD3EFB65-97D6-44AF-B047-E975E6FD09BB}" srcOrd="0" destOrd="0" presId="urn:microsoft.com/office/officeart/2011/layout/CircleProcess"/>
    <dgm:cxn modelId="{183A79F6-19EC-4AA0-9DCD-848F981EFFB7}" type="presOf" srcId="{883EE942-37D6-4ABE-AF47-AC97052820C3}" destId="{9905069D-EAC7-4A18-B1E4-FEF0DA42B01C}" srcOrd="0" destOrd="0" presId="urn:microsoft.com/office/officeart/2011/layout/CircleProcess"/>
    <dgm:cxn modelId="{D1C473FE-B175-4116-8D6A-1B933AAAFD0D}" type="presOf" srcId="{9DD736DB-694F-46D8-84A4-1473B8829156}" destId="{811B8A43-0A88-4E7E-AD0A-7CFF4E8EBA5B}" srcOrd="0" destOrd="0" presId="urn:microsoft.com/office/officeart/2011/layout/CircleProcess"/>
    <dgm:cxn modelId="{C65AE017-A8A5-4F54-903B-D05B21D9BC36}" type="presParOf" srcId="{FD3EFB65-97D6-44AF-B047-E975E6FD09BB}" destId="{21D40152-4C9C-49B1-905E-F82D08588EB4}" srcOrd="0" destOrd="0" presId="urn:microsoft.com/office/officeart/2011/layout/CircleProcess"/>
    <dgm:cxn modelId="{0EA0B25F-22F1-4E50-87DC-AE24B0532ECD}" type="presParOf" srcId="{21D40152-4C9C-49B1-905E-F82D08588EB4}" destId="{7DF8CB82-2DC4-4B6F-8022-7A26481FEB01}" srcOrd="0" destOrd="0" presId="urn:microsoft.com/office/officeart/2011/layout/CircleProcess"/>
    <dgm:cxn modelId="{03B8D5F3-9759-499D-9C13-185E10CAE510}" type="presParOf" srcId="{FD3EFB65-97D6-44AF-B047-E975E6FD09BB}" destId="{DEBE88BB-B877-47F2-9256-D4DE501FD5BC}" srcOrd="1" destOrd="0" presId="urn:microsoft.com/office/officeart/2011/layout/CircleProcess"/>
    <dgm:cxn modelId="{B8BE1F06-B453-499A-9FA1-DE4F217FA5D8}" type="presParOf" srcId="{DEBE88BB-B877-47F2-9256-D4DE501FD5BC}" destId="{811B8A43-0A88-4E7E-AD0A-7CFF4E8EBA5B}" srcOrd="0" destOrd="0" presId="urn:microsoft.com/office/officeart/2011/layout/CircleProcess"/>
    <dgm:cxn modelId="{0D1879DE-590B-43F5-B90C-5EE301A54FAD}" type="presParOf" srcId="{FD3EFB65-97D6-44AF-B047-E975E6FD09BB}" destId="{FED79950-AF8E-43AB-9C82-425CEF95DDD8}" srcOrd="2" destOrd="0" presId="urn:microsoft.com/office/officeart/2011/layout/CircleProcess"/>
    <dgm:cxn modelId="{568D3602-3016-4416-9B30-56E399675F36}" type="presParOf" srcId="{FD3EFB65-97D6-44AF-B047-E975E6FD09BB}" destId="{B8A8689B-5B12-4E0A-8FAF-6C8603259D25}" srcOrd="3" destOrd="0" presId="urn:microsoft.com/office/officeart/2011/layout/CircleProcess"/>
    <dgm:cxn modelId="{A5E77D12-A40E-4B26-9390-E0F699DFC484}" type="presParOf" srcId="{B8A8689B-5B12-4E0A-8FAF-6C8603259D25}" destId="{0FE2C841-011B-46E7-906E-D0BF348996E9}" srcOrd="0" destOrd="0" presId="urn:microsoft.com/office/officeart/2011/layout/CircleProcess"/>
    <dgm:cxn modelId="{E03495E7-3716-4C72-94A7-08EE0E1338EA}" type="presParOf" srcId="{FD3EFB65-97D6-44AF-B047-E975E6FD09BB}" destId="{95F5B79E-07A7-43A5-906E-C7DDE0F386EA}" srcOrd="4" destOrd="0" presId="urn:microsoft.com/office/officeart/2011/layout/CircleProcess"/>
    <dgm:cxn modelId="{F17C018D-DD88-4558-B402-ABAC52147E91}" type="presParOf" srcId="{95F5B79E-07A7-43A5-906E-C7DDE0F386EA}" destId="{10FC9A8B-E0DF-4E14-8B1F-A3A1F52D218B}" srcOrd="0" destOrd="0" presId="urn:microsoft.com/office/officeart/2011/layout/CircleProcess"/>
    <dgm:cxn modelId="{05538EF0-A2AF-43A6-B6D5-71E55B02FD45}" type="presParOf" srcId="{FD3EFB65-97D6-44AF-B047-E975E6FD09BB}" destId="{A403D53F-60B0-4EDA-96D2-68E5323E26AD}" srcOrd="5" destOrd="0" presId="urn:microsoft.com/office/officeart/2011/layout/CircleProcess"/>
    <dgm:cxn modelId="{3FF79238-DA86-4C6A-88BE-6AB16309B29E}" type="presParOf" srcId="{FD3EFB65-97D6-44AF-B047-E975E6FD09BB}" destId="{991F1752-F9D6-413F-BADF-083624DC4ABA}" srcOrd="6" destOrd="0" presId="urn:microsoft.com/office/officeart/2011/layout/CircleProcess"/>
    <dgm:cxn modelId="{8CECCD72-671E-440F-B4C8-A891E5DC93CB}" type="presParOf" srcId="{991F1752-F9D6-413F-BADF-083624DC4ABA}" destId="{F4BCD878-E96E-40C9-81ED-0516CF051957}" srcOrd="0" destOrd="0" presId="urn:microsoft.com/office/officeart/2011/layout/CircleProcess"/>
    <dgm:cxn modelId="{96A190CA-7881-42F7-BBED-77DF18285FEA}" type="presParOf" srcId="{FD3EFB65-97D6-44AF-B047-E975E6FD09BB}" destId="{8FD2630C-C0C2-4CE9-B28E-AD153B21EB09}" srcOrd="7" destOrd="0" presId="urn:microsoft.com/office/officeart/2011/layout/CircleProcess"/>
    <dgm:cxn modelId="{88DBD2CE-48BC-4DA9-8844-0EEF4A6B75D8}" type="presParOf" srcId="{8FD2630C-C0C2-4CE9-B28E-AD153B21EB09}" destId="{76011143-3701-489E-989C-56ED161BA029}" srcOrd="0" destOrd="0" presId="urn:microsoft.com/office/officeart/2011/layout/CircleProcess"/>
    <dgm:cxn modelId="{4DB5B393-4929-4B66-B2FD-34F3AA6BF359}" type="presParOf" srcId="{FD3EFB65-97D6-44AF-B047-E975E6FD09BB}" destId="{0D766471-3477-4EBF-9DCB-7DB1E1D1FFCD}" srcOrd="8" destOrd="0" presId="urn:microsoft.com/office/officeart/2011/layout/CircleProcess"/>
    <dgm:cxn modelId="{AEEC351F-89A0-4331-902F-02F363A74F60}" type="presParOf" srcId="{FD3EFB65-97D6-44AF-B047-E975E6FD09BB}" destId="{11BDC7CD-ACD3-473C-9855-714722B14A86}" srcOrd="9" destOrd="0" presId="urn:microsoft.com/office/officeart/2011/layout/CircleProcess"/>
    <dgm:cxn modelId="{AC79F5AD-9D42-4FAF-B2A3-D30D24D56060}" type="presParOf" srcId="{11BDC7CD-ACD3-473C-9855-714722B14A86}" destId="{79BADC3C-A1C6-47ED-9142-B8B3244A3E0B}" srcOrd="0" destOrd="0" presId="urn:microsoft.com/office/officeart/2011/layout/CircleProcess"/>
    <dgm:cxn modelId="{16734C22-C63A-41BD-AC92-79633657AFB1}" type="presParOf" srcId="{FD3EFB65-97D6-44AF-B047-E975E6FD09BB}" destId="{7485C564-2D5C-4C44-8055-51132064D67E}" srcOrd="10" destOrd="0" presId="urn:microsoft.com/office/officeart/2011/layout/CircleProcess"/>
    <dgm:cxn modelId="{30D18F4A-9C99-431E-8109-44E32BBF8919}" type="presParOf" srcId="{7485C564-2D5C-4C44-8055-51132064D67E}" destId="{6686D243-65D2-4E27-A094-8604AE1577D1}" srcOrd="0" destOrd="0" presId="urn:microsoft.com/office/officeart/2011/layout/CircleProcess"/>
    <dgm:cxn modelId="{32783C31-7BE3-4E69-BD38-C00015053AE3}" type="presParOf" srcId="{FD3EFB65-97D6-44AF-B047-E975E6FD09BB}" destId="{09697D62-0064-4833-B94D-BD94A7617961}" srcOrd="11" destOrd="0" presId="urn:microsoft.com/office/officeart/2011/layout/CircleProcess"/>
    <dgm:cxn modelId="{FDBF7507-8BD8-4F20-B1A5-DEF4AD06BE97}" type="presParOf" srcId="{FD3EFB65-97D6-44AF-B047-E975E6FD09BB}" destId="{C4EDE816-1957-45E5-98D1-E7CDEDA015D4}" srcOrd="12" destOrd="0" presId="urn:microsoft.com/office/officeart/2011/layout/CircleProcess"/>
    <dgm:cxn modelId="{3EC1FA8D-9D52-4B58-A98B-08623FF17E4C}" type="presParOf" srcId="{C4EDE816-1957-45E5-98D1-E7CDEDA015D4}" destId="{5391028D-C639-46CA-AC0C-BED54ED03263}" srcOrd="0" destOrd="0" presId="urn:microsoft.com/office/officeart/2011/layout/CircleProcess"/>
    <dgm:cxn modelId="{B037730C-C926-4CD3-BC91-FF3C86F04214}" type="presParOf" srcId="{FD3EFB65-97D6-44AF-B047-E975E6FD09BB}" destId="{2758CE67-E895-403C-94E1-A731AB3F0923}" srcOrd="13" destOrd="0" presId="urn:microsoft.com/office/officeart/2011/layout/CircleProcess"/>
    <dgm:cxn modelId="{D4169B40-0A26-44B5-88FF-CFDFDE7C59C0}" type="presParOf" srcId="{2758CE67-E895-403C-94E1-A731AB3F0923}" destId="{9905069D-EAC7-4A18-B1E4-FEF0DA42B01C}" srcOrd="0" destOrd="0" presId="urn:microsoft.com/office/officeart/2011/layout/CircleProcess"/>
    <dgm:cxn modelId="{94DC4B32-C929-40AF-87A1-544BA1624298}" type="presParOf" srcId="{FD3EFB65-97D6-44AF-B047-E975E6FD09BB}" destId="{056FB2A0-9AC4-4A73-BD31-292A175565EB}" srcOrd="14" destOrd="0" presId="urn:microsoft.com/office/officeart/2011/layout/CircleProcess"/>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3C14-E902-4A87-8DA2-76D8EBB7AC65}">
      <dsp:nvSpPr>
        <dsp:cNvPr id="0" name=""/>
        <dsp:cNvSpPr/>
      </dsp:nvSpPr>
      <dsp:spPr>
        <a:xfrm>
          <a:off x="4517515" y="1875475"/>
          <a:ext cx="2200150" cy="2290603"/>
        </a:xfrm>
        <a:prstGeom prst="round2DiagRect">
          <a:avLst>
            <a:gd name="adj1" fmla="val 29727"/>
            <a:gd name="adj2" fmla="val 0"/>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4CB9F669-6752-4F1C-B873-07B1F6833EF4}">
      <dsp:nvSpPr>
        <dsp:cNvPr id="0" name=""/>
        <dsp:cNvSpPr/>
      </dsp:nvSpPr>
      <dsp:spPr>
        <a:xfrm>
          <a:off x="4989288" y="234457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E18B6D-912E-4C25-B727-472A61765CD7}">
      <dsp:nvSpPr>
        <dsp:cNvPr id="0" name=""/>
        <dsp:cNvSpPr/>
      </dsp:nvSpPr>
      <dsp:spPr>
        <a:xfrm>
          <a:off x="4247260" y="476125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dirty="0"/>
        </a:p>
      </dsp:txBody>
      <dsp:txXfrm>
        <a:off x="4247260" y="4761250"/>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EEEE4-C58B-406F-92BE-B0593DE9B876}">
      <dsp:nvSpPr>
        <dsp:cNvPr id="0" name=""/>
        <dsp:cNvSpPr/>
      </dsp:nvSpPr>
      <dsp:spPr>
        <a:xfrm>
          <a:off x="0" y="1188719"/>
          <a:ext cx="16274636" cy="2194560"/>
        </a:xfrm>
        <a:prstGeom prst="roundRect">
          <a:avLst>
            <a:gd name="adj" fmla="val 10000"/>
          </a:avLst>
        </a:prstGeom>
        <a:solidFill>
          <a:srgbClr val="A1D7EE"/>
        </a:solidFill>
        <a:ln>
          <a:noFill/>
        </a:ln>
        <a:effectLst/>
      </dsp:spPr>
      <dsp:style>
        <a:lnRef idx="0">
          <a:scrgbClr r="0" g="0" b="0"/>
        </a:lnRef>
        <a:fillRef idx="1">
          <a:scrgbClr r="0" g="0" b="0"/>
        </a:fillRef>
        <a:effectRef idx="0">
          <a:scrgbClr r="0" g="0" b="0"/>
        </a:effectRef>
        <a:fontRef idx="minor"/>
      </dsp:style>
    </dsp:sp>
    <dsp:sp modelId="{ED58FE73-EE95-4531-A959-22DB756F4CB1}">
      <dsp:nvSpPr>
        <dsp:cNvPr id="0" name=""/>
        <dsp:cNvSpPr/>
      </dsp:nvSpPr>
      <dsp:spPr>
        <a:xfrm>
          <a:off x="663854" y="1682495"/>
          <a:ext cx="1207008" cy="12070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4EE0A8-1D92-4073-9F6E-AAC57B42AE99}">
      <dsp:nvSpPr>
        <dsp:cNvPr id="0" name=""/>
        <dsp:cNvSpPr/>
      </dsp:nvSpPr>
      <dsp:spPr>
        <a:xfrm>
          <a:off x="2534716" y="1188719"/>
          <a:ext cx="13739919" cy="219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32258" rIns="232258" bIns="232258" numCol="1" spcCol="1270" anchor="ctr" anchorCtr="0">
          <a:noAutofit/>
        </a:bodyPr>
        <a:lstStyle/>
        <a:p>
          <a:pPr marL="0" lvl="0" indent="0" algn="l" defTabSz="1600200">
            <a:lnSpc>
              <a:spcPct val="90000"/>
            </a:lnSpc>
            <a:spcBef>
              <a:spcPct val="0"/>
            </a:spcBef>
            <a:spcAft>
              <a:spcPct val="35000"/>
            </a:spcAft>
            <a:buNone/>
          </a:pPr>
          <a:r>
            <a:rPr lang="en-US" sz="3600" b="0" i="0" kern="1200" dirty="0">
              <a:solidFill>
                <a:schemeClr val="tx1"/>
              </a:solidFill>
            </a:rPr>
            <a:t>The undersigned insured agrees to pay the lender total payments in accordance with the payment schedule per the schedules of financed policies.</a:t>
          </a:r>
          <a:endParaRPr lang="en-US" sz="3600" kern="1200" dirty="0">
            <a:solidFill>
              <a:schemeClr val="tx1"/>
            </a:solidFill>
          </a:endParaRPr>
        </a:p>
      </dsp:txBody>
      <dsp:txXfrm>
        <a:off x="2534716" y="1188719"/>
        <a:ext cx="13739919" cy="2194560"/>
      </dsp:txXfrm>
    </dsp:sp>
    <dsp:sp modelId="{51EC10AE-DC09-42B7-96B8-67D1A71938F5}">
      <dsp:nvSpPr>
        <dsp:cNvPr id="0" name=""/>
        <dsp:cNvSpPr/>
      </dsp:nvSpPr>
      <dsp:spPr>
        <a:xfrm>
          <a:off x="0" y="3931920"/>
          <a:ext cx="16274636" cy="2194560"/>
        </a:xfrm>
        <a:prstGeom prst="roundRect">
          <a:avLst>
            <a:gd name="adj" fmla="val 10000"/>
          </a:avLst>
        </a:prstGeom>
        <a:solidFill>
          <a:srgbClr val="51B5E0"/>
        </a:solidFill>
        <a:ln>
          <a:noFill/>
        </a:ln>
        <a:effectLst/>
      </dsp:spPr>
      <dsp:style>
        <a:lnRef idx="0">
          <a:scrgbClr r="0" g="0" b="0"/>
        </a:lnRef>
        <a:fillRef idx="1">
          <a:scrgbClr r="0" g="0" b="0"/>
        </a:fillRef>
        <a:effectRef idx="0">
          <a:scrgbClr r="0" g="0" b="0"/>
        </a:effectRef>
        <a:fontRef idx="minor"/>
      </dsp:style>
    </dsp:sp>
    <dsp:sp modelId="{CC33A968-B5B2-4CA4-8E58-011C80B0CFAD}">
      <dsp:nvSpPr>
        <dsp:cNvPr id="0" name=""/>
        <dsp:cNvSpPr/>
      </dsp:nvSpPr>
      <dsp:spPr>
        <a:xfrm>
          <a:off x="663854" y="4425696"/>
          <a:ext cx="1207008" cy="12070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AB7A3F-DA37-45D2-A877-BFEE6AB7D7FF}">
      <dsp:nvSpPr>
        <dsp:cNvPr id="0" name=""/>
        <dsp:cNvSpPr/>
      </dsp:nvSpPr>
      <dsp:spPr>
        <a:xfrm>
          <a:off x="2534716" y="3931920"/>
          <a:ext cx="13739919" cy="219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32258" rIns="232258" bIns="232258" numCol="1" spcCol="1270" anchor="ctr" anchorCtr="0">
          <a:noAutofit/>
        </a:bodyPr>
        <a:lstStyle/>
        <a:p>
          <a:pPr marL="0" lvl="0" indent="0" algn="l" defTabSz="1600200">
            <a:lnSpc>
              <a:spcPct val="90000"/>
            </a:lnSpc>
            <a:spcBef>
              <a:spcPct val="0"/>
            </a:spcBef>
            <a:spcAft>
              <a:spcPct val="35000"/>
            </a:spcAft>
            <a:buNone/>
          </a:pPr>
          <a:r>
            <a:rPr lang="en-US" sz="3600" b="0" i="0" kern="1200" dirty="0">
              <a:solidFill>
                <a:schemeClr val="tx1"/>
              </a:solidFill>
            </a:rPr>
            <a:t>The insured appoints the lender attorney-in-fact per the schedule of financed policies</a:t>
          </a:r>
          <a:endParaRPr lang="en-US" sz="3600" kern="1200" dirty="0">
            <a:solidFill>
              <a:schemeClr val="tx1"/>
            </a:solidFill>
          </a:endParaRPr>
        </a:p>
      </dsp:txBody>
      <dsp:txXfrm>
        <a:off x="2534716" y="3931920"/>
        <a:ext cx="13739919" cy="2194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C6862-3AC9-4AC5-A4A2-6EA839D4192E}">
      <dsp:nvSpPr>
        <dsp:cNvPr id="0" name=""/>
        <dsp:cNvSpPr/>
      </dsp:nvSpPr>
      <dsp:spPr>
        <a:xfrm>
          <a:off x="0" y="3023"/>
          <a:ext cx="16274636" cy="1532254"/>
        </a:xfrm>
        <a:prstGeom prst="roundRect">
          <a:avLst>
            <a:gd name="adj" fmla="val 10000"/>
          </a:avLst>
        </a:prstGeom>
        <a:solidFill>
          <a:srgbClr val="A1D7EE"/>
        </a:solidFill>
        <a:ln>
          <a:noFill/>
        </a:ln>
        <a:effectLst/>
      </dsp:spPr>
      <dsp:style>
        <a:lnRef idx="0">
          <a:scrgbClr r="0" g="0" b="0"/>
        </a:lnRef>
        <a:fillRef idx="1">
          <a:scrgbClr r="0" g="0" b="0"/>
        </a:fillRef>
        <a:effectRef idx="0">
          <a:scrgbClr r="0" g="0" b="0"/>
        </a:effectRef>
        <a:fontRef idx="minor"/>
      </dsp:style>
    </dsp:sp>
    <dsp:sp modelId="{5AD14636-053C-443B-9219-6711C8CEDE7C}">
      <dsp:nvSpPr>
        <dsp:cNvPr id="0" name=""/>
        <dsp:cNvSpPr/>
      </dsp:nvSpPr>
      <dsp:spPr>
        <a:xfrm>
          <a:off x="463507" y="347780"/>
          <a:ext cx="842740" cy="842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95F28E-DB03-4829-A583-356313940186}">
      <dsp:nvSpPr>
        <dsp:cNvPr id="0" name=""/>
        <dsp:cNvSpPr/>
      </dsp:nvSpPr>
      <dsp:spPr>
        <a:xfrm>
          <a:off x="1769754" y="3023"/>
          <a:ext cx="14504881" cy="153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64" tIns="162164" rIns="162164" bIns="162164" numCol="1" spcCol="1270" anchor="ctr" anchorCtr="0">
          <a:noAutofit/>
        </a:bodyPr>
        <a:lstStyle/>
        <a:p>
          <a:pPr marL="0" lvl="0" indent="0" algn="l" defTabSz="1244600">
            <a:lnSpc>
              <a:spcPct val="90000"/>
            </a:lnSpc>
            <a:spcBef>
              <a:spcPct val="0"/>
            </a:spcBef>
            <a:spcAft>
              <a:spcPct val="35000"/>
            </a:spcAft>
            <a:buNone/>
          </a:pPr>
          <a:r>
            <a:rPr lang="en-US" sz="2800" b="0" i="0" kern="1200" dirty="0"/>
            <a:t>Lender may request cancellation of insurance policies</a:t>
          </a:r>
          <a:endParaRPr lang="en-US" sz="2800" kern="1200" dirty="0"/>
        </a:p>
      </dsp:txBody>
      <dsp:txXfrm>
        <a:off x="1769754" y="3023"/>
        <a:ext cx="14504881" cy="1532254"/>
      </dsp:txXfrm>
    </dsp:sp>
    <dsp:sp modelId="{6BB301C2-726D-4416-A49E-95F764651DFA}">
      <dsp:nvSpPr>
        <dsp:cNvPr id="0" name=""/>
        <dsp:cNvSpPr/>
      </dsp:nvSpPr>
      <dsp:spPr>
        <a:xfrm>
          <a:off x="0" y="1918341"/>
          <a:ext cx="16274636" cy="1532254"/>
        </a:xfrm>
        <a:prstGeom prst="roundRect">
          <a:avLst>
            <a:gd name="adj" fmla="val 10000"/>
          </a:avLst>
        </a:prstGeom>
        <a:solidFill>
          <a:srgbClr val="51B5E0"/>
        </a:solidFill>
        <a:ln>
          <a:noFill/>
        </a:ln>
        <a:effectLst/>
      </dsp:spPr>
      <dsp:style>
        <a:lnRef idx="0">
          <a:scrgbClr r="0" g="0" b="0"/>
        </a:lnRef>
        <a:fillRef idx="1">
          <a:scrgbClr r="0" g="0" b="0"/>
        </a:fillRef>
        <a:effectRef idx="0">
          <a:scrgbClr r="0" g="0" b="0"/>
        </a:effectRef>
        <a:fontRef idx="minor"/>
      </dsp:style>
    </dsp:sp>
    <dsp:sp modelId="{8AAE1945-83FE-4952-8B96-41662B7F2780}">
      <dsp:nvSpPr>
        <dsp:cNvPr id="0" name=""/>
        <dsp:cNvSpPr/>
      </dsp:nvSpPr>
      <dsp:spPr>
        <a:xfrm>
          <a:off x="463507" y="2263099"/>
          <a:ext cx="842740" cy="842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838D71-80E0-4C2C-8511-6135A9DFD077}">
      <dsp:nvSpPr>
        <dsp:cNvPr id="0" name=""/>
        <dsp:cNvSpPr/>
      </dsp:nvSpPr>
      <dsp:spPr>
        <a:xfrm>
          <a:off x="1769754" y="1918341"/>
          <a:ext cx="14504881" cy="153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64" tIns="162164" rIns="162164" bIns="162164" numCol="1" spcCol="1270" anchor="ctr" anchorCtr="0">
          <a:noAutofit/>
        </a:bodyPr>
        <a:lstStyle/>
        <a:p>
          <a:pPr marL="0" lvl="0" indent="0" algn="l" defTabSz="1244600">
            <a:lnSpc>
              <a:spcPct val="90000"/>
            </a:lnSpc>
            <a:spcBef>
              <a:spcPct val="0"/>
            </a:spcBef>
            <a:spcAft>
              <a:spcPct val="35000"/>
            </a:spcAft>
            <a:buNone/>
          </a:pPr>
          <a:r>
            <a:rPr lang="en-US" sz="2800" b="0" i="0" kern="1200" dirty="0"/>
            <a:t>Lender may proceed to collect the entire unpaid balance due hereunder or any part thereof by appropriate legal proceedings</a:t>
          </a:r>
          <a:endParaRPr lang="en-US" sz="2800" kern="1200" dirty="0"/>
        </a:p>
      </dsp:txBody>
      <dsp:txXfrm>
        <a:off x="1769754" y="1918341"/>
        <a:ext cx="14504881" cy="1532254"/>
      </dsp:txXfrm>
    </dsp:sp>
    <dsp:sp modelId="{72EC730D-7E9E-4BFE-A4E9-7D8A3215973E}">
      <dsp:nvSpPr>
        <dsp:cNvPr id="0" name=""/>
        <dsp:cNvSpPr/>
      </dsp:nvSpPr>
      <dsp:spPr>
        <a:xfrm>
          <a:off x="0" y="3833660"/>
          <a:ext cx="16274636" cy="1532254"/>
        </a:xfrm>
        <a:prstGeom prst="roundRect">
          <a:avLst>
            <a:gd name="adj" fmla="val 10000"/>
          </a:avLst>
        </a:prstGeom>
        <a:solidFill>
          <a:srgbClr val="819BB2"/>
        </a:solidFill>
        <a:ln>
          <a:noFill/>
        </a:ln>
        <a:effectLst/>
      </dsp:spPr>
      <dsp:style>
        <a:lnRef idx="0">
          <a:scrgbClr r="0" g="0" b="0"/>
        </a:lnRef>
        <a:fillRef idx="1">
          <a:scrgbClr r="0" g="0" b="0"/>
        </a:fillRef>
        <a:effectRef idx="0">
          <a:scrgbClr r="0" g="0" b="0"/>
        </a:effectRef>
        <a:fontRef idx="minor"/>
      </dsp:style>
    </dsp:sp>
    <dsp:sp modelId="{B72B5832-1A8F-4FFE-824B-7C677A386B4E}">
      <dsp:nvSpPr>
        <dsp:cNvPr id="0" name=""/>
        <dsp:cNvSpPr/>
      </dsp:nvSpPr>
      <dsp:spPr>
        <a:xfrm>
          <a:off x="463507" y="4178417"/>
          <a:ext cx="842740" cy="842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0A40D5-B5AE-42E3-9080-0479ACC02A00}">
      <dsp:nvSpPr>
        <dsp:cNvPr id="0" name=""/>
        <dsp:cNvSpPr/>
      </dsp:nvSpPr>
      <dsp:spPr>
        <a:xfrm>
          <a:off x="1769754" y="3833660"/>
          <a:ext cx="14504881" cy="153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64" tIns="162164" rIns="162164" bIns="162164"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schemeClr val="bg1"/>
              </a:solidFill>
            </a:rPr>
            <a:t>Money received after cancellation: Any payment received after policy cancellation may be credited to the indebtedness due hereunder without any liability or obligation on the part of the lender to request reinstatement of such cancelled policies</a:t>
          </a:r>
          <a:endParaRPr lang="en-US" sz="2800" kern="1200" dirty="0">
            <a:solidFill>
              <a:schemeClr val="bg1"/>
            </a:solidFill>
          </a:endParaRPr>
        </a:p>
      </dsp:txBody>
      <dsp:txXfrm>
        <a:off x="1769754" y="3833660"/>
        <a:ext cx="14504881" cy="1532254"/>
      </dsp:txXfrm>
    </dsp:sp>
    <dsp:sp modelId="{2901E4B4-C703-4620-87A4-B96EE10215EB}">
      <dsp:nvSpPr>
        <dsp:cNvPr id="0" name=""/>
        <dsp:cNvSpPr/>
      </dsp:nvSpPr>
      <dsp:spPr>
        <a:xfrm>
          <a:off x="0" y="5748978"/>
          <a:ext cx="16274636" cy="1532254"/>
        </a:xfrm>
        <a:prstGeom prst="roundRect">
          <a:avLst>
            <a:gd name="adj" fmla="val 10000"/>
          </a:avLst>
        </a:prstGeom>
        <a:solidFill>
          <a:srgbClr val="1C4E70"/>
        </a:solidFill>
        <a:ln>
          <a:noFill/>
        </a:ln>
        <a:effectLst/>
      </dsp:spPr>
      <dsp:style>
        <a:lnRef idx="0">
          <a:scrgbClr r="0" g="0" b="0"/>
        </a:lnRef>
        <a:fillRef idx="1">
          <a:scrgbClr r="0" g="0" b="0"/>
        </a:fillRef>
        <a:effectRef idx="0">
          <a:scrgbClr r="0" g="0" b="0"/>
        </a:effectRef>
        <a:fontRef idx="minor"/>
      </dsp:style>
    </dsp:sp>
    <dsp:sp modelId="{02131910-DEEC-48A6-8210-1484986FE4F9}">
      <dsp:nvSpPr>
        <dsp:cNvPr id="0" name=""/>
        <dsp:cNvSpPr/>
      </dsp:nvSpPr>
      <dsp:spPr>
        <a:xfrm>
          <a:off x="463507" y="6093736"/>
          <a:ext cx="842740" cy="842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566265-7669-4D5C-8A5E-28C55D5CD5D3}">
      <dsp:nvSpPr>
        <dsp:cNvPr id="0" name=""/>
        <dsp:cNvSpPr/>
      </dsp:nvSpPr>
      <dsp:spPr>
        <a:xfrm>
          <a:off x="1769754" y="5748978"/>
          <a:ext cx="14504881" cy="153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64" tIns="162164" rIns="162164" bIns="162164"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schemeClr val="bg1"/>
              </a:solidFill>
            </a:rPr>
            <a:t>Agent or broker on the front of this agreement is neither authorized by the lender to receive installments payable in this agreement nor is authorized to make representation to insured under lender’s behalf</a:t>
          </a:r>
          <a:endParaRPr lang="en-US" sz="2800" kern="1200" dirty="0">
            <a:solidFill>
              <a:schemeClr val="bg1"/>
            </a:solidFill>
          </a:endParaRPr>
        </a:p>
      </dsp:txBody>
      <dsp:txXfrm>
        <a:off x="1769754" y="5748978"/>
        <a:ext cx="14504881" cy="1532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05691-8958-4204-9355-055F8ECE221A}">
      <dsp:nvSpPr>
        <dsp:cNvPr id="0" name=""/>
        <dsp:cNvSpPr/>
      </dsp:nvSpPr>
      <dsp:spPr>
        <a:xfrm>
          <a:off x="0" y="655851"/>
          <a:ext cx="12094521" cy="1216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i="0" kern="1200" dirty="0"/>
            <a:t>Insured’s Representations &amp; Warranties</a:t>
          </a:r>
          <a:endParaRPr lang="en-US" sz="4400" kern="1200" dirty="0"/>
        </a:p>
      </dsp:txBody>
      <dsp:txXfrm>
        <a:off x="59399" y="715250"/>
        <a:ext cx="11975723" cy="1098002"/>
      </dsp:txXfrm>
    </dsp:sp>
    <dsp:sp modelId="{5BDC7AC9-2008-404D-8F78-CC138E7EB11F}">
      <dsp:nvSpPr>
        <dsp:cNvPr id="0" name=""/>
        <dsp:cNvSpPr/>
      </dsp:nvSpPr>
      <dsp:spPr>
        <a:xfrm>
          <a:off x="0" y="2180475"/>
          <a:ext cx="12094521" cy="4171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01"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b="0" i="0" kern="1200" dirty="0"/>
            <a:t>The Insured is not insolvent or presently the subject of any insolvency proceeding</a:t>
          </a:r>
          <a:endParaRPr lang="en-US" sz="4000" kern="1200" dirty="0"/>
        </a:p>
        <a:p>
          <a:pPr marL="285750" lvl="1" indent="-285750" algn="l" defTabSz="1778000">
            <a:lnSpc>
              <a:spcPct val="90000"/>
            </a:lnSpc>
            <a:spcBef>
              <a:spcPct val="0"/>
            </a:spcBef>
            <a:spcAft>
              <a:spcPct val="20000"/>
            </a:spcAft>
            <a:buChar char="•"/>
          </a:pPr>
          <a:r>
            <a:rPr lang="en-US" sz="4000" b="0" i="0" kern="1200" dirty="0"/>
            <a:t>If so, the bankruptcy court has authorized this transaction</a:t>
          </a:r>
          <a:endParaRPr lang="en-US" sz="4000" kern="1200" dirty="0"/>
        </a:p>
        <a:p>
          <a:pPr marL="285750" lvl="1" indent="-285750" algn="l" defTabSz="1778000">
            <a:lnSpc>
              <a:spcPct val="90000"/>
            </a:lnSpc>
            <a:spcBef>
              <a:spcPct val="0"/>
            </a:spcBef>
            <a:spcAft>
              <a:spcPct val="20000"/>
            </a:spcAft>
            <a:buChar char="•"/>
          </a:pPr>
          <a:r>
            <a:rPr lang="en-US" sz="4000" b="0" i="0" kern="1200" dirty="0"/>
            <a:t>The Insured, if not an individual, the person signing has the authority to sign on behalf of the company</a:t>
          </a:r>
          <a:endParaRPr lang="en-US" sz="4000" kern="1200" dirty="0"/>
        </a:p>
        <a:p>
          <a:pPr marL="285750" lvl="1" indent="-285750" algn="l" defTabSz="1778000">
            <a:lnSpc>
              <a:spcPct val="90000"/>
            </a:lnSpc>
            <a:spcBef>
              <a:spcPct val="0"/>
            </a:spcBef>
            <a:spcAft>
              <a:spcPct val="20000"/>
            </a:spcAft>
            <a:buChar char="•"/>
          </a:pPr>
          <a:r>
            <a:rPr lang="en-US" sz="4000" b="0" i="0" kern="1200" dirty="0"/>
            <a:t>All parties responsible for payment of premium are named and have signed this Agreement</a:t>
          </a:r>
          <a:endParaRPr lang="en-US" sz="4000" kern="1200" dirty="0"/>
        </a:p>
      </dsp:txBody>
      <dsp:txXfrm>
        <a:off x="0" y="2180475"/>
        <a:ext cx="12094521" cy="4171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ABB8F-542D-42C3-A140-C56D584C0461}">
      <dsp:nvSpPr>
        <dsp:cNvPr id="0" name=""/>
        <dsp:cNvSpPr/>
      </dsp:nvSpPr>
      <dsp:spPr>
        <a:xfrm>
          <a:off x="255825" y="948927"/>
          <a:ext cx="2086880" cy="2086880"/>
        </a:xfrm>
        <a:prstGeom prst="ellipse">
          <a:avLst/>
        </a:prstGeom>
        <a:solidFill>
          <a:srgbClr val="174770"/>
        </a:solidFill>
        <a:ln>
          <a:noFill/>
        </a:ln>
        <a:effectLst/>
      </dsp:spPr>
      <dsp:style>
        <a:lnRef idx="0">
          <a:scrgbClr r="0" g="0" b="0"/>
        </a:lnRef>
        <a:fillRef idx="1">
          <a:scrgbClr r="0" g="0" b="0"/>
        </a:fillRef>
        <a:effectRef idx="0">
          <a:scrgbClr r="0" g="0" b="0"/>
        </a:effectRef>
        <a:fontRef idx="minor"/>
      </dsp:style>
    </dsp:sp>
    <dsp:sp modelId="{BDB92EC6-9DF8-48DF-B30C-5CF83CAA1D32}">
      <dsp:nvSpPr>
        <dsp:cNvPr id="0" name=""/>
        <dsp:cNvSpPr/>
      </dsp:nvSpPr>
      <dsp:spPr>
        <a:xfrm>
          <a:off x="694070" y="1387172"/>
          <a:ext cx="1210390" cy="1210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2CADBE-5261-49A7-B60B-A05004A596DE}">
      <dsp:nvSpPr>
        <dsp:cNvPr id="0" name=""/>
        <dsp:cNvSpPr/>
      </dsp:nvSpPr>
      <dsp:spPr>
        <a:xfrm>
          <a:off x="2789894" y="948927"/>
          <a:ext cx="4919074" cy="208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600200">
            <a:lnSpc>
              <a:spcPct val="100000"/>
            </a:lnSpc>
            <a:spcBef>
              <a:spcPct val="0"/>
            </a:spcBef>
            <a:spcAft>
              <a:spcPct val="35000"/>
            </a:spcAft>
            <a:buNone/>
          </a:pPr>
          <a:r>
            <a:rPr lang="en-US" sz="3600" b="0" i="0" kern="1200" dirty="0"/>
            <a:t>Fully earned or almost fully earned</a:t>
          </a:r>
          <a:endParaRPr lang="en-US" sz="3600" kern="1200" dirty="0"/>
        </a:p>
      </dsp:txBody>
      <dsp:txXfrm>
        <a:off x="2789894" y="948927"/>
        <a:ext cx="4919074" cy="2086880"/>
      </dsp:txXfrm>
    </dsp:sp>
    <dsp:sp modelId="{9DBE3E16-FDAB-45B2-94FB-4AC4310CDDB7}">
      <dsp:nvSpPr>
        <dsp:cNvPr id="0" name=""/>
        <dsp:cNvSpPr/>
      </dsp:nvSpPr>
      <dsp:spPr>
        <a:xfrm>
          <a:off x="8566080" y="948927"/>
          <a:ext cx="2086880" cy="2086880"/>
        </a:xfrm>
        <a:prstGeom prst="ellipse">
          <a:avLst/>
        </a:prstGeom>
        <a:solidFill>
          <a:srgbClr val="174770"/>
        </a:solidFill>
        <a:ln>
          <a:noFill/>
        </a:ln>
        <a:effectLst/>
      </dsp:spPr>
      <dsp:style>
        <a:lnRef idx="0">
          <a:scrgbClr r="0" g="0" b="0"/>
        </a:lnRef>
        <a:fillRef idx="1">
          <a:scrgbClr r="0" g="0" b="0"/>
        </a:fillRef>
        <a:effectRef idx="0">
          <a:scrgbClr r="0" g="0" b="0"/>
        </a:effectRef>
        <a:fontRef idx="minor"/>
      </dsp:style>
    </dsp:sp>
    <dsp:sp modelId="{F7882DB5-1A74-45B2-A1DA-FC89F242C004}">
      <dsp:nvSpPr>
        <dsp:cNvPr id="0" name=""/>
        <dsp:cNvSpPr/>
      </dsp:nvSpPr>
      <dsp:spPr>
        <a:xfrm>
          <a:off x="9004325" y="1387172"/>
          <a:ext cx="1210390" cy="1210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76171D-7863-4803-B419-EACB3A90C1E9}">
      <dsp:nvSpPr>
        <dsp:cNvPr id="0" name=""/>
        <dsp:cNvSpPr/>
      </dsp:nvSpPr>
      <dsp:spPr>
        <a:xfrm>
          <a:off x="11100149" y="948927"/>
          <a:ext cx="4919074" cy="208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600200">
            <a:lnSpc>
              <a:spcPct val="100000"/>
            </a:lnSpc>
            <a:spcBef>
              <a:spcPct val="0"/>
            </a:spcBef>
            <a:spcAft>
              <a:spcPct val="35000"/>
            </a:spcAft>
            <a:buNone/>
          </a:pPr>
          <a:r>
            <a:rPr lang="en-US" sz="3600" b="0" i="0" kern="1200" dirty="0"/>
            <a:t>Non-cancelable</a:t>
          </a:r>
          <a:endParaRPr lang="en-US" sz="3600" kern="1200" dirty="0"/>
        </a:p>
      </dsp:txBody>
      <dsp:txXfrm>
        <a:off x="11100149" y="948927"/>
        <a:ext cx="4919074" cy="2086880"/>
      </dsp:txXfrm>
    </dsp:sp>
    <dsp:sp modelId="{725980EE-C40B-4F17-ABF6-1F919FA703D3}">
      <dsp:nvSpPr>
        <dsp:cNvPr id="0" name=""/>
        <dsp:cNvSpPr/>
      </dsp:nvSpPr>
      <dsp:spPr>
        <a:xfrm>
          <a:off x="255825" y="4279392"/>
          <a:ext cx="2086880" cy="2086880"/>
        </a:xfrm>
        <a:prstGeom prst="ellipse">
          <a:avLst/>
        </a:prstGeom>
        <a:solidFill>
          <a:srgbClr val="174770"/>
        </a:solidFill>
        <a:ln>
          <a:noFill/>
        </a:ln>
        <a:effectLst/>
      </dsp:spPr>
      <dsp:style>
        <a:lnRef idx="0">
          <a:scrgbClr r="0" g="0" b="0"/>
        </a:lnRef>
        <a:fillRef idx="1">
          <a:scrgbClr r="0" g="0" b="0"/>
        </a:fillRef>
        <a:effectRef idx="0">
          <a:scrgbClr r="0" g="0" b="0"/>
        </a:effectRef>
        <a:fontRef idx="minor"/>
      </dsp:style>
    </dsp:sp>
    <dsp:sp modelId="{544DA510-E829-4FC6-AE72-0B2775DFE9FC}">
      <dsp:nvSpPr>
        <dsp:cNvPr id="0" name=""/>
        <dsp:cNvSpPr/>
      </dsp:nvSpPr>
      <dsp:spPr>
        <a:xfrm>
          <a:off x="694070" y="4717636"/>
          <a:ext cx="1210390" cy="1210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88C9F3-010C-4E5E-8348-39705566A04B}">
      <dsp:nvSpPr>
        <dsp:cNvPr id="0" name=""/>
        <dsp:cNvSpPr/>
      </dsp:nvSpPr>
      <dsp:spPr>
        <a:xfrm>
          <a:off x="2789894" y="4279392"/>
          <a:ext cx="4919074" cy="208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600200">
            <a:lnSpc>
              <a:spcPct val="100000"/>
            </a:lnSpc>
            <a:spcBef>
              <a:spcPct val="0"/>
            </a:spcBef>
            <a:spcAft>
              <a:spcPct val="35000"/>
            </a:spcAft>
            <a:buNone/>
          </a:pPr>
          <a:r>
            <a:rPr lang="en-US" sz="3600" b="0" i="0" kern="1200" dirty="0"/>
            <a:t>Often required for government projects</a:t>
          </a:r>
          <a:endParaRPr lang="en-US" sz="3600" kern="1200" dirty="0"/>
        </a:p>
      </dsp:txBody>
      <dsp:txXfrm>
        <a:off x="2789894" y="4279392"/>
        <a:ext cx="4919074" cy="2086880"/>
      </dsp:txXfrm>
    </dsp:sp>
    <dsp:sp modelId="{492094C4-962E-41D1-A137-D3389CFD6C74}">
      <dsp:nvSpPr>
        <dsp:cNvPr id="0" name=""/>
        <dsp:cNvSpPr/>
      </dsp:nvSpPr>
      <dsp:spPr>
        <a:xfrm>
          <a:off x="8566080" y="4279392"/>
          <a:ext cx="2086880" cy="2086880"/>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1CC08B99-BE3E-4498-9C65-99A07B74DEDD}">
      <dsp:nvSpPr>
        <dsp:cNvPr id="0" name=""/>
        <dsp:cNvSpPr/>
      </dsp:nvSpPr>
      <dsp:spPr>
        <a:xfrm>
          <a:off x="9004325" y="4717636"/>
          <a:ext cx="1210390" cy="12103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3D7DB0-F440-4C13-943A-B78804C81B57}">
      <dsp:nvSpPr>
        <dsp:cNvPr id="0" name=""/>
        <dsp:cNvSpPr/>
      </dsp:nvSpPr>
      <dsp:spPr>
        <a:xfrm>
          <a:off x="11100149" y="4279392"/>
          <a:ext cx="4919074" cy="208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600200">
            <a:lnSpc>
              <a:spcPct val="100000"/>
            </a:lnSpc>
            <a:spcBef>
              <a:spcPct val="0"/>
            </a:spcBef>
            <a:spcAft>
              <a:spcPct val="35000"/>
            </a:spcAft>
            <a:buNone/>
          </a:pPr>
          <a:r>
            <a:rPr lang="en-US" sz="3600" b="0" i="0" kern="1200" dirty="0"/>
            <a:t>Used to buffer financial losses in construction</a:t>
          </a:r>
          <a:endParaRPr lang="en-US" sz="3600" kern="1200" dirty="0"/>
        </a:p>
      </dsp:txBody>
      <dsp:txXfrm>
        <a:off x="11100149" y="4279392"/>
        <a:ext cx="4919074" cy="2086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D80A4-D569-412F-BE1F-DCD9051EF1FC}">
      <dsp:nvSpPr>
        <dsp:cNvPr id="0" name=""/>
        <dsp:cNvSpPr/>
      </dsp:nvSpPr>
      <dsp:spPr>
        <a:xfrm>
          <a:off x="0" y="5714"/>
          <a:ext cx="12094521" cy="1217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94FDE-E28E-4D0B-AD5F-31479332C880}">
      <dsp:nvSpPr>
        <dsp:cNvPr id="0" name=""/>
        <dsp:cNvSpPr/>
      </dsp:nvSpPr>
      <dsp:spPr>
        <a:xfrm>
          <a:off x="245787" y="157162"/>
          <a:ext cx="914399" cy="914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0FC00C-AEDF-4199-95DC-EF9B08A194E9}">
      <dsp:nvSpPr>
        <dsp:cNvPr id="0" name=""/>
        <dsp:cNvSpPr/>
      </dsp:nvSpPr>
      <dsp:spPr>
        <a:xfrm>
          <a:off x="1405975" y="5714"/>
          <a:ext cx="10688545" cy="121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30" tIns="128830" rIns="128830" bIns="128830" numCol="1" spcCol="1270" anchor="ctr" anchorCtr="0">
          <a:noAutofit/>
        </a:bodyPr>
        <a:lstStyle/>
        <a:p>
          <a:pPr marL="0" lvl="0" indent="0" algn="l" defTabSz="1244600">
            <a:lnSpc>
              <a:spcPct val="90000"/>
            </a:lnSpc>
            <a:spcBef>
              <a:spcPct val="0"/>
            </a:spcBef>
            <a:spcAft>
              <a:spcPct val="35000"/>
            </a:spcAft>
            <a:buNone/>
          </a:pPr>
          <a:r>
            <a:rPr lang="en-US" sz="2800" kern="1200" dirty="0"/>
            <a:t>Chapter 7 – liquidation</a:t>
          </a:r>
        </a:p>
      </dsp:txBody>
      <dsp:txXfrm>
        <a:off x="1405975" y="5714"/>
        <a:ext cx="10688545" cy="1217295"/>
      </dsp:txXfrm>
    </dsp:sp>
    <dsp:sp modelId="{963F8CD7-4958-4BEE-BFAC-416F1719AEA1}">
      <dsp:nvSpPr>
        <dsp:cNvPr id="0" name=""/>
        <dsp:cNvSpPr/>
      </dsp:nvSpPr>
      <dsp:spPr>
        <a:xfrm>
          <a:off x="0" y="1527333"/>
          <a:ext cx="12094521" cy="1217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81DF3-02B7-4945-B3AB-509B6E6978D0}">
      <dsp:nvSpPr>
        <dsp:cNvPr id="0" name=""/>
        <dsp:cNvSpPr/>
      </dsp:nvSpPr>
      <dsp:spPr>
        <a:xfrm>
          <a:off x="245787" y="1678781"/>
          <a:ext cx="914399" cy="9143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872D6A-7F17-4A15-82B4-0065D35526EC}">
      <dsp:nvSpPr>
        <dsp:cNvPr id="0" name=""/>
        <dsp:cNvSpPr/>
      </dsp:nvSpPr>
      <dsp:spPr>
        <a:xfrm>
          <a:off x="1405975" y="1527333"/>
          <a:ext cx="10688545" cy="121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30" tIns="128830" rIns="128830" bIns="128830" numCol="1" spcCol="1270" anchor="ctr" anchorCtr="0">
          <a:noAutofit/>
        </a:bodyPr>
        <a:lstStyle/>
        <a:p>
          <a:pPr marL="0" lvl="0" indent="0" algn="l" defTabSz="1244600">
            <a:lnSpc>
              <a:spcPct val="100000"/>
            </a:lnSpc>
            <a:spcBef>
              <a:spcPct val="0"/>
            </a:spcBef>
            <a:spcAft>
              <a:spcPct val="35000"/>
            </a:spcAft>
            <a:buNone/>
          </a:pPr>
          <a:r>
            <a:rPr lang="en-US" sz="2800" kern="1200" dirty="0"/>
            <a:t>Chapter 9 – municipalities</a:t>
          </a:r>
        </a:p>
      </dsp:txBody>
      <dsp:txXfrm>
        <a:off x="1405975" y="1527333"/>
        <a:ext cx="10688545" cy="1217295"/>
      </dsp:txXfrm>
    </dsp:sp>
    <dsp:sp modelId="{3D2C9B25-3696-423A-9854-A19A9199513F}">
      <dsp:nvSpPr>
        <dsp:cNvPr id="0" name=""/>
        <dsp:cNvSpPr/>
      </dsp:nvSpPr>
      <dsp:spPr>
        <a:xfrm>
          <a:off x="0" y="3048003"/>
          <a:ext cx="12094521" cy="1217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33567-80AB-4C94-89F3-CD5A47CF33BB}">
      <dsp:nvSpPr>
        <dsp:cNvPr id="0" name=""/>
        <dsp:cNvSpPr/>
      </dsp:nvSpPr>
      <dsp:spPr>
        <a:xfrm>
          <a:off x="233951" y="3192777"/>
          <a:ext cx="938073" cy="929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364C11-F14B-4AE0-856C-18090588BE54}">
      <dsp:nvSpPr>
        <dsp:cNvPr id="0" name=""/>
        <dsp:cNvSpPr/>
      </dsp:nvSpPr>
      <dsp:spPr>
        <a:xfrm>
          <a:off x="1405975" y="3048952"/>
          <a:ext cx="10688545" cy="121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30" tIns="128830" rIns="128830" bIns="128830" numCol="1" spcCol="1270" anchor="ctr" anchorCtr="0">
          <a:noAutofit/>
        </a:bodyPr>
        <a:lstStyle/>
        <a:p>
          <a:pPr marL="0" lvl="0" indent="0" algn="l" defTabSz="1244600">
            <a:lnSpc>
              <a:spcPct val="100000"/>
            </a:lnSpc>
            <a:spcBef>
              <a:spcPct val="0"/>
            </a:spcBef>
            <a:spcAft>
              <a:spcPct val="35000"/>
            </a:spcAft>
            <a:buNone/>
          </a:pPr>
          <a:r>
            <a:rPr lang="en-US" sz="2800" kern="1200" dirty="0"/>
            <a:t>Chapter 11 – reorganization for corporations and individuals of high net worth</a:t>
          </a:r>
        </a:p>
      </dsp:txBody>
      <dsp:txXfrm>
        <a:off x="1405975" y="3048952"/>
        <a:ext cx="10688545" cy="1217295"/>
      </dsp:txXfrm>
    </dsp:sp>
    <dsp:sp modelId="{7ED26076-3433-4519-B19C-F59EB07C9B4A}">
      <dsp:nvSpPr>
        <dsp:cNvPr id="0" name=""/>
        <dsp:cNvSpPr/>
      </dsp:nvSpPr>
      <dsp:spPr>
        <a:xfrm>
          <a:off x="0" y="4570571"/>
          <a:ext cx="12094521" cy="1217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8393F-0BCF-4884-99ED-4E91303483DD}">
      <dsp:nvSpPr>
        <dsp:cNvPr id="0" name=""/>
        <dsp:cNvSpPr/>
      </dsp:nvSpPr>
      <dsp:spPr>
        <a:xfrm>
          <a:off x="245787" y="4722018"/>
          <a:ext cx="914399" cy="9143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801479-0226-4475-83EC-BEB557150335}">
      <dsp:nvSpPr>
        <dsp:cNvPr id="0" name=""/>
        <dsp:cNvSpPr/>
      </dsp:nvSpPr>
      <dsp:spPr>
        <a:xfrm>
          <a:off x="1405975" y="4570571"/>
          <a:ext cx="10688545" cy="121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30" tIns="128830" rIns="128830" bIns="128830" numCol="1" spcCol="1270" anchor="ctr" anchorCtr="0">
          <a:noAutofit/>
        </a:bodyPr>
        <a:lstStyle/>
        <a:p>
          <a:pPr marL="0" lvl="0" indent="0" algn="l" defTabSz="1244600">
            <a:lnSpc>
              <a:spcPct val="100000"/>
            </a:lnSpc>
            <a:spcBef>
              <a:spcPct val="0"/>
            </a:spcBef>
            <a:spcAft>
              <a:spcPct val="35000"/>
            </a:spcAft>
            <a:buNone/>
          </a:pPr>
          <a:r>
            <a:rPr lang="en-US" sz="2800" kern="1200" dirty="0"/>
            <a:t>Chapter 12 – reorganization of families that get most of their income form agriculture</a:t>
          </a:r>
        </a:p>
      </dsp:txBody>
      <dsp:txXfrm>
        <a:off x="1405975" y="4570571"/>
        <a:ext cx="10688545" cy="1217295"/>
      </dsp:txXfrm>
    </dsp:sp>
    <dsp:sp modelId="{CAA162A3-11AE-4163-9D72-A7F6B4F81507}">
      <dsp:nvSpPr>
        <dsp:cNvPr id="0" name=""/>
        <dsp:cNvSpPr/>
      </dsp:nvSpPr>
      <dsp:spPr>
        <a:xfrm>
          <a:off x="0" y="6092190"/>
          <a:ext cx="12094521" cy="1217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5DAF5-BF06-4CB5-92AD-7434B1DE8DEE}">
      <dsp:nvSpPr>
        <dsp:cNvPr id="0" name=""/>
        <dsp:cNvSpPr/>
      </dsp:nvSpPr>
      <dsp:spPr>
        <a:xfrm>
          <a:off x="245787" y="6243637"/>
          <a:ext cx="914399" cy="9143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CFCFD8-664A-482B-9CF8-2D8BCE164232}">
      <dsp:nvSpPr>
        <dsp:cNvPr id="0" name=""/>
        <dsp:cNvSpPr/>
      </dsp:nvSpPr>
      <dsp:spPr>
        <a:xfrm>
          <a:off x="1405975" y="6092190"/>
          <a:ext cx="10688545" cy="1217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30" tIns="128830" rIns="128830" bIns="128830" numCol="1" spcCol="1270" anchor="ctr" anchorCtr="0">
          <a:noAutofit/>
        </a:bodyPr>
        <a:lstStyle/>
        <a:p>
          <a:pPr marL="0" lvl="0" indent="0" algn="l" defTabSz="1244600">
            <a:lnSpc>
              <a:spcPct val="100000"/>
            </a:lnSpc>
            <a:spcBef>
              <a:spcPct val="0"/>
            </a:spcBef>
            <a:spcAft>
              <a:spcPct val="35000"/>
            </a:spcAft>
            <a:buNone/>
          </a:pPr>
          <a:r>
            <a:rPr lang="en-US" sz="2800" kern="1200" dirty="0"/>
            <a:t>Chapter 13 – reorganization for an individual</a:t>
          </a:r>
        </a:p>
      </dsp:txBody>
      <dsp:txXfrm>
        <a:off x="1405975" y="6092190"/>
        <a:ext cx="10688545" cy="12172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1379C-3FCF-4C85-9016-ABC8883BB43D}">
      <dsp:nvSpPr>
        <dsp:cNvPr id="0" name=""/>
        <dsp:cNvSpPr/>
      </dsp:nvSpPr>
      <dsp:spPr>
        <a:xfrm>
          <a:off x="11126519" y="1010697"/>
          <a:ext cx="2550635" cy="2551052"/>
        </a:xfrm>
        <a:prstGeom prst="ellipse">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6497E3-6345-42C4-9EE5-6B6B439A18F7}">
      <dsp:nvSpPr>
        <dsp:cNvPr id="0" name=""/>
        <dsp:cNvSpPr/>
      </dsp:nvSpPr>
      <dsp:spPr>
        <a:xfrm>
          <a:off x="11210681" y="1095747"/>
          <a:ext cx="2380954" cy="238095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Update Policy Information Online</a:t>
          </a:r>
        </a:p>
      </dsp:txBody>
      <dsp:txXfrm>
        <a:off x="11551399" y="1435947"/>
        <a:ext cx="1700875" cy="1700552"/>
      </dsp:txXfrm>
    </dsp:sp>
    <dsp:sp modelId="{A3565A1E-7F93-495C-87EC-A66247A58FC1}">
      <dsp:nvSpPr>
        <dsp:cNvPr id="0" name=""/>
        <dsp:cNvSpPr/>
      </dsp:nvSpPr>
      <dsp:spPr>
        <a:xfrm rot="2700000">
          <a:off x="8489155" y="1010829"/>
          <a:ext cx="2550340" cy="2550340"/>
        </a:xfrm>
        <a:prstGeom prst="teardrop">
          <a:avLst>
            <a:gd name="adj" fmla="val 100000"/>
          </a:avLst>
        </a:prstGeom>
        <a:solidFill>
          <a:schemeClr val="accent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B81CC-FD26-4748-A309-678ABD9F3532}">
      <dsp:nvSpPr>
        <dsp:cNvPr id="0" name=""/>
        <dsp:cNvSpPr/>
      </dsp:nvSpPr>
      <dsp:spPr>
        <a:xfrm>
          <a:off x="8575884" y="1095747"/>
          <a:ext cx="2380954" cy="2380952"/>
        </a:xfrm>
        <a:prstGeom prst="ellipse">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Hold cancellation</a:t>
          </a:r>
        </a:p>
      </dsp:txBody>
      <dsp:txXfrm>
        <a:off x="8915245" y="1435947"/>
        <a:ext cx="1700875" cy="1700552"/>
      </dsp:txXfrm>
    </dsp:sp>
    <dsp:sp modelId="{D8766972-B0A1-4C60-9FAD-166FBB314F7A}">
      <dsp:nvSpPr>
        <dsp:cNvPr id="0" name=""/>
        <dsp:cNvSpPr/>
      </dsp:nvSpPr>
      <dsp:spPr>
        <a:xfrm rot="2700000">
          <a:off x="5854359" y="1010829"/>
          <a:ext cx="2550340" cy="2550340"/>
        </a:xfrm>
        <a:prstGeom prst="teardrop">
          <a:avLst>
            <a:gd name="adj" fmla="val 100000"/>
          </a:avLst>
        </a:prstGeom>
        <a:solidFill>
          <a:schemeClr val="accent2">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85DCD-2DB9-4E8A-9A4E-E6BB5B55D0DC}">
      <dsp:nvSpPr>
        <dsp:cNvPr id="0" name=""/>
        <dsp:cNvSpPr/>
      </dsp:nvSpPr>
      <dsp:spPr>
        <a:xfrm>
          <a:off x="5939730" y="1095747"/>
          <a:ext cx="2380954" cy="2380952"/>
        </a:xfrm>
        <a:prstGeom prst="ellipse">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Email Cancellation Alert to Insured</a:t>
          </a:r>
        </a:p>
      </dsp:txBody>
      <dsp:txXfrm>
        <a:off x="6279091" y="1435947"/>
        <a:ext cx="1700875" cy="1700552"/>
      </dsp:txXfrm>
    </dsp:sp>
    <dsp:sp modelId="{924887F5-B9BF-456A-9BDF-0675A897E6BE}">
      <dsp:nvSpPr>
        <dsp:cNvPr id="0" name=""/>
        <dsp:cNvSpPr/>
      </dsp:nvSpPr>
      <dsp:spPr>
        <a:xfrm rot="2700000">
          <a:off x="3218204" y="1010829"/>
          <a:ext cx="2550340" cy="2550340"/>
        </a:xfrm>
        <a:prstGeom prst="teardrop">
          <a:avLst>
            <a:gd name="adj" fmla="val 10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D37E1-B1AE-4BDD-B4C6-EB4BCB1F3119}">
      <dsp:nvSpPr>
        <dsp:cNvPr id="0" name=""/>
        <dsp:cNvSpPr/>
      </dsp:nvSpPr>
      <dsp:spPr>
        <a:xfrm>
          <a:off x="3303576" y="1095747"/>
          <a:ext cx="2380954" cy="238095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Agency Alert for Pending Cancellation</a:t>
          </a:r>
        </a:p>
      </dsp:txBody>
      <dsp:txXfrm>
        <a:off x="3644294" y="1435947"/>
        <a:ext cx="1700875" cy="1700552"/>
      </dsp:txXfrm>
    </dsp:sp>
    <dsp:sp modelId="{5391028D-C639-46CA-AC0C-BED54ED03263}">
      <dsp:nvSpPr>
        <dsp:cNvPr id="0" name=""/>
        <dsp:cNvSpPr/>
      </dsp:nvSpPr>
      <dsp:spPr>
        <a:xfrm rot="2700000">
          <a:off x="582050" y="1010829"/>
          <a:ext cx="2550340" cy="2550340"/>
        </a:xfrm>
        <a:prstGeom prst="teardrop">
          <a:avLst>
            <a:gd name="adj" fmla="val 100000"/>
          </a:avLst>
        </a:prstGeom>
        <a:solidFill>
          <a:schemeClr val="accent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05069D-EAC7-4A18-B1E4-FEF0DA42B01C}">
      <dsp:nvSpPr>
        <dsp:cNvPr id="0" name=""/>
        <dsp:cNvSpPr/>
      </dsp:nvSpPr>
      <dsp:spPr>
        <a:xfrm>
          <a:off x="667422" y="1095747"/>
          <a:ext cx="2380954" cy="238095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Custom Payment Dates</a:t>
          </a:r>
        </a:p>
      </dsp:txBody>
      <dsp:txXfrm>
        <a:off x="1008140" y="1435947"/>
        <a:ext cx="1700875" cy="17005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8CB82-2DC4-4B6F-8022-7A26481FEB01}">
      <dsp:nvSpPr>
        <dsp:cNvPr id="0" name=""/>
        <dsp:cNvSpPr/>
      </dsp:nvSpPr>
      <dsp:spPr>
        <a:xfrm>
          <a:off x="11130001" y="1010145"/>
          <a:ext cx="2551738" cy="2552156"/>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B8A43-0A88-4E7E-AD0A-7CFF4E8EBA5B}">
      <dsp:nvSpPr>
        <dsp:cNvPr id="0" name=""/>
        <dsp:cNvSpPr/>
      </dsp:nvSpPr>
      <dsp:spPr>
        <a:xfrm>
          <a:off x="11214199"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Policy Preservation Tools</a:t>
          </a:r>
        </a:p>
      </dsp:txBody>
      <dsp:txXfrm>
        <a:off x="11555064" y="1435579"/>
        <a:ext cx="1701611" cy="1701288"/>
      </dsp:txXfrm>
    </dsp:sp>
    <dsp:sp modelId="{0FE2C841-011B-46E7-906E-D0BF348996E9}">
      <dsp:nvSpPr>
        <dsp:cNvPr id="0" name=""/>
        <dsp:cNvSpPr/>
      </dsp:nvSpPr>
      <dsp:spPr>
        <a:xfrm rot="2700000">
          <a:off x="8491495" y="1010278"/>
          <a:ext cx="2551443" cy="2551443"/>
        </a:xfrm>
        <a:prstGeom prst="teardrop">
          <a:avLst>
            <a:gd name="adj" fmla="val 10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C9A8B-E0DF-4E14-8B1F-A3A1F52D218B}">
      <dsp:nvSpPr>
        <dsp:cNvPr id="0" name=""/>
        <dsp:cNvSpPr/>
      </dsp:nvSpPr>
      <dsp:spPr>
        <a:xfrm>
          <a:off x="8578262"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Integrations</a:t>
          </a:r>
        </a:p>
      </dsp:txBody>
      <dsp:txXfrm>
        <a:off x="8917769" y="1435579"/>
        <a:ext cx="1701611" cy="1701288"/>
      </dsp:txXfrm>
    </dsp:sp>
    <dsp:sp modelId="{F4BCD878-E96E-40C9-81ED-0516CF051957}">
      <dsp:nvSpPr>
        <dsp:cNvPr id="0" name=""/>
        <dsp:cNvSpPr/>
      </dsp:nvSpPr>
      <dsp:spPr>
        <a:xfrm rot="2700000">
          <a:off x="5855558" y="1010278"/>
          <a:ext cx="2551443" cy="2551443"/>
        </a:xfrm>
        <a:prstGeom prst="teardrop">
          <a:avLst>
            <a:gd name="adj" fmla="val 10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11143-3701-489E-989C-56ED161BA029}">
      <dsp:nvSpPr>
        <dsp:cNvPr id="0" name=""/>
        <dsp:cNvSpPr/>
      </dsp:nvSpPr>
      <dsp:spPr>
        <a:xfrm>
          <a:off x="5940967"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Agent Messages from Website</a:t>
          </a:r>
        </a:p>
      </dsp:txBody>
      <dsp:txXfrm>
        <a:off x="6280474" y="1435579"/>
        <a:ext cx="1701611" cy="1701288"/>
      </dsp:txXfrm>
    </dsp:sp>
    <dsp:sp modelId="{79BADC3C-A1C6-47ED-9142-B8B3244A3E0B}">
      <dsp:nvSpPr>
        <dsp:cNvPr id="0" name=""/>
        <dsp:cNvSpPr/>
      </dsp:nvSpPr>
      <dsp:spPr>
        <a:xfrm rot="2700000">
          <a:off x="3218264" y="1010278"/>
          <a:ext cx="2551443" cy="2551443"/>
        </a:xfrm>
        <a:prstGeom prst="teardrop">
          <a:avLst>
            <a:gd name="adj" fmla="val 1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86D243-65D2-4E27-A094-8604AE1577D1}">
      <dsp:nvSpPr>
        <dsp:cNvPr id="0" name=""/>
        <dsp:cNvSpPr/>
      </dsp:nvSpPr>
      <dsp:spPr>
        <a:xfrm>
          <a:off x="3303672"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Multi Location Capability</a:t>
          </a:r>
        </a:p>
      </dsp:txBody>
      <dsp:txXfrm>
        <a:off x="3644538" y="1435579"/>
        <a:ext cx="1701611" cy="1701288"/>
      </dsp:txXfrm>
    </dsp:sp>
    <dsp:sp modelId="{5391028D-C639-46CA-AC0C-BED54ED03263}">
      <dsp:nvSpPr>
        <dsp:cNvPr id="0" name=""/>
        <dsp:cNvSpPr/>
      </dsp:nvSpPr>
      <dsp:spPr>
        <a:xfrm rot="2700000">
          <a:off x="580969" y="1010278"/>
          <a:ext cx="2551443" cy="2551443"/>
        </a:xfrm>
        <a:prstGeom prst="teardrop">
          <a:avLst>
            <a:gd name="adj" fmla="val 10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5069D-EAC7-4A18-B1E4-FEF0DA42B01C}">
      <dsp:nvSpPr>
        <dsp:cNvPr id="0" name=""/>
        <dsp:cNvSpPr/>
      </dsp:nvSpPr>
      <dsp:spPr>
        <a:xfrm>
          <a:off x="666377" y="1095232"/>
          <a:ext cx="2381985" cy="2381982"/>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Interactive Report Options</a:t>
          </a:r>
        </a:p>
      </dsp:txBody>
      <dsp:txXfrm>
        <a:off x="1007243" y="1435579"/>
        <a:ext cx="1701611" cy="170128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8BD6B-36AC-481F-9F2D-BDF12A4AFBBC}"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432B1-227F-4E6A-948B-F9288E2161E7}" type="slidenum">
              <a:rPr lang="en-US" smtClean="0"/>
              <a:t>‹#›</a:t>
            </a:fld>
            <a:endParaRPr lang="en-US" dirty="0"/>
          </a:p>
        </p:txBody>
      </p:sp>
    </p:spTree>
    <p:extLst>
      <p:ext uri="{BB962C8B-B14F-4D97-AF65-F5344CB8AC3E}">
        <p14:creationId xmlns:p14="http://schemas.microsoft.com/office/powerpoint/2010/main" val="358236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latin typeface="Arial Narrow" panose="020B0606020202030204" pitchFamily="34" charset="0"/>
              </a:rPr>
              <a:t>Premium Finance is a standard in the commercial P&amp;C business as there are advantages to everyone involved.  Every once in a while there is a problem and much of this class is a discussion about how to avoid the rarer event: the issues that have come up or could come up.  This class will give you a better understanding of the whole process so you will be better able to help your customers. </a:t>
            </a:r>
          </a:p>
          <a:p>
            <a:pPr eaLnBrk="1" hangingPunct="1"/>
            <a:endParaRPr lang="en-US" altLang="en-US" dirty="0">
              <a:latin typeface="Arial Narrow" panose="020B0606020202030204" pitchFamily="34" charset="0"/>
            </a:endParaRPr>
          </a:p>
          <a:p>
            <a:pPr eaLnBrk="1" hangingPunct="1">
              <a:buFontTx/>
              <a:buChar char="•"/>
            </a:pPr>
            <a:r>
              <a:rPr lang="en-US" altLang="en-US" dirty="0">
                <a:latin typeface="Arial Narrow" panose="020B0606020202030204" pitchFamily="34" charset="0"/>
              </a:rPr>
              <a:t>Read the 5 bullets</a:t>
            </a:r>
          </a:p>
          <a:p>
            <a:pPr eaLnBrk="1" hangingPunct="1"/>
            <a:endParaRPr lang="en-US" altLang="en-US" dirty="0">
              <a:latin typeface="Arial Narrow" panose="020B0606020202030204" pitchFamily="34" charset="0"/>
            </a:endParaRPr>
          </a:p>
          <a:p>
            <a:pPr eaLnBrk="1" hangingPunct="1">
              <a:buFontTx/>
              <a:buChar char="•"/>
            </a:pPr>
            <a:r>
              <a:rPr lang="en-US" altLang="en-US" dirty="0">
                <a:latin typeface="Arial Narrow" panose="020B0606020202030204" pitchFamily="34" charset="0"/>
              </a:rPr>
              <a:t>We will talk about both the legalities of Premium Finance and Financial Risk involved in funding Insurance Premiums.  </a:t>
            </a:r>
          </a:p>
          <a:p>
            <a:endParaRPr lang="en-US"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a:t>
            </a:fld>
            <a:endParaRPr lang="en-US" dirty="0"/>
          </a:p>
        </p:txBody>
      </p:sp>
    </p:spTree>
    <p:extLst>
      <p:ext uri="{BB962C8B-B14F-4D97-AF65-F5344CB8AC3E}">
        <p14:creationId xmlns:p14="http://schemas.microsoft.com/office/powerpoint/2010/main" val="35709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Char char="•"/>
            </a:pPr>
            <a:r>
              <a:rPr lang="en-US" altLang="en-US" dirty="0"/>
              <a:t> #1 - The insured could afford more products to sell, or hire another person that could increase cash flow</a:t>
            </a:r>
          </a:p>
          <a:p>
            <a:pPr eaLnBrk="1" hangingPunct="1">
              <a:lnSpc>
                <a:spcPct val="90000"/>
              </a:lnSpc>
              <a:buFontTx/>
              <a:buChar char="•"/>
            </a:pPr>
            <a:endParaRPr lang="en-US" altLang="en-US" dirty="0"/>
          </a:p>
          <a:p>
            <a:pPr eaLnBrk="1" hangingPunct="1">
              <a:lnSpc>
                <a:spcPct val="90000"/>
              </a:lnSpc>
              <a:buFontTx/>
              <a:buChar char="•"/>
            </a:pPr>
            <a:r>
              <a:rPr lang="en-US" altLang="en-US" dirty="0"/>
              <a:t>#2 – Eases the burden of increased premiums</a:t>
            </a:r>
          </a:p>
          <a:p>
            <a:pPr eaLnBrk="1" hangingPunct="1">
              <a:lnSpc>
                <a:spcPct val="90000"/>
              </a:lnSpc>
              <a:buFontTx/>
              <a:buChar char="•"/>
            </a:pPr>
            <a:endParaRPr lang="en-US" altLang="en-US" dirty="0"/>
          </a:p>
          <a:p>
            <a:pPr eaLnBrk="1" hangingPunct="1">
              <a:lnSpc>
                <a:spcPct val="90000"/>
              </a:lnSpc>
              <a:buFontTx/>
              <a:buChar char="•"/>
            </a:pPr>
            <a:r>
              <a:rPr lang="en-US" altLang="en-US" dirty="0"/>
              <a:t> #3 – Simple contract provides account billing for all carriers and coverage's</a:t>
            </a:r>
          </a:p>
          <a:p>
            <a:pPr eaLnBrk="1" hangingPunct="1">
              <a:lnSpc>
                <a:spcPct val="90000"/>
              </a:lnSpc>
            </a:pPr>
            <a:endParaRPr lang="en-US" altLang="en-US" dirty="0"/>
          </a:p>
          <a:p>
            <a:pPr eaLnBrk="1" hangingPunct="1">
              <a:lnSpc>
                <a:spcPct val="90000"/>
              </a:lnSpc>
              <a:buFontTx/>
              <a:buChar char="•"/>
            </a:pPr>
            <a:r>
              <a:rPr lang="en-US" altLang="en-US" dirty="0"/>
              <a:t># 4 - There are POSSIBLE tax advantages.  We don’t know for sure since we are not tax consultants.</a:t>
            </a:r>
          </a:p>
          <a:p>
            <a:pPr eaLnBrk="1" hangingPunct="1">
              <a:lnSpc>
                <a:spcPct val="90000"/>
              </a:lnSpc>
              <a:buFontTx/>
              <a:buChar char="•"/>
            </a:pPr>
            <a:endParaRPr lang="en-US" altLang="en-US" dirty="0"/>
          </a:p>
          <a:p>
            <a:pPr eaLnBrk="1" hangingPunct="1">
              <a:lnSpc>
                <a:spcPct val="90000"/>
              </a:lnSpc>
              <a:buFontTx/>
              <a:buChar char="•"/>
            </a:pPr>
            <a:r>
              <a:rPr lang="en-US" altLang="en-US" dirty="0"/>
              <a:t>#5 – This is very important to companies in growth mode.  Assets and liabilities balance out on the balance sheet because the RP is considered an asset.</a:t>
            </a:r>
          </a:p>
          <a:p>
            <a:pPr eaLnBrk="1" hangingPunct="1">
              <a:lnSpc>
                <a:spcPct val="90000"/>
              </a:lnSpc>
              <a:buFontTx/>
              <a:buChar char="•"/>
            </a:pPr>
            <a:endParaRPr lang="en-US" altLang="en-US" dirty="0"/>
          </a:p>
          <a:p>
            <a:pPr eaLnBrk="1" hangingPunct="1">
              <a:lnSpc>
                <a:spcPct val="90000"/>
              </a:lnSpc>
              <a:buFontTx/>
              <a:buChar char="•"/>
            </a:pPr>
            <a:r>
              <a:rPr lang="en-US" altLang="en-US" dirty="0"/>
              <a:t>But to determine the advantage to the customer, we can do a Quote analysis.  To get this, you would have to call the branch and find out.  The quote analysis is based on the tax credit the customer would get from the write-off as well as the money they would make from the cash investment. </a:t>
            </a:r>
          </a:p>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19</a:t>
            </a:fld>
            <a:endParaRPr lang="en-US" dirty="0"/>
          </a:p>
        </p:txBody>
      </p:sp>
    </p:spTree>
    <p:extLst>
      <p:ext uri="{BB962C8B-B14F-4D97-AF65-F5344CB8AC3E}">
        <p14:creationId xmlns:p14="http://schemas.microsoft.com/office/powerpoint/2010/main" val="387975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Premium Finance Company</a:t>
            </a:r>
          </a:p>
          <a:p>
            <a:r>
              <a:rPr lang="en-US" dirty="0"/>
              <a:t>Agent/MGA/Broker</a:t>
            </a:r>
          </a:p>
          <a:p>
            <a:r>
              <a:rPr lang="en-US" dirty="0"/>
              <a:t>Carrier</a:t>
            </a:r>
          </a:p>
          <a:p>
            <a:r>
              <a:rPr lang="en-US" dirty="0"/>
              <a:t>Insured</a:t>
            </a:r>
          </a:p>
        </p:txBody>
      </p:sp>
      <p:sp>
        <p:nvSpPr>
          <p:cNvPr id="4" name="Slide Number Placeholder 3"/>
          <p:cNvSpPr>
            <a:spLocks noGrp="1"/>
          </p:cNvSpPr>
          <p:nvPr>
            <p:ph type="sldNum" sz="quarter" idx="5"/>
          </p:nvPr>
        </p:nvSpPr>
        <p:spPr/>
        <p:txBody>
          <a:bodyPr/>
          <a:lstStyle/>
          <a:p>
            <a:fld id="{FD5432B1-227F-4E6A-948B-F9288E2161E7}" type="slidenum">
              <a:rPr lang="en-US" smtClean="0"/>
              <a:t>22</a:t>
            </a:fld>
            <a:endParaRPr lang="en-US" dirty="0"/>
          </a:p>
        </p:txBody>
      </p:sp>
    </p:spTree>
    <p:extLst>
      <p:ext uri="{BB962C8B-B14F-4D97-AF65-F5344CB8AC3E}">
        <p14:creationId xmlns:p14="http://schemas.microsoft.com/office/powerpoint/2010/main" val="421359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Billion</a:t>
            </a:r>
          </a:p>
        </p:txBody>
      </p:sp>
      <p:sp>
        <p:nvSpPr>
          <p:cNvPr id="4" name="Slide Number Placeholder 3"/>
          <p:cNvSpPr>
            <a:spLocks noGrp="1"/>
          </p:cNvSpPr>
          <p:nvPr>
            <p:ph type="sldNum" sz="quarter" idx="5"/>
          </p:nvPr>
        </p:nvSpPr>
        <p:spPr/>
        <p:txBody>
          <a:bodyPr/>
          <a:lstStyle/>
          <a:p>
            <a:fld id="{FD5432B1-227F-4E6A-948B-F9288E2161E7}" type="slidenum">
              <a:rPr lang="en-US" smtClean="0"/>
              <a:t>23</a:t>
            </a:fld>
            <a:endParaRPr lang="en-US" dirty="0"/>
          </a:p>
        </p:txBody>
      </p:sp>
    </p:spTree>
    <p:extLst>
      <p:ext uri="{BB962C8B-B14F-4D97-AF65-F5344CB8AC3E}">
        <p14:creationId xmlns:p14="http://schemas.microsoft.com/office/powerpoint/2010/main" val="291123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Premium paid in full</a:t>
            </a:r>
          </a:p>
          <a:p>
            <a:pPr marL="228600" indent="-228600">
              <a:buFont typeface="+mj-lt"/>
              <a:buAutoNum type="arabicPeriod"/>
            </a:pPr>
            <a:r>
              <a:rPr lang="en-US" dirty="0"/>
              <a:t>Reduces administrative costs associated with billing and collections</a:t>
            </a:r>
          </a:p>
          <a:p>
            <a:pPr marL="228600" indent="-228600">
              <a:buFont typeface="+mj-lt"/>
              <a:buAutoNum type="arabicPeriod"/>
            </a:pPr>
            <a:r>
              <a:rPr lang="en-US" dirty="0"/>
              <a:t>Premium</a:t>
            </a:r>
            <a:r>
              <a:rPr lang="en-US" baseline="0" dirty="0"/>
              <a:t> Finance Company assumes risk of payment exposure</a:t>
            </a: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24</a:t>
            </a:fld>
            <a:endParaRPr lang="en-US" dirty="0"/>
          </a:p>
        </p:txBody>
      </p:sp>
    </p:spTree>
    <p:extLst>
      <p:ext uri="{BB962C8B-B14F-4D97-AF65-F5344CB8AC3E}">
        <p14:creationId xmlns:p14="http://schemas.microsoft.com/office/powerpoint/2010/main" val="1893751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Return Premium</a:t>
            </a:r>
          </a:p>
        </p:txBody>
      </p:sp>
      <p:sp>
        <p:nvSpPr>
          <p:cNvPr id="4" name="Slide Number Placeholder 3"/>
          <p:cNvSpPr>
            <a:spLocks noGrp="1"/>
          </p:cNvSpPr>
          <p:nvPr>
            <p:ph type="sldNum" sz="quarter" idx="5"/>
          </p:nvPr>
        </p:nvSpPr>
        <p:spPr/>
        <p:txBody>
          <a:bodyPr/>
          <a:lstStyle/>
          <a:p>
            <a:fld id="{FD5432B1-227F-4E6A-948B-F9288E2161E7}" type="slidenum">
              <a:rPr lang="en-US" smtClean="0"/>
              <a:t>25</a:t>
            </a:fld>
            <a:endParaRPr lang="en-US" dirty="0"/>
          </a:p>
        </p:txBody>
      </p:sp>
    </p:spTree>
    <p:extLst>
      <p:ext uri="{BB962C8B-B14F-4D97-AF65-F5344CB8AC3E}">
        <p14:creationId xmlns:p14="http://schemas.microsoft.com/office/powerpoint/2010/main" val="3465221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Optimizes Cash Flow</a:t>
            </a:r>
          </a:p>
          <a:p>
            <a:pPr marL="228600" indent="-228600">
              <a:buFont typeface="+mj-lt"/>
              <a:buAutoNum type="arabicPeriod"/>
            </a:pPr>
            <a:r>
              <a:rPr lang="en-US" dirty="0"/>
              <a:t>Provides</a:t>
            </a:r>
            <a:r>
              <a:rPr lang="en-US" baseline="0" dirty="0"/>
              <a:t> a means to afford all coverage’s</a:t>
            </a:r>
          </a:p>
          <a:p>
            <a:pPr marL="228600" indent="-228600">
              <a:buFont typeface="+mj-lt"/>
              <a:buAutoNum type="arabicPeriod"/>
            </a:pPr>
            <a:r>
              <a:rPr lang="en-US" baseline="0" dirty="0"/>
              <a:t>Allows convenient payment for all insurance policies</a:t>
            </a:r>
          </a:p>
          <a:p>
            <a:pPr marL="228600" indent="-228600">
              <a:buFont typeface="+mj-lt"/>
              <a:buAutoNum type="arabicPeriod"/>
            </a:pPr>
            <a:r>
              <a:rPr lang="en-US" baseline="0" dirty="0"/>
              <a:t>Creates possible tax advantage – interest write-off</a:t>
            </a:r>
          </a:p>
          <a:p>
            <a:pPr marL="228600" indent="-228600">
              <a:buFont typeface="+mj-lt"/>
              <a:buAutoNum type="arabicPeriod"/>
            </a:pPr>
            <a:r>
              <a:rPr lang="en-US" baseline="0" dirty="0"/>
              <a:t>Maintains existing credit lines</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26</a:t>
            </a:fld>
            <a:endParaRPr lang="en-US" dirty="0"/>
          </a:p>
        </p:txBody>
      </p:sp>
    </p:spTree>
    <p:extLst>
      <p:ext uri="{BB962C8B-B14F-4D97-AF65-F5344CB8AC3E}">
        <p14:creationId xmlns:p14="http://schemas.microsoft.com/office/powerpoint/2010/main" val="1726269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Optimizes Cash Flow</a:t>
            </a:r>
          </a:p>
          <a:p>
            <a:pPr marL="228600" indent="-228600">
              <a:buFont typeface="+mj-lt"/>
              <a:buAutoNum type="arabicPeriod"/>
            </a:pPr>
            <a:r>
              <a:rPr lang="en-US" dirty="0"/>
              <a:t>Provides</a:t>
            </a:r>
            <a:r>
              <a:rPr lang="en-US" baseline="0" dirty="0"/>
              <a:t> a means to afford all coverage’s</a:t>
            </a:r>
          </a:p>
          <a:p>
            <a:pPr marL="228600" indent="-228600">
              <a:buFont typeface="+mj-lt"/>
              <a:buAutoNum type="arabicPeriod"/>
            </a:pPr>
            <a:r>
              <a:rPr lang="en-US" baseline="0" dirty="0"/>
              <a:t>Allows convenient payment for all insurance policies</a:t>
            </a:r>
          </a:p>
          <a:p>
            <a:pPr marL="228600" indent="-228600">
              <a:buFont typeface="+mj-lt"/>
              <a:buAutoNum type="arabicPeriod"/>
            </a:pPr>
            <a:r>
              <a:rPr lang="en-US" baseline="0" dirty="0"/>
              <a:t>Creates possible tax advantage – interest write-off</a:t>
            </a:r>
          </a:p>
          <a:p>
            <a:pPr marL="228600" indent="-228600">
              <a:buFont typeface="+mj-lt"/>
              <a:buAutoNum type="arabicPeriod"/>
            </a:pPr>
            <a:r>
              <a:rPr lang="en-US" baseline="0" dirty="0"/>
              <a:t>Maintains existing credit lines</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27</a:t>
            </a:fld>
            <a:endParaRPr lang="en-US" dirty="0"/>
          </a:p>
        </p:txBody>
      </p:sp>
    </p:spTree>
    <p:extLst>
      <p:ext uri="{BB962C8B-B14F-4D97-AF65-F5344CB8AC3E}">
        <p14:creationId xmlns:p14="http://schemas.microsoft.com/office/powerpoint/2010/main" val="193468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Commissions up front</a:t>
            </a:r>
          </a:p>
          <a:p>
            <a:pPr marL="228600" indent="-228600">
              <a:buFont typeface="+mj-lt"/>
              <a:buAutoNum type="arabicPeriod"/>
            </a:pPr>
            <a:r>
              <a:rPr lang="en-US" dirty="0"/>
              <a:t>Reduced administrative time and costs</a:t>
            </a:r>
          </a:p>
          <a:p>
            <a:pPr marL="228600" indent="-228600">
              <a:buFont typeface="+mj-lt"/>
              <a:buAutoNum type="arabicPeriod"/>
            </a:pPr>
            <a:r>
              <a:rPr lang="en-US" dirty="0"/>
              <a:t>Provides funding mechanism for insured to afford all coverage’s</a:t>
            </a:r>
          </a:p>
          <a:p>
            <a:pPr marL="228600" indent="-228600">
              <a:buFont typeface="+mj-lt"/>
              <a:buAutoNum type="arabicPeriod"/>
            </a:pPr>
            <a:r>
              <a:rPr lang="en-US" dirty="0"/>
              <a:t>Close</a:t>
            </a:r>
            <a:r>
              <a:rPr lang="en-US" baseline="0" dirty="0"/>
              <a:t> deal quickly</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28</a:t>
            </a:fld>
            <a:endParaRPr lang="en-US" dirty="0"/>
          </a:p>
        </p:txBody>
      </p:sp>
    </p:spTree>
    <p:extLst>
      <p:ext uri="{BB962C8B-B14F-4D97-AF65-F5344CB8AC3E}">
        <p14:creationId xmlns:p14="http://schemas.microsoft.com/office/powerpoint/2010/main" val="370780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Commissions up front</a:t>
            </a:r>
          </a:p>
          <a:p>
            <a:pPr marL="228600" indent="-228600">
              <a:buFont typeface="+mj-lt"/>
              <a:buAutoNum type="arabicPeriod"/>
            </a:pPr>
            <a:r>
              <a:rPr lang="en-US" dirty="0"/>
              <a:t>Reduced administrative time and costs</a:t>
            </a:r>
          </a:p>
          <a:p>
            <a:pPr marL="228600" indent="-228600">
              <a:buFont typeface="+mj-lt"/>
              <a:buAutoNum type="arabicPeriod"/>
            </a:pPr>
            <a:r>
              <a:rPr lang="en-US" dirty="0"/>
              <a:t>Provides funding mechanism for insured to afford all coverage’s</a:t>
            </a:r>
          </a:p>
          <a:p>
            <a:pPr marL="228600" indent="-228600">
              <a:buFont typeface="+mj-lt"/>
              <a:buAutoNum type="arabicPeriod"/>
            </a:pPr>
            <a:r>
              <a:rPr lang="en-US" dirty="0"/>
              <a:t>Close</a:t>
            </a:r>
            <a:r>
              <a:rPr lang="en-US" baseline="0" dirty="0"/>
              <a:t> deal quickly</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29</a:t>
            </a:fld>
            <a:endParaRPr lang="en-US" dirty="0"/>
          </a:p>
        </p:txBody>
      </p:sp>
    </p:spTree>
    <p:extLst>
      <p:ext uri="{BB962C8B-B14F-4D97-AF65-F5344CB8AC3E}">
        <p14:creationId xmlns:p14="http://schemas.microsoft.com/office/powerpoint/2010/main" val="1510641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Premium finance does not change the ability to borrow</a:t>
            </a:r>
          </a:p>
          <a:p>
            <a:pPr marL="228600" indent="-228600">
              <a:buFont typeface="+mj-lt"/>
              <a:buAutoNum type="arabicPeriod"/>
            </a:pPr>
            <a:r>
              <a:rPr lang="en-US" dirty="0"/>
              <a:t>Cash is available for other opportunities/needs</a:t>
            </a:r>
          </a:p>
          <a:p>
            <a:pPr marL="228600" indent="-228600">
              <a:buFont typeface="+mj-lt"/>
              <a:buAutoNum type="arabicPeriod"/>
            </a:pPr>
            <a:r>
              <a:rPr lang="en-US" dirty="0"/>
              <a:t>Premium finance</a:t>
            </a:r>
            <a:r>
              <a:rPr lang="en-US" baseline="0" dirty="0"/>
              <a:t> charge offers a tax deduction</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30</a:t>
            </a:fld>
            <a:endParaRPr lang="en-US" dirty="0"/>
          </a:p>
        </p:txBody>
      </p:sp>
    </p:spTree>
    <p:extLst>
      <p:ext uri="{BB962C8B-B14F-4D97-AF65-F5344CB8AC3E}">
        <p14:creationId xmlns:p14="http://schemas.microsoft.com/office/powerpoint/2010/main" val="168781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latin typeface="Arial Narrow" panose="020B0606020202030204" pitchFamily="34" charset="0"/>
              </a:rPr>
              <a:t>Premium Finance is a standard in the commercial P&amp;C business as there are advantages to everyone involved.  Every once in a while there is a problem and much of this class is a discussion about how to avoid the rarer event: the issues that have come up or could come up.  This class will give you a better understanding of the whole process so you will be better able to help your customers. </a:t>
            </a:r>
          </a:p>
          <a:p>
            <a:pPr eaLnBrk="1" hangingPunct="1"/>
            <a:endParaRPr lang="en-US" altLang="en-US" dirty="0">
              <a:latin typeface="Arial Narrow" panose="020B0606020202030204" pitchFamily="34" charset="0"/>
            </a:endParaRPr>
          </a:p>
          <a:p>
            <a:pPr eaLnBrk="1" hangingPunct="1">
              <a:buFontTx/>
              <a:buChar char="•"/>
            </a:pPr>
            <a:r>
              <a:rPr lang="en-US" altLang="en-US" dirty="0">
                <a:latin typeface="Arial Narrow" panose="020B0606020202030204" pitchFamily="34" charset="0"/>
              </a:rPr>
              <a:t>Read the 5 bullets</a:t>
            </a:r>
          </a:p>
          <a:p>
            <a:pPr eaLnBrk="1" hangingPunct="1"/>
            <a:endParaRPr lang="en-US" altLang="en-US" dirty="0">
              <a:latin typeface="Arial Narrow" panose="020B0606020202030204" pitchFamily="34" charset="0"/>
            </a:endParaRPr>
          </a:p>
          <a:p>
            <a:pPr eaLnBrk="1" hangingPunct="1">
              <a:buFontTx/>
              <a:buChar char="•"/>
            </a:pPr>
            <a:r>
              <a:rPr lang="en-US" altLang="en-US" dirty="0">
                <a:latin typeface="Arial Narrow" panose="020B0606020202030204" pitchFamily="34" charset="0"/>
              </a:rPr>
              <a:t>We will talk about both the legalities of Premium Finance and Financial Risk involved in funding Insurance Premiums.  </a:t>
            </a:r>
          </a:p>
          <a:p>
            <a:endParaRPr lang="en-US"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a:t>
            </a:fld>
            <a:endParaRPr lang="en-US" dirty="0"/>
          </a:p>
        </p:txBody>
      </p:sp>
    </p:spTree>
    <p:extLst>
      <p:ext uri="{BB962C8B-B14F-4D97-AF65-F5344CB8AC3E}">
        <p14:creationId xmlns:p14="http://schemas.microsoft.com/office/powerpoint/2010/main" val="3406261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B – Premium finance loan</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31</a:t>
            </a:fld>
            <a:endParaRPr lang="en-US" dirty="0"/>
          </a:p>
        </p:txBody>
      </p:sp>
    </p:spTree>
    <p:extLst>
      <p:ext uri="{BB962C8B-B14F-4D97-AF65-F5344CB8AC3E}">
        <p14:creationId xmlns:p14="http://schemas.microsoft.com/office/powerpoint/2010/main" val="352514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a:t>If I wanted to borrow money, would you lend it to me?  What would go into your decision?  Would you lend it to anyone?  </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Components of the Loan and Risk, in other words, what does a Finance Company have to take into account when funding a policy?  </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Policy Premium Amount – the amount of the loan is going to affect how it’s treated.  A Loan for 3 million would be treated differently than a loan for 25 thousand.</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Collateral.  The collateral of the loan is the unearned premium.  We will discuss the basics of collateral and then talk about what will influence the collateral, and hence the financial risk of the loan.</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Terms or the structure and the exposure of each term when there are no extenuating circumstances.  </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Provisions are the extenuating circumstances, or the details that can add exposure to the loan.  They include a high minimum earned or seasonal policies … we’ll go over each in more detail.</a:t>
            </a:r>
          </a:p>
          <a:p>
            <a:pPr eaLnBrk="1" hangingPunct="1">
              <a:lnSpc>
                <a:spcPct val="80000"/>
              </a:lnSpc>
            </a:pPr>
            <a:endParaRPr lang="en-US" altLang="en-US" sz="1200" dirty="0"/>
          </a:p>
          <a:p>
            <a:pPr eaLnBrk="1" hangingPunct="1">
              <a:lnSpc>
                <a:spcPct val="80000"/>
              </a:lnSpc>
              <a:buFontTx/>
              <a:buChar char="•"/>
            </a:pPr>
            <a:r>
              <a:rPr lang="en-US" altLang="en-US" sz="1200" dirty="0"/>
              <a:t>Type of policy will influence the financial risk</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Finally we will talk about the taxes and fees and the financial risk involved in financing them.  </a:t>
            </a:r>
          </a:p>
          <a:p>
            <a:pPr eaLnBrk="1" hangingPunct="1">
              <a:lnSpc>
                <a:spcPct val="80000"/>
              </a:lnSpc>
            </a:pPr>
            <a:endParaRPr lang="en-US" altLang="en-US" sz="1200" b="1" dirty="0"/>
          </a:p>
          <a:p>
            <a:pPr eaLnBrk="1" hangingPunct="1">
              <a:lnSpc>
                <a:spcPct val="80000"/>
              </a:lnSpc>
              <a:buFontTx/>
              <a:buChar char="•"/>
            </a:pPr>
            <a:r>
              <a:rPr lang="en-US" altLang="en-US" sz="1200" dirty="0"/>
              <a:t>PFA – We’ll cover this in detail later</a:t>
            </a:r>
          </a:p>
          <a:p>
            <a:pPr eaLnBrk="1" hangingPunct="1">
              <a:lnSpc>
                <a:spcPct val="80000"/>
              </a:lnSpc>
            </a:pPr>
            <a:endParaRPr lang="en-US" altLang="en-US" sz="1200" b="1"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35</a:t>
            </a:fld>
            <a:endParaRPr lang="en-US" dirty="0"/>
          </a:p>
        </p:txBody>
      </p:sp>
    </p:spTree>
    <p:extLst>
      <p:ext uri="{BB962C8B-B14F-4D97-AF65-F5344CB8AC3E}">
        <p14:creationId xmlns:p14="http://schemas.microsoft.com/office/powerpoint/2010/main" val="2085171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Taxes and fees should be shown separate from the premiums. If taxes and fees are refundable, they can be financed.  </a:t>
            </a:r>
          </a:p>
          <a:p>
            <a:pPr eaLnBrk="1" hangingPunct="1">
              <a:buFontTx/>
              <a:buChar char="•"/>
            </a:pPr>
            <a:r>
              <a:rPr lang="en-US" altLang="en-US" dirty="0"/>
              <a:t>Fees are usually placed in the down payment but may be financed as refundable with a letter stating the agent will return the unearned portion should cancellation occur.</a:t>
            </a:r>
          </a:p>
          <a:p>
            <a:pPr eaLnBrk="1" hangingPunct="1">
              <a:buFontTx/>
              <a:buChar char="•"/>
            </a:pPr>
            <a:r>
              <a:rPr lang="en-US" altLang="en-US" dirty="0"/>
              <a:t>In a fee legal state, the agent may also add a fee which will be reflected in the APR</a:t>
            </a:r>
            <a:r>
              <a:rPr lang="en-US" altLang="en-US" b="1" dirty="0"/>
              <a:t> </a:t>
            </a:r>
          </a:p>
          <a:p>
            <a:pPr eaLnBrk="1" hangingPunct="1">
              <a:buFontTx/>
              <a:buChar char="•"/>
            </a:pPr>
            <a:r>
              <a:rPr lang="en-US" altLang="en-US" dirty="0"/>
              <a:t>A refundable fee may be financed without recourse depending upon the situation</a:t>
            </a: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36</a:t>
            </a:fld>
            <a:endParaRPr lang="en-US" dirty="0"/>
          </a:p>
        </p:txBody>
      </p:sp>
    </p:spTree>
    <p:extLst>
      <p:ext uri="{BB962C8B-B14F-4D97-AF65-F5344CB8AC3E}">
        <p14:creationId xmlns:p14="http://schemas.microsoft.com/office/powerpoint/2010/main" val="1015176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class the influences on collateral before bringing in the options</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37</a:t>
            </a:fld>
            <a:endParaRPr lang="en-US" dirty="0"/>
          </a:p>
        </p:txBody>
      </p:sp>
    </p:spTree>
    <p:extLst>
      <p:ext uri="{BB962C8B-B14F-4D97-AF65-F5344CB8AC3E}">
        <p14:creationId xmlns:p14="http://schemas.microsoft.com/office/powerpoint/2010/main" val="298900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Does everyone understand the difference between short rate and pro rata?</a:t>
            </a:r>
          </a:p>
          <a:p>
            <a:pPr eaLnBrk="1" hangingPunct="1"/>
            <a:endParaRPr lang="en-US" altLang="en-US" dirty="0"/>
          </a:p>
          <a:p>
            <a:pPr eaLnBrk="1" hangingPunct="1">
              <a:buFontTx/>
              <a:buChar char="•"/>
            </a:pPr>
            <a:r>
              <a:rPr lang="en-US" altLang="en-US" dirty="0"/>
              <a:t>Pro Rata is the daily earning basis of the policy.  Divide the number of days the policy runs by the number of days in the policy period.</a:t>
            </a:r>
          </a:p>
          <a:p>
            <a:pPr eaLnBrk="1" hangingPunct="1"/>
            <a:endParaRPr lang="en-US" altLang="en-US" dirty="0"/>
          </a:p>
          <a:p>
            <a:pPr eaLnBrk="1" hangingPunct="1">
              <a:buFontTx/>
              <a:buChar char="•"/>
            </a:pPr>
            <a:r>
              <a:rPr lang="en-US" altLang="en-US" dirty="0"/>
              <a:t>Short rate is 90% of pro rata</a:t>
            </a:r>
          </a:p>
          <a:p>
            <a:pPr eaLnBrk="1" hangingPunct="1"/>
            <a:endParaRPr lang="en-US" altLang="en-US" dirty="0"/>
          </a:p>
          <a:p>
            <a:pPr eaLnBrk="1" hangingPunct="1">
              <a:buFontTx/>
              <a:buChar char="•"/>
            </a:pPr>
            <a:r>
              <a:rPr lang="en-US" altLang="en-US" dirty="0"/>
              <a:t>Is your state short rate or pro rata?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38</a:t>
            </a:fld>
            <a:endParaRPr lang="en-US" dirty="0"/>
          </a:p>
        </p:txBody>
      </p:sp>
    </p:spTree>
    <p:extLst>
      <p:ext uri="{BB962C8B-B14F-4D97-AF65-F5344CB8AC3E}">
        <p14:creationId xmlns:p14="http://schemas.microsoft.com/office/powerpoint/2010/main" val="880560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Other Structures: </a:t>
            </a:r>
            <a:r>
              <a:rPr lang="en-US" sz="1800" dirty="0">
                <a:effectLst/>
                <a:latin typeface="Calibri" panose="020F0502020204030204" pitchFamily="34" charset="0"/>
                <a:ea typeface="Times New Roman" panose="02020603050405020304" pitchFamily="18" charset="0"/>
              </a:rPr>
              <a:t>terms fluctuate based on industry, insured credit worthiness, amount of premium, policy type, etc.</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39</a:t>
            </a:fld>
            <a:endParaRPr lang="en-US" dirty="0"/>
          </a:p>
        </p:txBody>
      </p:sp>
    </p:spTree>
    <p:extLst>
      <p:ext uri="{BB962C8B-B14F-4D97-AF65-F5344CB8AC3E}">
        <p14:creationId xmlns:p14="http://schemas.microsoft.com/office/powerpoint/2010/main" val="2441129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Remember this is money the premium finance company will not get back if the insured cancels on any given month.</a:t>
            </a:r>
          </a:p>
          <a:p>
            <a:pPr eaLnBrk="1" hangingPunct="1"/>
            <a:endParaRPr lang="en-US" altLang="en-US" dirty="0"/>
          </a:p>
          <a:p>
            <a:pPr eaLnBrk="1" hangingPunct="1">
              <a:buFontTx/>
              <a:buChar char="•"/>
            </a:pPr>
            <a:r>
              <a:rPr lang="en-US" altLang="en-US" dirty="0"/>
              <a:t>So, if the insured cancels on month 3, for example, and the premium finance company collects the unearned premium from the carrier, the premium finance company will be short by $3151.05.</a:t>
            </a:r>
          </a:p>
          <a:p>
            <a:pPr eaLnBrk="1" hangingPunct="1"/>
            <a:endParaRPr lang="en-US" alt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40</a:t>
            </a:fld>
            <a:endParaRPr lang="en-US" dirty="0"/>
          </a:p>
        </p:txBody>
      </p:sp>
    </p:spTree>
    <p:extLst>
      <p:ext uri="{BB962C8B-B14F-4D97-AF65-F5344CB8AC3E}">
        <p14:creationId xmlns:p14="http://schemas.microsoft.com/office/powerpoint/2010/main" val="1447163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So, if the insured cancels on month 3, for example, and the premium finance company collects the unearned premium from the carrier, the premium finance company will be short by $1,200.72.</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Remember this is money the premium finance company will not get back if the insured cancels on any given month</a:t>
            </a: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41</a:t>
            </a:fld>
            <a:endParaRPr lang="en-US" dirty="0"/>
          </a:p>
        </p:txBody>
      </p:sp>
    </p:spTree>
    <p:extLst>
      <p:ext uri="{BB962C8B-B14F-4D97-AF65-F5344CB8AC3E}">
        <p14:creationId xmlns:p14="http://schemas.microsoft.com/office/powerpoint/2010/main" val="2183545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this example, how much will the PF company be out if the insured cancels on the second month? ($13,510.00 or 14% of the original loan.)  You can see the PF company has a lot more at risk, over twice as much, as the first example.</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42</a:t>
            </a:fld>
            <a:endParaRPr lang="en-US" dirty="0"/>
          </a:p>
        </p:txBody>
      </p:sp>
    </p:spTree>
    <p:extLst>
      <p:ext uri="{BB962C8B-B14F-4D97-AF65-F5344CB8AC3E}">
        <p14:creationId xmlns:p14="http://schemas.microsoft.com/office/powerpoint/2010/main" val="295740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In this example, how much will the PF company be out if the insured cancels on the second month? ($4,610.00 or 5% of the original loan.)</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43</a:t>
            </a:fld>
            <a:endParaRPr lang="en-US" dirty="0"/>
          </a:p>
        </p:txBody>
      </p:sp>
    </p:spTree>
    <p:extLst>
      <p:ext uri="{BB962C8B-B14F-4D97-AF65-F5344CB8AC3E}">
        <p14:creationId xmlns:p14="http://schemas.microsoft.com/office/powerpoint/2010/main" val="23587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a:t>
            </a:fld>
            <a:endParaRPr lang="en-US" dirty="0"/>
          </a:p>
        </p:txBody>
      </p:sp>
    </p:spTree>
    <p:extLst>
      <p:ext uri="{BB962C8B-B14F-4D97-AF65-F5344CB8AC3E}">
        <p14:creationId xmlns:p14="http://schemas.microsoft.com/office/powerpoint/2010/main" val="2473186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First payment of twelve equals is the down payment.  It’s only 11 payments</a:t>
            </a:r>
          </a:p>
          <a:p>
            <a:pPr eaLnBrk="1" hangingPunct="1">
              <a:buFontTx/>
              <a:buChar char="•"/>
            </a:pPr>
            <a:endParaRPr lang="en-US" altLang="en-US" dirty="0"/>
          </a:p>
          <a:p>
            <a:pPr eaLnBrk="1" hangingPunct="1">
              <a:buFontTx/>
              <a:buChar char="•"/>
            </a:pPr>
            <a:r>
              <a:rPr lang="en-US" altLang="en-US" dirty="0"/>
              <a:t>On this example, there is exposure on all months but the last.</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44</a:t>
            </a:fld>
            <a:endParaRPr lang="en-US" dirty="0"/>
          </a:p>
        </p:txBody>
      </p:sp>
    </p:spTree>
    <p:extLst>
      <p:ext uri="{BB962C8B-B14F-4D97-AF65-F5344CB8AC3E}">
        <p14:creationId xmlns:p14="http://schemas.microsoft.com/office/powerpoint/2010/main" val="1605438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First payment of twelve equals is the down payment.  It’s only 11 payments</a:t>
            </a:r>
          </a:p>
          <a:p>
            <a:pPr eaLnBrk="1" hangingPunct="1">
              <a:buFontTx/>
              <a:buChar char="•"/>
            </a:pPr>
            <a:endParaRPr lang="en-US" alt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45</a:t>
            </a:fld>
            <a:endParaRPr lang="en-US" dirty="0"/>
          </a:p>
        </p:txBody>
      </p:sp>
    </p:spTree>
    <p:extLst>
      <p:ext uri="{BB962C8B-B14F-4D97-AF65-F5344CB8AC3E}">
        <p14:creationId xmlns:p14="http://schemas.microsoft.com/office/powerpoint/2010/main" val="22959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With this structure, the PF Co has no exposure at all.  Has anyone seen this structure?  When is it used?  (Bankrupt parties, poor credit, etc.)</a:t>
            </a:r>
          </a:p>
          <a:p>
            <a:pPr eaLnBrk="1" hangingPunct="1">
              <a:buFontTx/>
              <a:buChar char="•"/>
            </a:pPr>
            <a:endParaRPr lang="en-US" altLang="en-US" b="1" dirty="0"/>
          </a:p>
          <a:p>
            <a:pPr eaLnBrk="1" hangingPunct="1">
              <a:buFontTx/>
              <a:buChar char="•"/>
            </a:pPr>
            <a:r>
              <a:rPr lang="en-US" altLang="en-US" dirty="0"/>
              <a:t>If you wonder why we take this much down think about it this way.  What if we gave them the standard short rate of 20 &amp; 9 and they defaulted on the 3</a:t>
            </a:r>
            <a:r>
              <a:rPr lang="en-US" altLang="en-US" baseline="30000" dirty="0"/>
              <a:t>rd</a:t>
            </a:r>
            <a:r>
              <a:rPr lang="en-US" altLang="en-US" dirty="0"/>
              <a:t> payment (go back to slide # 37) – see how much we would not get back in return premium?  Where do we usually go for that? The insured!  Well if the insured was bankrupt and the return premiums were not sufficient – if they defaulted then they would be out of business with no assets – the premium finance company loses.</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46</a:t>
            </a:fld>
            <a:endParaRPr lang="en-US" dirty="0"/>
          </a:p>
        </p:txBody>
      </p:sp>
    </p:spTree>
    <p:extLst>
      <p:ext uri="{BB962C8B-B14F-4D97-AF65-F5344CB8AC3E}">
        <p14:creationId xmlns:p14="http://schemas.microsoft.com/office/powerpoint/2010/main" val="1206929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47</a:t>
            </a:fld>
            <a:endParaRPr lang="en-US" dirty="0"/>
          </a:p>
        </p:txBody>
      </p:sp>
    </p:spTree>
    <p:extLst>
      <p:ext uri="{BB962C8B-B14F-4D97-AF65-F5344CB8AC3E}">
        <p14:creationId xmlns:p14="http://schemas.microsoft.com/office/powerpoint/2010/main" val="1603500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80cc5d164e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280cc5d164e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8b35fb274e_0_1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28b35fb274e_0_1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Premium</a:t>
            </a:r>
            <a:r>
              <a:rPr lang="en-US" baseline="0" dirty="0"/>
              <a:t> Finance Agreement</a:t>
            </a:r>
          </a:p>
          <a:p>
            <a:pPr marL="228600" indent="-228600">
              <a:buFont typeface="+mj-lt"/>
              <a:buAutoNum type="arabicPeriod"/>
            </a:pPr>
            <a:r>
              <a:rPr lang="en-US" baseline="0" dirty="0"/>
              <a:t>Collateral – Unearned Premium</a:t>
            </a:r>
          </a:p>
          <a:p>
            <a:pPr marL="228600" indent="-228600">
              <a:buFont typeface="+mj-lt"/>
              <a:buAutoNum type="arabicPeriod"/>
            </a:pPr>
            <a:r>
              <a:rPr lang="en-US" baseline="0" dirty="0"/>
              <a:t>Terms – Structure</a:t>
            </a:r>
          </a:p>
          <a:p>
            <a:pPr marL="228600" indent="-228600">
              <a:buFont typeface="+mj-lt"/>
              <a:buAutoNum type="arabicPeriod"/>
            </a:pPr>
            <a:r>
              <a:rPr lang="en-US" baseline="0" dirty="0"/>
              <a:t>Provisions</a:t>
            </a:r>
          </a:p>
          <a:p>
            <a:pPr marL="228600" indent="-228600">
              <a:buFont typeface="+mj-lt"/>
              <a:buAutoNum type="arabicPeriod"/>
            </a:pPr>
            <a:r>
              <a:rPr lang="en-US" baseline="0" dirty="0"/>
              <a:t>Policy Premium, taxes &amp; fees</a:t>
            </a:r>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55</a:t>
            </a:fld>
            <a:endParaRPr lang="en-US" dirty="0"/>
          </a:p>
        </p:txBody>
      </p:sp>
    </p:spTree>
    <p:extLst>
      <p:ext uri="{BB962C8B-B14F-4D97-AF65-F5344CB8AC3E}">
        <p14:creationId xmlns:p14="http://schemas.microsoft.com/office/powerpoint/2010/main" val="1779786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Premium</a:t>
            </a:r>
            <a:r>
              <a:rPr lang="en-US" baseline="0" dirty="0"/>
              <a:t> Finance Agreement</a:t>
            </a:r>
          </a:p>
          <a:p>
            <a:pPr marL="228600" indent="-228600">
              <a:buFont typeface="+mj-lt"/>
              <a:buAutoNum type="arabicPeriod"/>
            </a:pPr>
            <a:r>
              <a:rPr lang="en-US" baseline="0" dirty="0"/>
              <a:t>Collateral – Unearned Premium</a:t>
            </a:r>
          </a:p>
          <a:p>
            <a:pPr marL="228600" indent="-228600">
              <a:buFont typeface="+mj-lt"/>
              <a:buAutoNum type="arabicPeriod"/>
            </a:pPr>
            <a:r>
              <a:rPr lang="en-US" baseline="0" dirty="0"/>
              <a:t>Terms – Structure</a:t>
            </a:r>
          </a:p>
          <a:p>
            <a:pPr marL="228600" indent="-228600">
              <a:buFont typeface="+mj-lt"/>
              <a:buAutoNum type="arabicPeriod"/>
            </a:pPr>
            <a:r>
              <a:rPr lang="en-US" baseline="0" dirty="0"/>
              <a:t>Provisions</a:t>
            </a:r>
          </a:p>
          <a:p>
            <a:pPr marL="228600" indent="-228600">
              <a:buFont typeface="+mj-lt"/>
              <a:buAutoNum type="arabicPeriod"/>
            </a:pPr>
            <a:r>
              <a:rPr lang="en-US" baseline="0" dirty="0"/>
              <a:t>Policy Premium, taxes &amp; fees</a:t>
            </a:r>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56</a:t>
            </a:fld>
            <a:endParaRPr lang="en-US" dirty="0"/>
          </a:p>
        </p:txBody>
      </p:sp>
    </p:spTree>
    <p:extLst>
      <p:ext uri="{BB962C8B-B14F-4D97-AF65-F5344CB8AC3E}">
        <p14:creationId xmlns:p14="http://schemas.microsoft.com/office/powerpoint/2010/main" val="3909691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False</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57</a:t>
            </a:fld>
            <a:endParaRPr lang="en-US" dirty="0"/>
          </a:p>
        </p:txBody>
      </p:sp>
    </p:spTree>
    <p:extLst>
      <p:ext uri="{BB962C8B-B14F-4D97-AF65-F5344CB8AC3E}">
        <p14:creationId xmlns:p14="http://schemas.microsoft.com/office/powerpoint/2010/main" val="605941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C) 35/7</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58</a:t>
            </a:fld>
            <a:endParaRPr lang="en-US" dirty="0"/>
          </a:p>
        </p:txBody>
      </p:sp>
    </p:spTree>
    <p:extLst>
      <p:ext uri="{BB962C8B-B14F-4D97-AF65-F5344CB8AC3E}">
        <p14:creationId xmlns:p14="http://schemas.microsoft.com/office/powerpoint/2010/main" val="8834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cs typeface="Arial" panose="020B0604020202020204" pitchFamily="34" charset="0"/>
              </a:rPr>
              <a:t>A loan that is provided to give convenient payment options for insurance products. </a:t>
            </a:r>
          </a:p>
          <a:p>
            <a:pPr eaLnBrk="1" hangingPunct="1"/>
            <a:endParaRPr lang="en-US" altLang="en-US" dirty="0">
              <a:cs typeface="Arial" panose="020B0604020202020204" pitchFamily="34" charset="0"/>
            </a:endParaRPr>
          </a:p>
          <a:p>
            <a:pPr eaLnBrk="1" hangingPunct="1"/>
            <a:r>
              <a:rPr lang="en-US" altLang="en-US" dirty="0"/>
              <a:t>The premium finance agreement is a contract between the insured and the finance company.</a:t>
            </a:r>
          </a:p>
          <a:p>
            <a:pPr eaLnBrk="1" hangingPunct="1"/>
            <a:endParaRPr lang="en-US" altLang="en-US" dirty="0"/>
          </a:p>
          <a:p>
            <a:pPr eaLnBrk="1" hangingPunct="1"/>
            <a:r>
              <a:rPr lang="en-US" altLang="en-US" dirty="0"/>
              <a:t>The finance company’s collateral is the unearned portion of the premium.</a:t>
            </a:r>
          </a:p>
          <a:p>
            <a:pPr eaLnBrk="1" hangingPunct="1"/>
            <a:endParaRPr lang="en-US" altLang="en-US" dirty="0"/>
          </a:p>
          <a:p>
            <a:pPr eaLnBrk="1" hangingPunct="1"/>
            <a:r>
              <a:rPr lang="en-US" altLang="en-US" dirty="0"/>
              <a:t>Who is involved? Finance Company</a:t>
            </a:r>
          </a:p>
          <a:p>
            <a:pPr eaLnBrk="1" hangingPunct="1"/>
            <a:r>
              <a:rPr lang="en-US" altLang="en-US" dirty="0"/>
              <a:t>Insured</a:t>
            </a:r>
          </a:p>
          <a:p>
            <a:pPr eaLnBrk="1" hangingPunct="1"/>
            <a:r>
              <a:rPr lang="en-US" altLang="en-US" dirty="0"/>
              <a:t>Agent</a:t>
            </a:r>
          </a:p>
          <a:p>
            <a:pPr eaLnBrk="1" hangingPunct="1"/>
            <a:r>
              <a:rPr lang="en-US" altLang="en-US" dirty="0"/>
              <a:t>Wholesaler</a:t>
            </a:r>
          </a:p>
          <a:p>
            <a:pPr eaLnBrk="1" hangingPunct="1"/>
            <a:r>
              <a:rPr lang="en-US" altLang="en-US" dirty="0"/>
              <a:t>Carrier</a:t>
            </a:r>
          </a:p>
          <a:p>
            <a:pPr eaLnBrk="1" hangingPunct="1"/>
            <a:endParaRPr lang="en-US" altLang="en-US" dirty="0"/>
          </a:p>
          <a:p>
            <a:pPr eaLnBrk="1" hangingPunct="1"/>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7</a:t>
            </a:fld>
            <a:endParaRPr lang="en-US" dirty="0"/>
          </a:p>
        </p:txBody>
      </p:sp>
    </p:spTree>
    <p:extLst>
      <p:ext uri="{BB962C8B-B14F-4D97-AF65-F5344CB8AC3E}">
        <p14:creationId xmlns:p14="http://schemas.microsoft.com/office/powerpoint/2010/main" val="3105081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the beginning of the quote process</a:t>
            </a:r>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59</a:t>
            </a:fld>
            <a:endParaRPr lang="en-US" dirty="0"/>
          </a:p>
        </p:txBody>
      </p:sp>
    </p:spTree>
    <p:extLst>
      <p:ext uri="{BB962C8B-B14F-4D97-AF65-F5344CB8AC3E}">
        <p14:creationId xmlns:p14="http://schemas.microsoft.com/office/powerpoint/2010/main" val="1058024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 12 equals</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60</a:t>
            </a:fld>
            <a:endParaRPr lang="en-US" dirty="0"/>
          </a:p>
        </p:txBody>
      </p:sp>
    </p:spTree>
    <p:extLst>
      <p:ext uri="{BB962C8B-B14F-4D97-AF65-F5344CB8AC3E}">
        <p14:creationId xmlns:p14="http://schemas.microsoft.com/office/powerpoint/2010/main" val="4041388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61</a:t>
            </a:fld>
            <a:endParaRPr lang="en-US" dirty="0"/>
          </a:p>
        </p:txBody>
      </p:sp>
    </p:spTree>
    <p:extLst>
      <p:ext uri="{BB962C8B-B14F-4D97-AF65-F5344CB8AC3E}">
        <p14:creationId xmlns:p14="http://schemas.microsoft.com/office/powerpoint/2010/main" val="912874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rPr>
              <a:t>Standard terms for general lines of business:</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62</a:t>
            </a:fld>
            <a:endParaRPr lang="en-US" dirty="0"/>
          </a:p>
        </p:txBody>
      </p:sp>
    </p:spTree>
    <p:extLst>
      <p:ext uri="{BB962C8B-B14F-4D97-AF65-F5344CB8AC3E}">
        <p14:creationId xmlns:p14="http://schemas.microsoft.com/office/powerpoint/2010/main" val="2281468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APR does not determine the finance charge, but the term, or number of months of the loan does.  Just like a 30 year mortgage will pay more interest on a loan of the same amount for 15 years, longer terms are more likely to carry longer finance charges.  </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70</a:t>
            </a:fld>
            <a:endParaRPr lang="en-US" dirty="0"/>
          </a:p>
        </p:txBody>
      </p:sp>
    </p:spTree>
    <p:extLst>
      <p:ext uri="{BB962C8B-B14F-4D97-AF65-F5344CB8AC3E}">
        <p14:creationId xmlns:p14="http://schemas.microsoft.com/office/powerpoint/2010/main" val="1336012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8b35fb274e_0_3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28b35fb274e_0_3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the rules of 78s work</a:t>
            </a:r>
            <a:endParaRPr dirty="0"/>
          </a:p>
        </p:txBody>
      </p:sp>
    </p:spTree>
    <p:extLst>
      <p:ext uri="{BB962C8B-B14F-4D97-AF65-F5344CB8AC3E}">
        <p14:creationId xmlns:p14="http://schemas.microsoft.com/office/powerpoint/2010/main" val="2489635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8b35fb274e_0_3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28b35fb274e_0_3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 are many styles to premium finance contracts – but they all have this information in common.  They will tell you the Total Premium, Cash Down Payment, Amount Financed, Finance Charge, Total of Payments, Annual Percentage Rate, and the Payment Schedule (including the first due date).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464238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8b35fb274e_0_3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28b35fb274e_0_3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2195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8b35fb274e_0_3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28b35fb274e_0_3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This is the language that assures that the lender will get its money back and the insured knows of the payments due and due dates!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Section 2 – language in the contract regarding the insured’s appointment of the lender as attorney-in-fact. The rights are stated as: </a:t>
            </a:r>
          </a:p>
          <a:p>
            <a:pPr marL="228600" indent="-228600">
              <a:buAutoNum type="arabicParenR"/>
            </a:pPr>
            <a:r>
              <a:rPr lang="en-US" sz="1200" kern="1200" dirty="0">
                <a:solidFill>
                  <a:schemeClr val="tx1"/>
                </a:solidFill>
                <a:effectLst/>
                <a:latin typeface="+mn-lt"/>
                <a:ea typeface="+mn-ea"/>
                <a:cs typeface="+mn-cs"/>
              </a:rPr>
              <a:t>Cancel the contract in accordance with provisions in the contract.</a:t>
            </a:r>
          </a:p>
          <a:p>
            <a:pPr marL="228600" indent="-228600">
              <a:buAutoNum type="arabicParenR"/>
            </a:pPr>
            <a:r>
              <a:rPr lang="en-US" sz="1200" kern="1200" dirty="0">
                <a:solidFill>
                  <a:schemeClr val="tx1"/>
                </a:solidFill>
                <a:effectLst/>
                <a:latin typeface="+mn-lt"/>
                <a:ea typeface="+mn-ea"/>
                <a:cs typeface="+mn-cs"/>
              </a:rPr>
              <a:t>Receive all sums assigned to the lender, and 2) execute a deliver on behalf of insured/undersigned all documents, forms and notices relating to the policies listed in the schedule of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8b35fb274e_0_3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28b35fb274e_0_3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558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8b35fb274e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8b35fb274e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eaLnBrk="1" hangingPunct="1">
              <a:buFontTx/>
              <a:buChar char="•"/>
            </a:pPr>
            <a:r>
              <a:rPr lang="en-US" altLang="en-US" b="1" u="sng" dirty="0"/>
              <a:t>Bank loans</a:t>
            </a:r>
            <a:r>
              <a:rPr lang="en-US" altLang="en-US" dirty="0"/>
              <a:t> - interest rate is usually fixed with a pfa vs. a bank usually variable</a:t>
            </a:r>
          </a:p>
          <a:p>
            <a:pPr eaLnBrk="1" hangingPunct="1">
              <a:buFontTx/>
              <a:buChar char="•"/>
            </a:pPr>
            <a:r>
              <a:rPr lang="en-US" altLang="en-US" dirty="0"/>
              <a:t>credit reference required with bank   </a:t>
            </a:r>
          </a:p>
          <a:p>
            <a:pPr eaLnBrk="1" hangingPunct="1">
              <a:buFontTx/>
              <a:buChar char="•"/>
            </a:pPr>
            <a:r>
              <a:rPr lang="en-US" altLang="en-US" dirty="0"/>
              <a:t>complicated documents vs. easy pfa document</a:t>
            </a:r>
          </a:p>
          <a:p>
            <a:pPr eaLnBrk="1" hangingPunct="1">
              <a:buFontTx/>
              <a:buChar char="•"/>
            </a:pPr>
            <a:r>
              <a:rPr lang="en-US" altLang="en-US" dirty="0"/>
              <a:t>pfa quick approval process</a:t>
            </a:r>
          </a:p>
          <a:p>
            <a:pPr eaLnBrk="1" hangingPunct="1">
              <a:buFontTx/>
              <a:buChar char="•"/>
            </a:pPr>
            <a:r>
              <a:rPr lang="en-US" altLang="en-US" dirty="0"/>
              <a:t>pfa no application fees or closing fees which bank usually requires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38075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8b35fb274e_0_3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28b35fb274e_0_3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eaLnBrk="1" hangingPunct="1">
              <a:lnSpc>
                <a:spcPct val="80000"/>
              </a:lnSpc>
              <a:buFontTx/>
              <a:buChar char="•"/>
            </a:pPr>
            <a:r>
              <a:rPr lang="en-US" altLang="en-US" sz="1200" dirty="0"/>
              <a:t>A premium finance company can actually demand payment of the entire balance on a pfa – however, I have never actually seen any finance company do this.</a:t>
            </a:r>
          </a:p>
          <a:p>
            <a:pPr eaLnBrk="1" hangingPunct="1">
              <a:lnSpc>
                <a:spcPct val="80000"/>
              </a:lnSpc>
            </a:pPr>
            <a:endParaRPr lang="en-US" altLang="en-US" sz="1200" dirty="0"/>
          </a:p>
          <a:p>
            <a:pPr eaLnBrk="1" hangingPunct="1">
              <a:lnSpc>
                <a:spcPct val="80000"/>
              </a:lnSpc>
              <a:buFontTx/>
              <a:buChar char="•"/>
            </a:pPr>
            <a:r>
              <a:rPr lang="en-US" altLang="en-US" sz="1200" dirty="0"/>
              <a:t>Point #2 – This happens only in rare cases (Audits, retros) where the PF Company knows there will be enough from the Carrier.  </a:t>
            </a:r>
          </a:p>
          <a:p>
            <a:pPr eaLnBrk="1" hangingPunct="1">
              <a:lnSpc>
                <a:spcPct val="80000"/>
              </a:lnSpc>
            </a:pPr>
            <a:endParaRPr lang="en-US" altLang="en-US" sz="1200" dirty="0"/>
          </a:p>
          <a:p>
            <a:pPr eaLnBrk="1" hangingPunct="1">
              <a:lnSpc>
                <a:spcPct val="80000"/>
              </a:lnSpc>
              <a:buFontTx/>
              <a:buChar char="•"/>
            </a:pPr>
            <a:r>
              <a:rPr lang="en-US" altLang="en-US" sz="1200" dirty="0"/>
              <a:t>We don’t have to request reinstatement!  If an insured has canceled, reinstated, canceled, reinstated we might be tempted.  If an insured is close to the next due date a finance company may require them to make the additional payment so the insured does not stay behind in his obligations.</a:t>
            </a:r>
          </a:p>
          <a:p>
            <a:pPr eaLnBrk="1" hangingPunct="1">
              <a:lnSpc>
                <a:spcPct val="80000"/>
              </a:lnSpc>
            </a:pPr>
            <a:r>
              <a:rPr lang="en-US" altLang="en-US" sz="1200" dirty="0"/>
              <a:t>  </a:t>
            </a:r>
          </a:p>
          <a:p>
            <a:pPr eaLnBrk="1" hangingPunct="1">
              <a:lnSpc>
                <a:spcPct val="80000"/>
              </a:lnSpc>
              <a:buFontTx/>
              <a:buChar char="•"/>
            </a:pPr>
            <a:r>
              <a:rPr lang="en-US" altLang="en-US" sz="1200" dirty="0"/>
              <a:t>On Point above, sometimes the insured sends in the money and it is received by us after the account is cancelled.  This money is owed to the lender and the lender has the right to keep it until the account is settled.  If the account is reinstated, there is no problem.  On the rare occasion the account is NOT reinstated, we have run into problems.  As you can imagine, this is rare, but not so rare that it doesn’t behoove the lender to cover it in the PFA.  </a:t>
            </a:r>
          </a:p>
          <a:p>
            <a:pPr eaLnBrk="1" hangingPunct="1">
              <a:lnSpc>
                <a:spcPct val="80000"/>
              </a:lnSpc>
            </a:pPr>
            <a:endParaRPr lang="en-US" altLang="en-US" sz="1200" dirty="0"/>
          </a:p>
          <a:p>
            <a:pPr eaLnBrk="1" hangingPunct="1">
              <a:lnSpc>
                <a:spcPct val="80000"/>
              </a:lnSpc>
              <a:buFontTx/>
              <a:buChar char="•"/>
            </a:pPr>
            <a:r>
              <a:rPr lang="en-US" altLang="en-US" sz="1200" dirty="0"/>
              <a:t>The lender is not the carrier and can only request reinstatement.  Since it is a request, the carrier can decline.  This happens if the carrier realized the risk they’ve taken exceeds the risk they’ve calculated.  This doesn’t happen often, but when it does, you can imagine the reaction of the insured.  They would call you, the agent.  They call us.  This clause cuts down on the time the agent and the Premium Finance company spend sorting it out when it does happen.  </a:t>
            </a:r>
          </a:p>
          <a:p>
            <a:pPr eaLnBrk="1" hangingPunct="1">
              <a:lnSpc>
                <a:spcPct val="80000"/>
              </a:lnSpc>
              <a:buFontTx/>
              <a:buChar char="•"/>
            </a:pPr>
            <a:endParaRPr lang="en-US" altLang="en-US" sz="1200" dirty="0"/>
          </a:p>
          <a:p>
            <a:pPr eaLnBrk="1" hangingPunct="1">
              <a:lnSpc>
                <a:spcPct val="80000"/>
              </a:lnSpc>
              <a:buFontTx/>
              <a:buChar char="•"/>
            </a:pPr>
            <a:r>
              <a:rPr lang="en-US" altLang="en-US" sz="1200" dirty="0"/>
              <a:t>What happens when the carrier does not reinstate?  They do not tell the finance company.  Remember the pfa is pure financial contract with the insured.  Just because it is now current does not mean the policies are in effect.  The relationship with the carrier is through the agency therefore, you will know before the finance company the status of the policy.  If it has been cancelled you must inform the insured.</a:t>
            </a:r>
          </a:p>
          <a:p>
            <a:pPr eaLnBrk="1" hangingPunct="1">
              <a:lnSpc>
                <a:spcPct val="80000"/>
              </a:lnSpc>
            </a:pPr>
            <a:endParaRPr lang="en-US" altLang="en-US" sz="1200" dirty="0"/>
          </a:p>
          <a:p>
            <a:pPr eaLnBrk="1" hangingPunct="1">
              <a:lnSpc>
                <a:spcPct val="80000"/>
              </a:lnSpc>
              <a:buFontTx/>
              <a:buChar char="•"/>
            </a:pPr>
            <a:r>
              <a:rPr lang="en-US" altLang="en-US" sz="1200" dirty="0"/>
              <a:t>Many insureds then want their money back as they think they are going to lose it.  They have to remember (and it is usually the agent or the finance company that must remind them) that they still owe this money.</a:t>
            </a:r>
          </a:p>
          <a:p>
            <a:pPr eaLnBrk="1" hangingPunct="1">
              <a:lnSpc>
                <a:spcPct val="80000"/>
              </a:lnSpc>
              <a:buFontTx/>
              <a:buNone/>
            </a:pPr>
            <a:endParaRPr lang="en-US" altLang="en-US" sz="1200" dirty="0"/>
          </a:p>
          <a:p>
            <a:pPr eaLnBrk="1" hangingPunct="1">
              <a:lnSpc>
                <a:spcPct val="80000"/>
              </a:lnSpc>
              <a:buFontTx/>
              <a:buChar char="•"/>
            </a:pPr>
            <a:r>
              <a:rPr lang="en-US" altLang="en-US" sz="1200" dirty="0"/>
              <a:t> Example:  Funds from insured toward pfa credited even if carrier chooses not to reinstate ( $100 bal – insured pmt of $50 – bal now $50 – rp of $80 - $30 credit balance back to insured / $100 bal – rp $80 – insured owes $20)  No loss of funds!</a:t>
            </a:r>
          </a:p>
          <a:p>
            <a:pPr eaLnBrk="1" hangingPunct="1">
              <a:lnSpc>
                <a:spcPct val="80000"/>
              </a:lnSpc>
              <a:buFontTx/>
              <a:buChar char="•"/>
            </a:pPr>
            <a:endParaRPr lang="en-US" altLang="en-US" sz="1200" dirty="0"/>
          </a:p>
          <a:p>
            <a:pPr eaLnBrk="1" hangingPunct="1">
              <a:lnSpc>
                <a:spcPct val="80000"/>
              </a:lnSpc>
            </a:pPr>
            <a:endParaRPr lang="en-US" altLang="en-US" sz="1200" dirty="0"/>
          </a:p>
          <a:p>
            <a:pPr eaLnBrk="1" hangingPunct="1">
              <a:lnSpc>
                <a:spcPct val="80000"/>
              </a:lnSpc>
            </a:pPr>
            <a:endParaRPr lang="en-US" altLang="en-US" sz="1200" dirty="0"/>
          </a:p>
          <a:p>
            <a:endParaRPr lang="en-US" dirty="0"/>
          </a:p>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8b35fb274e_0_3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28b35fb274e_0_3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13314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8b35fb274e_0_3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28b35fb274e_0_3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Repay the lender – that is the most important thing!!!</a:t>
            </a:r>
          </a:p>
          <a:p>
            <a:pPr eaLnBrk="1" hangingPunct="1">
              <a:buFontTx/>
              <a:buChar char="•"/>
            </a:pPr>
            <a:endParaRPr lang="en-US" altLang="en-US" dirty="0"/>
          </a:p>
          <a:p>
            <a:pPr eaLnBrk="1" hangingPunct="1">
              <a:buFontTx/>
              <a:buChar char="•"/>
            </a:pPr>
            <a:r>
              <a:rPr lang="en-US" altLang="en-US" dirty="0"/>
              <a:t>Note:  We can flat cancel within 30 days of the booking date without the insured having to pay interest.  Anything beyond 30 days and we will have to collect interest for the first month.  This will differ for each premium finance company.</a:t>
            </a:r>
          </a:p>
          <a:p>
            <a:pPr eaLnBrk="1" hangingPunct="1"/>
            <a:endParaRPr lang="en-US" altLang="en-US" dirty="0"/>
          </a:p>
          <a:p>
            <a:pPr eaLnBrk="1" hangingPunct="1">
              <a:buFontTx/>
              <a:buChar char="•"/>
            </a:pPr>
            <a:r>
              <a:rPr lang="en-US" altLang="en-US" dirty="0"/>
              <a:t>Our power of attorney is limited to the verbiage contained in the premium finance agreement.  It is limited to a request to cancel the policies upon default by the borrower.  We cannot cancel the coverage for any other reason.  (Review some of the requests we receive from agent to cancel coverage – down payment bounced (agt must request), received Broker of Record, etc.)</a:t>
            </a:r>
          </a:p>
          <a:p>
            <a:pPr eaLnBrk="1" hangingPunct="1">
              <a:buFontTx/>
              <a:buChar char="•"/>
            </a:pP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83</a:t>
            </a:fld>
            <a:endParaRPr lang="en-US" dirty="0"/>
          </a:p>
        </p:txBody>
      </p:sp>
    </p:spTree>
    <p:extLst>
      <p:ext uri="{BB962C8B-B14F-4D97-AF65-F5344CB8AC3E}">
        <p14:creationId xmlns:p14="http://schemas.microsoft.com/office/powerpoint/2010/main" val="15231059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Char char="•"/>
            </a:pPr>
            <a:r>
              <a:rPr lang="en-US" altLang="en-US" sz="1200" dirty="0"/>
              <a:t>We send them a Notice of Acceptance to which they should respond if there are any discrepancies.</a:t>
            </a:r>
          </a:p>
          <a:p>
            <a:pPr eaLnBrk="1" hangingPunct="1">
              <a:lnSpc>
                <a:spcPct val="90000"/>
              </a:lnSpc>
            </a:pPr>
            <a:endParaRPr lang="en-US" altLang="en-US" sz="1200" dirty="0"/>
          </a:p>
          <a:p>
            <a:pPr eaLnBrk="1" hangingPunct="1">
              <a:lnSpc>
                <a:spcPct val="90000"/>
              </a:lnSpc>
              <a:buFontTx/>
              <a:buChar char="•"/>
            </a:pPr>
            <a:r>
              <a:rPr lang="en-US" altLang="en-US" sz="1200" dirty="0"/>
              <a:t>Examples of discrepancies:  incorrect address for the insured; incorrect premium amount; incorrect effective date, etc.  Inaccurate information may/can raise red flags for the lender.  Especially if the carrier indicates that they do not have a record of writing a policy for this insured.</a:t>
            </a:r>
          </a:p>
          <a:p>
            <a:pPr eaLnBrk="1" hangingPunct="1">
              <a:lnSpc>
                <a:spcPct val="90000"/>
              </a:lnSpc>
            </a:pPr>
            <a:endParaRPr lang="en-US" altLang="en-US" sz="1200" dirty="0"/>
          </a:p>
          <a:p>
            <a:pPr eaLnBrk="1" hangingPunct="1">
              <a:lnSpc>
                <a:spcPct val="90000"/>
              </a:lnSpc>
              <a:buFontTx/>
              <a:buChar char="•"/>
            </a:pPr>
            <a:r>
              <a:rPr lang="en-US" altLang="en-US" sz="1200" dirty="0"/>
              <a:t>Lender expects the carrier to honor their requested date of cancellation.  Some carriers will re-notify and add days to the cancellation process.  </a:t>
            </a:r>
          </a:p>
          <a:p>
            <a:pPr eaLnBrk="1" hangingPunct="1">
              <a:lnSpc>
                <a:spcPct val="90000"/>
              </a:lnSpc>
            </a:pPr>
            <a:endParaRPr lang="en-US" altLang="en-US" sz="1200" dirty="0"/>
          </a:p>
          <a:p>
            <a:pPr eaLnBrk="1" hangingPunct="1">
              <a:lnSpc>
                <a:spcPct val="90000"/>
              </a:lnSpc>
              <a:buFontTx/>
              <a:buChar char="•"/>
            </a:pPr>
            <a:r>
              <a:rPr lang="en-US" altLang="en-US" sz="1200" dirty="0"/>
              <a:t>Premium finance law (in most states) requires the carrier to send the return premium directly to the lender.  However, most carriers generally return unearned premiums to the retail agent.  We ask the agent to forward the unearned premium to the lender, regardless of the balance owed as we act on behalf of the insured.  (There is an official answer and an unofficial answer)  Example – agent mistakenly sends the return premium to the insured and the insured does not pay off the pfa – whose responsibility to collect from the insured? The lender or the agent.</a:t>
            </a:r>
          </a:p>
          <a:p>
            <a:pPr eaLnBrk="1" hangingPunct="1">
              <a:lnSpc>
                <a:spcPct val="90000"/>
              </a:lnSpc>
            </a:pPr>
            <a:endParaRPr lang="en-US" altLang="en-US" sz="1200" dirty="0"/>
          </a:p>
          <a:p>
            <a:pPr eaLnBrk="1" hangingPunct="1">
              <a:lnSpc>
                <a:spcPct val="90000"/>
              </a:lnSpc>
              <a:buFontTx/>
              <a:buChar char="•"/>
            </a:pPr>
            <a:r>
              <a:rPr lang="en-US" altLang="en-US" sz="1200" dirty="0"/>
              <a:t>You want to make sure that you are dealing with a reputable MGA/Carrier, someone that is financially stable.  In the event of cancellation and a RP, their responsibility is to return the dollars.  You probably know of many cases where a carrier or general agent has failed to meet these responsibilities.  This is a reason why we depend on external rating (Best’s) and an internal staff to grade the carrier.</a:t>
            </a:r>
          </a:p>
          <a:p>
            <a:pPr eaLnBrk="1" hangingPunct="1">
              <a:lnSpc>
                <a:spcPct val="90000"/>
              </a:lnSpc>
            </a:pPr>
            <a:endParaRPr lang="en-US" alt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85</a:t>
            </a:fld>
            <a:endParaRPr lang="en-US" dirty="0"/>
          </a:p>
        </p:txBody>
      </p:sp>
    </p:spTree>
    <p:extLst>
      <p:ext uri="{BB962C8B-B14F-4D97-AF65-F5344CB8AC3E}">
        <p14:creationId xmlns:p14="http://schemas.microsoft.com/office/powerpoint/2010/main" val="1600960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Know your risk – if a deal is unsecured at any point and it cancels, and the Carrier doesn’t reinstate…The PF Co will ask the insured for the balance.  </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87</a:t>
            </a:fld>
            <a:endParaRPr lang="en-US" dirty="0"/>
          </a:p>
        </p:txBody>
      </p:sp>
    </p:spTree>
    <p:extLst>
      <p:ext uri="{BB962C8B-B14F-4D97-AF65-F5344CB8AC3E}">
        <p14:creationId xmlns:p14="http://schemas.microsoft.com/office/powerpoint/2010/main" val="17295083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False:</a:t>
            </a:r>
            <a:r>
              <a:rPr lang="en-US" baseline="0" dirty="0"/>
              <a:t> a larger part of the interest on a loan is paid at the beginning</a:t>
            </a:r>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90</a:t>
            </a:fld>
            <a:endParaRPr lang="en-US" dirty="0"/>
          </a:p>
        </p:txBody>
      </p:sp>
    </p:spTree>
    <p:extLst>
      <p:ext uri="{BB962C8B-B14F-4D97-AF65-F5344CB8AC3E}">
        <p14:creationId xmlns:p14="http://schemas.microsoft.com/office/powerpoint/2010/main" val="42135939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Rules of 78’s</a:t>
            </a:r>
          </a:p>
        </p:txBody>
      </p:sp>
      <p:sp>
        <p:nvSpPr>
          <p:cNvPr id="4" name="Slide Number Placeholder 3"/>
          <p:cNvSpPr>
            <a:spLocks noGrp="1"/>
          </p:cNvSpPr>
          <p:nvPr>
            <p:ph type="sldNum" sz="quarter" idx="5"/>
          </p:nvPr>
        </p:nvSpPr>
        <p:spPr/>
        <p:txBody>
          <a:bodyPr/>
          <a:lstStyle/>
          <a:p>
            <a:fld id="{FD5432B1-227F-4E6A-948B-F9288E2161E7}" type="slidenum">
              <a:rPr lang="en-US" smtClean="0"/>
              <a:t>91</a:t>
            </a:fld>
            <a:endParaRPr lang="en-US" dirty="0"/>
          </a:p>
        </p:txBody>
      </p:sp>
    </p:spTree>
    <p:extLst>
      <p:ext uri="{BB962C8B-B14F-4D97-AF65-F5344CB8AC3E}">
        <p14:creationId xmlns:p14="http://schemas.microsoft.com/office/powerpoint/2010/main" val="29112325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False</a:t>
            </a:r>
          </a:p>
        </p:txBody>
      </p:sp>
      <p:sp>
        <p:nvSpPr>
          <p:cNvPr id="4" name="Slide Number Placeholder 3"/>
          <p:cNvSpPr>
            <a:spLocks noGrp="1"/>
          </p:cNvSpPr>
          <p:nvPr>
            <p:ph type="sldNum" sz="quarter" idx="5"/>
          </p:nvPr>
        </p:nvSpPr>
        <p:spPr/>
        <p:txBody>
          <a:bodyPr/>
          <a:lstStyle/>
          <a:p>
            <a:fld id="{FD5432B1-227F-4E6A-948B-F9288E2161E7}" type="slidenum">
              <a:rPr lang="en-US" smtClean="0"/>
              <a:t>92</a:t>
            </a:fld>
            <a:endParaRPr lang="en-US" dirty="0"/>
          </a:p>
        </p:txBody>
      </p:sp>
    </p:spTree>
    <p:extLst>
      <p:ext uri="{BB962C8B-B14F-4D97-AF65-F5344CB8AC3E}">
        <p14:creationId xmlns:p14="http://schemas.microsoft.com/office/powerpoint/2010/main" val="18937517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Repay lender, with interest, the sum the lender advances to pay premium</a:t>
            </a:r>
          </a:p>
          <a:p>
            <a:pPr marL="228600" indent="-228600">
              <a:buAutoNum type="arabicPeriod"/>
            </a:pPr>
            <a:r>
              <a:rPr lang="en-US" baseline="0" dirty="0"/>
              <a:t>Assign to l ender, as collateral, the unearned portion of the premiums</a:t>
            </a:r>
          </a:p>
          <a:p>
            <a:pPr marL="228600" indent="-228600">
              <a:buAutoNum type="arabicPeriod"/>
            </a:pPr>
            <a:r>
              <a:rPr lang="en-US" baseline="0" dirty="0"/>
              <a:t>Appoints lender attorney-in fact </a:t>
            </a: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93</a:t>
            </a:fld>
            <a:endParaRPr lang="en-US" dirty="0"/>
          </a:p>
        </p:txBody>
      </p:sp>
    </p:spTree>
    <p:extLst>
      <p:ext uri="{BB962C8B-B14F-4D97-AF65-F5344CB8AC3E}">
        <p14:creationId xmlns:p14="http://schemas.microsoft.com/office/powerpoint/2010/main" val="346522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8b35fb274e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8b35fb274e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81771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Provide premium finance company with accurate, precise, and complete information regarding policy terms and conditions</a:t>
            </a:r>
          </a:p>
          <a:p>
            <a:pPr marL="228600" indent="-228600">
              <a:buAutoNum type="arabicPeriod"/>
            </a:pPr>
            <a:r>
              <a:rPr lang="en-US" baseline="0" dirty="0"/>
              <a:t>Collect specified down payment</a:t>
            </a:r>
          </a:p>
          <a:p>
            <a:pPr marL="228600" indent="-228600">
              <a:buAutoNum type="arabicPeriod"/>
            </a:pPr>
            <a:r>
              <a:rPr lang="en-US" baseline="0" dirty="0"/>
              <a:t>Inform premium finance company of down payment default</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94</a:t>
            </a:fld>
            <a:endParaRPr lang="en-US" dirty="0"/>
          </a:p>
        </p:txBody>
      </p:sp>
    </p:spTree>
    <p:extLst>
      <p:ext uri="{BB962C8B-B14F-4D97-AF65-F5344CB8AC3E}">
        <p14:creationId xmlns:p14="http://schemas.microsoft.com/office/powerpoint/2010/main" val="17262692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Avoid collecting insureds payments</a:t>
            </a:r>
          </a:p>
          <a:p>
            <a:pPr marL="228600" indent="-228600">
              <a:buAutoNum type="arabicPeriod"/>
            </a:pPr>
            <a:r>
              <a:rPr lang="en-US" baseline="0" dirty="0"/>
              <a:t>Educate insured on making payments</a:t>
            </a:r>
          </a:p>
          <a:p>
            <a:pPr marL="228600" indent="-228600">
              <a:buAutoNum type="arabicPeriod"/>
            </a:pPr>
            <a:r>
              <a:rPr lang="en-US" baseline="0" dirty="0"/>
              <a:t>Remit return premium to premium finance company if policy cancels</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95</a:t>
            </a:fld>
            <a:endParaRPr lang="en-US" dirty="0"/>
          </a:p>
        </p:txBody>
      </p:sp>
    </p:spTree>
    <p:extLst>
      <p:ext uri="{BB962C8B-B14F-4D97-AF65-F5344CB8AC3E}">
        <p14:creationId xmlns:p14="http://schemas.microsoft.com/office/powerpoint/2010/main" val="16878121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True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96</a:t>
            </a:fld>
            <a:endParaRPr lang="en-US" dirty="0"/>
          </a:p>
        </p:txBody>
      </p:sp>
    </p:spTree>
    <p:extLst>
      <p:ext uri="{BB962C8B-B14F-4D97-AF65-F5344CB8AC3E}">
        <p14:creationId xmlns:p14="http://schemas.microsoft.com/office/powerpoint/2010/main" val="3525149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Notice of Acceptance</a:t>
            </a:r>
          </a:p>
          <a:p>
            <a:pPr marL="228600" indent="-228600">
              <a:buAutoNum type="arabicPeriod"/>
            </a:pPr>
            <a:r>
              <a:rPr lang="en-US" baseline="0" dirty="0"/>
              <a:t>Intent to Cancel</a:t>
            </a:r>
          </a:p>
          <a:p>
            <a:pPr marL="228600" indent="-228600">
              <a:buAutoNum type="arabicPeriod"/>
            </a:pPr>
            <a:r>
              <a:rPr lang="en-US" baseline="0" dirty="0"/>
              <a:t>Notice of Cancellation</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97</a:t>
            </a:fld>
            <a:endParaRPr lang="en-US" dirty="0"/>
          </a:p>
        </p:txBody>
      </p:sp>
    </p:spTree>
    <p:extLst>
      <p:ext uri="{BB962C8B-B14F-4D97-AF65-F5344CB8AC3E}">
        <p14:creationId xmlns:p14="http://schemas.microsoft.com/office/powerpoint/2010/main" val="28625660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True</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98</a:t>
            </a:fld>
            <a:endParaRPr lang="en-US" dirty="0"/>
          </a:p>
        </p:txBody>
      </p:sp>
    </p:spTree>
    <p:extLst>
      <p:ext uri="{BB962C8B-B14F-4D97-AF65-F5344CB8AC3E}">
        <p14:creationId xmlns:p14="http://schemas.microsoft.com/office/powerpoint/2010/main" val="34057424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Notices required to send by law are the Acceptance Notice, Intent to Cancel, and Cancellation Notice.</a:t>
            </a:r>
          </a:p>
          <a:p>
            <a:pPr eaLnBrk="1" hangingPunct="1"/>
            <a:r>
              <a:rPr lang="en-US" altLang="en-US" dirty="0"/>
              <a:t>An example would be a Home Owners Association where a property manager handles all the bills.</a:t>
            </a:r>
          </a:p>
          <a:p>
            <a:pPr eaLnBrk="1" hangingPunct="1"/>
            <a:r>
              <a:rPr lang="en-US" altLang="en-US" dirty="0"/>
              <a:t>2. A Doctor or other professional who has his CPA pay his bills.</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101</a:t>
            </a:fld>
            <a:endParaRPr lang="en-US" dirty="0"/>
          </a:p>
        </p:txBody>
      </p:sp>
    </p:spTree>
    <p:extLst>
      <p:ext uri="{BB962C8B-B14F-4D97-AF65-F5344CB8AC3E}">
        <p14:creationId xmlns:p14="http://schemas.microsoft.com/office/powerpoint/2010/main" val="6405138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We require a multi-named insured letter when the credit we require exceeds that of just one party.</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102</a:t>
            </a:fld>
            <a:endParaRPr lang="en-US" dirty="0"/>
          </a:p>
        </p:txBody>
      </p:sp>
    </p:spTree>
    <p:extLst>
      <p:ext uri="{BB962C8B-B14F-4D97-AF65-F5344CB8AC3E}">
        <p14:creationId xmlns:p14="http://schemas.microsoft.com/office/powerpoint/2010/main" val="22766423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Master Policies are used for chains like Arby’s McDonalds, etc.</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103</a:t>
            </a:fld>
            <a:endParaRPr lang="en-US" dirty="0"/>
          </a:p>
        </p:txBody>
      </p:sp>
    </p:spTree>
    <p:extLst>
      <p:ext uri="{BB962C8B-B14F-4D97-AF65-F5344CB8AC3E}">
        <p14:creationId xmlns:p14="http://schemas.microsoft.com/office/powerpoint/2010/main" val="21419262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105</a:t>
            </a:fld>
            <a:endParaRPr lang="en-US" dirty="0"/>
          </a:p>
        </p:txBody>
      </p:sp>
    </p:spTree>
    <p:extLst>
      <p:ext uri="{BB962C8B-B14F-4D97-AF65-F5344CB8AC3E}">
        <p14:creationId xmlns:p14="http://schemas.microsoft.com/office/powerpoint/2010/main" val="22705940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106</a:t>
            </a:fld>
            <a:endParaRPr lang="en-US" dirty="0"/>
          </a:p>
        </p:txBody>
      </p:sp>
    </p:spTree>
    <p:extLst>
      <p:ext uri="{BB962C8B-B14F-4D97-AF65-F5344CB8AC3E}">
        <p14:creationId xmlns:p14="http://schemas.microsoft.com/office/powerpoint/2010/main" val="112725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8b35fb274e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8b35fb274e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Sometimes Agents offer the “Best in Breed for each type of insurance – for example, AIG for Worker’s Comp, Chubb for property and Fireman’s Fund for General Liability.”  Multiple carrier bill plans could create an administrative burden that Premium Finance could solve.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Carrier programs can be usually restrictive – if payment to carriers is late often cancelled with no reinstatement?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47283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b="1" dirty="0"/>
              <a:t>No matter the inception date</a:t>
            </a:r>
            <a:r>
              <a:rPr lang="en-US" altLang="en-US" sz="1200" dirty="0"/>
              <a:t> during the period of 6/1 to 11/1, 11/30 or 12/1 these policies will have accelerated earnings. It often reads as if it was only 20% or 25% minimum earned but you have to look closely.  That is the unearned portion of the policy during that time period. </a:t>
            </a:r>
          </a:p>
          <a:p>
            <a:pPr eaLnBrk="1" hangingPunct="1">
              <a:lnSpc>
                <a:spcPct val="80000"/>
              </a:lnSpc>
            </a:pPr>
            <a:endParaRPr lang="en-US" altLang="en-US" sz="1200" dirty="0"/>
          </a:p>
          <a:p>
            <a:pPr eaLnBrk="1" hangingPunct="1">
              <a:lnSpc>
                <a:spcPct val="80000"/>
              </a:lnSpc>
            </a:pPr>
            <a:r>
              <a:rPr lang="en-US" altLang="en-US" sz="1200" dirty="0"/>
              <a:t>The exact earnings vary by carrier.</a:t>
            </a:r>
          </a:p>
          <a:p>
            <a:pPr eaLnBrk="1" hangingPunct="1">
              <a:lnSpc>
                <a:spcPct val="80000"/>
              </a:lnSpc>
            </a:pPr>
            <a:endParaRPr lang="en-US" altLang="en-US" sz="1200" dirty="0"/>
          </a:p>
          <a:p>
            <a:pPr eaLnBrk="1" hangingPunct="1">
              <a:lnSpc>
                <a:spcPct val="80000"/>
              </a:lnSpc>
            </a:pPr>
            <a:r>
              <a:rPr lang="en-US" altLang="en-US" sz="1200" dirty="0"/>
              <a:t>Where does that leave our collateral?</a:t>
            </a:r>
          </a:p>
          <a:p>
            <a:pPr eaLnBrk="1" hangingPunct="1">
              <a:lnSpc>
                <a:spcPct val="80000"/>
              </a:lnSpc>
            </a:pPr>
            <a:endParaRPr lang="en-US" altLang="en-US" sz="1200" dirty="0"/>
          </a:p>
          <a:p>
            <a:pPr eaLnBrk="1" hangingPunct="1">
              <a:lnSpc>
                <a:spcPct val="80000"/>
              </a:lnSpc>
            </a:pPr>
            <a:r>
              <a:rPr lang="en-US" altLang="en-US" sz="1200" dirty="0"/>
              <a:t>All deal with Tier One (100 miles of the coastline) properties.  </a:t>
            </a:r>
          </a:p>
          <a:p>
            <a:pPr eaLnBrk="1" hangingPunct="1">
              <a:lnSpc>
                <a:spcPct val="80000"/>
              </a:lnSpc>
            </a:pPr>
            <a:endParaRPr lang="en-US" altLang="en-US" sz="1200" dirty="0"/>
          </a:p>
          <a:p>
            <a:pPr eaLnBrk="1" hangingPunct="1">
              <a:lnSpc>
                <a:spcPct val="80000"/>
              </a:lnSpc>
            </a:pPr>
            <a:r>
              <a:rPr lang="en-US" altLang="en-US" sz="1200" dirty="0"/>
              <a:t>There does not have to be a storm and there is no loss needed.  </a:t>
            </a:r>
          </a:p>
          <a:p>
            <a:pPr eaLnBrk="1" hangingPunct="1">
              <a:lnSpc>
                <a:spcPct val="80000"/>
              </a:lnSpc>
            </a:pPr>
            <a:endParaRPr lang="en-US" altLang="en-US" sz="1200" dirty="0"/>
          </a:p>
          <a:p>
            <a:pPr eaLnBrk="1" hangingPunct="1">
              <a:lnSpc>
                <a:spcPct val="80000"/>
              </a:lnSpc>
            </a:pPr>
            <a:r>
              <a:rPr lang="en-US" altLang="en-US" sz="1200" dirty="0"/>
              <a:t>Claims are NOT affected, just changes to the policy such as reduction of coverage or cancellation. </a:t>
            </a:r>
          </a:p>
          <a:p>
            <a:pPr eaLnBrk="1" hangingPunct="1">
              <a:lnSpc>
                <a:spcPct val="80000"/>
              </a:lnSpc>
            </a:pPr>
            <a:endParaRPr lang="en-US" altLang="en-US" sz="1200" dirty="0"/>
          </a:p>
          <a:p>
            <a:pPr eaLnBrk="1" hangingPunct="1">
              <a:lnSpc>
                <a:spcPct val="80000"/>
              </a:lnSpc>
            </a:pPr>
            <a:r>
              <a:rPr lang="en-US" altLang="en-US" sz="1200" dirty="0"/>
              <a:t>You can see that in June, no matter the inception date the policies can be as little as 72% up to 80% earned and it increases from that point forward.  </a:t>
            </a:r>
          </a:p>
          <a:p>
            <a:pPr eaLnBrk="1" hangingPunct="1">
              <a:lnSpc>
                <a:spcPct val="80000"/>
              </a:lnSpc>
            </a:pPr>
            <a:endParaRPr lang="en-US" altLang="en-US" sz="1200"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108</a:t>
            </a:fld>
            <a:endParaRPr lang="en-US" dirty="0"/>
          </a:p>
        </p:txBody>
      </p:sp>
    </p:spTree>
    <p:extLst>
      <p:ext uri="{BB962C8B-B14F-4D97-AF65-F5344CB8AC3E}">
        <p14:creationId xmlns:p14="http://schemas.microsoft.com/office/powerpoint/2010/main" val="17437312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8b35fb274e_0_3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28b35fb274e_0_3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52832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110</a:t>
            </a:fld>
            <a:endParaRPr lang="en-US" dirty="0"/>
          </a:p>
        </p:txBody>
      </p:sp>
    </p:spTree>
    <p:extLst>
      <p:ext uri="{BB962C8B-B14F-4D97-AF65-F5344CB8AC3E}">
        <p14:creationId xmlns:p14="http://schemas.microsoft.com/office/powerpoint/2010/main" val="7677314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Chapter 7</a:t>
            </a:r>
            <a:r>
              <a:rPr lang="en-US" altLang="en-US" dirty="0"/>
              <a:t> Liquidations – No loans for Chapt. 7 because companies in Liquidation are out of business. </a:t>
            </a:r>
          </a:p>
          <a:p>
            <a:pPr eaLnBrk="1" hangingPunct="1"/>
            <a:r>
              <a:rPr lang="en-US" altLang="en-US" b="1" dirty="0"/>
              <a:t>Chapter 9</a:t>
            </a:r>
            <a:r>
              <a:rPr lang="en-US" altLang="en-US" dirty="0"/>
              <a:t> – They’re like Loch Ness Monster – said to exist, but no one has ever seen it. </a:t>
            </a:r>
          </a:p>
          <a:p>
            <a:pPr eaLnBrk="1" hangingPunct="1"/>
            <a:r>
              <a:rPr lang="en-US" altLang="en-US" b="1" dirty="0"/>
              <a:t>Chapter 11</a:t>
            </a:r>
            <a:r>
              <a:rPr lang="en-US" altLang="en-US" dirty="0"/>
              <a:t> – What you think of when you think of bankruptcy.  Debtor has a period in which they need to reorganize.  Those to whom they owe money are prioritized by the courts and most get a percentage of the monies owed to them.  </a:t>
            </a:r>
          </a:p>
          <a:p>
            <a:pPr eaLnBrk="1" hangingPunct="1"/>
            <a:r>
              <a:rPr lang="en-US" altLang="en-US" b="1" dirty="0"/>
              <a:t>Chapter 12 – </a:t>
            </a:r>
            <a:r>
              <a:rPr lang="en-US" altLang="en-US" dirty="0"/>
              <a:t>Chilean</a:t>
            </a:r>
            <a:r>
              <a:rPr lang="en-US" altLang="en-US" b="1" dirty="0"/>
              <a:t> </a:t>
            </a:r>
            <a:r>
              <a:rPr lang="en-US" altLang="en-US" dirty="0"/>
              <a:t>Bass – rare, but not extinct.  (This type of legal organization has a sunset clause and may become “extinct” soon.)</a:t>
            </a:r>
          </a:p>
          <a:p>
            <a:pPr eaLnBrk="1" hangingPunct="1"/>
            <a:r>
              <a:rPr lang="en-US" altLang="en-US" b="1" dirty="0"/>
              <a:t>Chapter 13</a:t>
            </a:r>
            <a:r>
              <a:rPr lang="en-US" altLang="en-US" dirty="0"/>
              <a:t> – might do business, but with their corporation (like Trump Corp.)</a:t>
            </a:r>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111</a:t>
            </a:fld>
            <a:endParaRPr lang="en-US" dirty="0"/>
          </a:p>
        </p:txBody>
      </p:sp>
    </p:spTree>
    <p:extLst>
      <p:ext uri="{BB962C8B-B14F-4D97-AF65-F5344CB8AC3E}">
        <p14:creationId xmlns:p14="http://schemas.microsoft.com/office/powerpoint/2010/main" val="22569035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Billing Methods – What is available and how they can be used to the client’s advantage.</a:t>
            </a:r>
          </a:p>
          <a:p>
            <a:r>
              <a:rPr lang="en-US" dirty="0"/>
              <a:t>Payment Options – Insured Payment Options</a:t>
            </a:r>
          </a:p>
        </p:txBody>
      </p:sp>
      <p:sp>
        <p:nvSpPr>
          <p:cNvPr id="4" name="Slide Number Placeholder 3"/>
          <p:cNvSpPr>
            <a:spLocks noGrp="1"/>
          </p:cNvSpPr>
          <p:nvPr>
            <p:ph type="sldNum" sz="quarter" idx="5"/>
          </p:nvPr>
        </p:nvSpPr>
        <p:spPr/>
        <p:txBody>
          <a:bodyPr/>
          <a:lstStyle/>
          <a:p>
            <a:fld id="{FD5432B1-227F-4E6A-948B-F9288E2161E7}" type="slidenum">
              <a:rPr lang="en-US" smtClean="0"/>
              <a:t>121</a:t>
            </a:fld>
            <a:endParaRPr lang="en-US" dirty="0"/>
          </a:p>
        </p:txBody>
      </p:sp>
    </p:spTree>
    <p:extLst>
      <p:ext uri="{BB962C8B-B14F-4D97-AF65-F5344CB8AC3E}">
        <p14:creationId xmlns:p14="http://schemas.microsoft.com/office/powerpoint/2010/main" val="8280412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Agent Messages from Website: Agency can create announcements for users/insured that can be viewed from website</a:t>
            </a:r>
          </a:p>
        </p:txBody>
      </p:sp>
      <p:sp>
        <p:nvSpPr>
          <p:cNvPr id="4" name="Slide Number Placeholder 3"/>
          <p:cNvSpPr>
            <a:spLocks noGrp="1"/>
          </p:cNvSpPr>
          <p:nvPr>
            <p:ph type="sldNum" sz="quarter" idx="5"/>
          </p:nvPr>
        </p:nvSpPr>
        <p:spPr/>
        <p:txBody>
          <a:bodyPr/>
          <a:lstStyle/>
          <a:p>
            <a:fld id="{FD5432B1-227F-4E6A-948B-F9288E2161E7}" type="slidenum">
              <a:rPr lang="en-US" smtClean="0"/>
              <a:t>122</a:t>
            </a:fld>
            <a:endParaRPr lang="en-US" dirty="0"/>
          </a:p>
        </p:txBody>
      </p:sp>
    </p:spTree>
    <p:extLst>
      <p:ext uri="{BB962C8B-B14F-4D97-AF65-F5344CB8AC3E}">
        <p14:creationId xmlns:p14="http://schemas.microsoft.com/office/powerpoint/2010/main" val="35532177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B) All Individuals named sign the PFA</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125</a:t>
            </a:fld>
            <a:endParaRPr lang="en-US" dirty="0"/>
          </a:p>
        </p:txBody>
      </p:sp>
    </p:spTree>
    <p:extLst>
      <p:ext uri="{BB962C8B-B14F-4D97-AF65-F5344CB8AC3E}">
        <p14:creationId xmlns:p14="http://schemas.microsoft.com/office/powerpoint/2010/main" val="32088335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a:t>
            </a:r>
            <a:r>
              <a:rPr lang="en-US" baseline="0" dirty="0"/>
              <a:t> the insured to direct their notices to a third party</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126</a:t>
            </a:fld>
            <a:endParaRPr lang="en-US" dirty="0"/>
          </a:p>
        </p:txBody>
      </p:sp>
    </p:spTree>
    <p:extLst>
      <p:ext uri="{BB962C8B-B14F-4D97-AF65-F5344CB8AC3E}">
        <p14:creationId xmlns:p14="http://schemas.microsoft.com/office/powerpoint/2010/main" val="20810533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True</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127</a:t>
            </a:fld>
            <a:endParaRPr lang="en-US" dirty="0"/>
          </a:p>
        </p:txBody>
      </p:sp>
    </p:spTree>
    <p:extLst>
      <p:ext uri="{BB962C8B-B14F-4D97-AF65-F5344CB8AC3E}">
        <p14:creationId xmlns:p14="http://schemas.microsoft.com/office/powerpoint/2010/main" val="8554108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dirty="0"/>
              <a:t>If one insured cancels, only that portion of the policy cancels.  All other participants are still insured.  </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128</a:t>
            </a:fld>
            <a:endParaRPr lang="en-US" dirty="0"/>
          </a:p>
        </p:txBody>
      </p:sp>
    </p:spTree>
    <p:extLst>
      <p:ext uri="{BB962C8B-B14F-4D97-AF65-F5344CB8AC3E}">
        <p14:creationId xmlns:p14="http://schemas.microsoft.com/office/powerpoint/2010/main" val="370522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8b35fb274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8b35fb274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80001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June 1</a:t>
            </a:r>
            <a:r>
              <a:rPr lang="en-US" baseline="30000" dirty="0"/>
              <a:t>st</a:t>
            </a:r>
            <a:r>
              <a:rPr lang="en-US" dirty="0"/>
              <a:t> – November</a:t>
            </a:r>
            <a:r>
              <a:rPr lang="en-US" baseline="0" dirty="0"/>
              <a:t> or December</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129</a:t>
            </a:fld>
            <a:endParaRPr lang="en-US" dirty="0"/>
          </a:p>
        </p:txBody>
      </p:sp>
    </p:spTree>
    <p:extLst>
      <p:ext uri="{BB962C8B-B14F-4D97-AF65-F5344CB8AC3E}">
        <p14:creationId xmlns:p14="http://schemas.microsoft.com/office/powerpoint/2010/main" val="27332336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DIP (Debtor in possession)</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130</a:t>
            </a:fld>
            <a:endParaRPr lang="en-US" dirty="0"/>
          </a:p>
        </p:txBody>
      </p:sp>
    </p:spTree>
    <p:extLst>
      <p:ext uri="{BB962C8B-B14F-4D97-AF65-F5344CB8AC3E}">
        <p14:creationId xmlns:p14="http://schemas.microsoft.com/office/powerpoint/2010/main" val="7204616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False</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131</a:t>
            </a:fld>
            <a:endParaRPr lang="en-US" dirty="0"/>
          </a:p>
        </p:txBody>
      </p:sp>
    </p:spTree>
    <p:extLst>
      <p:ext uri="{BB962C8B-B14F-4D97-AF65-F5344CB8AC3E}">
        <p14:creationId xmlns:p14="http://schemas.microsoft.com/office/powerpoint/2010/main" val="36437143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35/7</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132</a:t>
            </a:fld>
            <a:endParaRPr lang="en-US" dirty="0"/>
          </a:p>
        </p:txBody>
      </p:sp>
    </p:spTree>
    <p:extLst>
      <p:ext uri="{BB962C8B-B14F-4D97-AF65-F5344CB8AC3E}">
        <p14:creationId xmlns:p14="http://schemas.microsoft.com/office/powerpoint/2010/main" val="24547879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mj-lt"/>
              <a:buAutoNum type="arabicPeriod"/>
            </a:pPr>
            <a:r>
              <a:rPr lang="en-US" altLang="en-US" dirty="0"/>
              <a:t>Fully earned or almost fully earned</a:t>
            </a:r>
          </a:p>
          <a:p>
            <a:pPr marL="228600" indent="-228600" eaLnBrk="1" hangingPunct="1">
              <a:buFont typeface="+mj-lt"/>
              <a:buAutoNum type="arabicPeriod"/>
            </a:pPr>
            <a:r>
              <a:rPr lang="en-US" altLang="en-US" dirty="0"/>
              <a:t>Non-cancelable</a:t>
            </a:r>
          </a:p>
          <a:p>
            <a:pPr marL="228600" indent="-228600" eaLnBrk="1" hangingPunct="1">
              <a:buFont typeface="+mj-lt"/>
              <a:buAutoNum type="arabicPeriod"/>
            </a:pPr>
            <a:r>
              <a:rPr lang="en-US" altLang="en-US" dirty="0"/>
              <a:t>Often required for government projects – especially construction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133</a:t>
            </a:fld>
            <a:endParaRPr lang="en-US" dirty="0"/>
          </a:p>
        </p:txBody>
      </p:sp>
    </p:spTree>
    <p:extLst>
      <p:ext uri="{BB962C8B-B14F-4D97-AF65-F5344CB8AC3E}">
        <p14:creationId xmlns:p14="http://schemas.microsoft.com/office/powerpoint/2010/main" val="70446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False</a:t>
            </a:r>
          </a:p>
        </p:txBody>
      </p:sp>
      <p:sp>
        <p:nvSpPr>
          <p:cNvPr id="4" name="Slide Number Placeholder 3"/>
          <p:cNvSpPr>
            <a:spLocks noGrp="1"/>
          </p:cNvSpPr>
          <p:nvPr>
            <p:ph type="sldNum" sz="quarter" idx="5"/>
          </p:nvPr>
        </p:nvSpPr>
        <p:spPr/>
        <p:txBody>
          <a:bodyPr/>
          <a:lstStyle/>
          <a:p>
            <a:fld id="{FD5432B1-227F-4E6A-948B-F9288E2161E7}" type="slidenum">
              <a:rPr lang="en-US" smtClean="0"/>
              <a:t>134</a:t>
            </a:fld>
            <a:endParaRPr lang="en-US" dirty="0"/>
          </a:p>
        </p:txBody>
      </p:sp>
    </p:spTree>
    <p:extLst>
      <p:ext uri="{BB962C8B-B14F-4D97-AF65-F5344CB8AC3E}">
        <p14:creationId xmlns:p14="http://schemas.microsoft.com/office/powerpoint/2010/main" val="29626922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135</a:t>
            </a:fld>
            <a:endParaRPr lang="en-US" dirty="0"/>
          </a:p>
        </p:txBody>
      </p:sp>
    </p:spTree>
    <p:extLst>
      <p:ext uri="{BB962C8B-B14F-4D97-AF65-F5344CB8AC3E}">
        <p14:creationId xmlns:p14="http://schemas.microsoft.com/office/powerpoint/2010/main" val="261377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24/7 internet access to all available account information – ability to track financial status – pull notices, etc.</a:t>
            </a:r>
          </a:p>
          <a:p>
            <a:pPr eaLnBrk="1" hangingPunct="1"/>
            <a:endParaRPr lang="en-US" altLang="en-US" dirty="0"/>
          </a:p>
          <a:p>
            <a:pPr eaLnBrk="1" hangingPunct="1">
              <a:buFontTx/>
              <a:buChar char="•"/>
            </a:pPr>
            <a:r>
              <a:rPr lang="en-US" altLang="en-US" dirty="0"/>
              <a:t>Provides complete insurance service – one stop shopping – solidifies your position as a full-service agency</a:t>
            </a:r>
          </a:p>
          <a:p>
            <a:pPr eaLnBrk="1" hangingPunct="1"/>
            <a:endParaRPr lang="en-US" altLang="en-US" dirty="0"/>
          </a:p>
          <a:p>
            <a:pPr eaLnBrk="1" hangingPunct="1">
              <a:buFontTx/>
              <a:buChar char="•"/>
            </a:pPr>
            <a:r>
              <a:rPr lang="en-US" altLang="en-US" dirty="0"/>
              <a:t>Use as a sales tool.  Give the financing proposal at the same time as quote – give several different payment options which makes you look good.  Can help close the sale since the customer has a means to pay for the coverage.  </a:t>
            </a:r>
            <a:r>
              <a:rPr lang="en-US" altLang="en-US" b="1" dirty="0"/>
              <a:t>This way you can avoid opening the door for your competition.  </a:t>
            </a:r>
          </a:p>
          <a:p>
            <a:pPr eaLnBrk="1" hangingPunct="1">
              <a:buFontTx/>
              <a:buChar char="•"/>
            </a:pPr>
            <a:endParaRPr lang="en-US" altLang="en-US" b="1" dirty="0"/>
          </a:p>
          <a:p>
            <a:pPr eaLnBrk="1" hangingPunct="1">
              <a:buFontTx/>
              <a:buChar char="•"/>
            </a:pPr>
            <a:r>
              <a:rPr lang="en-US" altLang="en-US" dirty="0"/>
              <a:t> Introduced the insured to a new lending source</a:t>
            </a:r>
          </a:p>
          <a:p>
            <a:endParaRPr lang="en-US" dirty="0"/>
          </a:p>
          <a:p>
            <a:endParaRPr lang="en-US" dirty="0"/>
          </a:p>
        </p:txBody>
      </p:sp>
      <p:sp>
        <p:nvSpPr>
          <p:cNvPr id="4" name="Slide Number Placeholder 3"/>
          <p:cNvSpPr>
            <a:spLocks noGrp="1"/>
          </p:cNvSpPr>
          <p:nvPr>
            <p:ph type="sldNum" sz="quarter" idx="5"/>
          </p:nvPr>
        </p:nvSpPr>
        <p:spPr/>
        <p:txBody>
          <a:bodyPr/>
          <a:lstStyle/>
          <a:p>
            <a:fld id="{FD5432B1-227F-4E6A-948B-F9288E2161E7}" type="slidenum">
              <a:rPr lang="en-US" smtClean="0"/>
              <a:t>17</a:t>
            </a:fld>
            <a:endParaRPr lang="en-US" dirty="0"/>
          </a:p>
        </p:txBody>
      </p:sp>
    </p:spTree>
    <p:extLst>
      <p:ext uri="{BB962C8B-B14F-4D97-AF65-F5344CB8AC3E}">
        <p14:creationId xmlns:p14="http://schemas.microsoft.com/office/powerpoint/2010/main" val="2813171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Tree>
    <p:extLst>
      <p:ext uri="{BB962C8B-B14F-4D97-AF65-F5344CB8AC3E}">
        <p14:creationId xmlns:p14="http://schemas.microsoft.com/office/powerpoint/2010/main" val="404350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0878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2151126" y="2076107"/>
            <a:ext cx="521208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ectangle: Rounded Corners 51">
            <a:extLst>
              <a:ext uri="{FF2B5EF4-FFF2-40B4-BE49-F238E27FC236}">
                <a16:creationId xmlns:a16="http://schemas.microsoft.com/office/drawing/2014/main" id="{3D8BC3A9-B37E-460B-9461-4A41E8DDA75F}"/>
              </a:ext>
            </a:extLst>
          </p:cNvPr>
          <p:cNvSpPr/>
          <p:nvPr userDrawn="1"/>
        </p:nvSpPr>
        <p:spPr>
          <a:xfrm>
            <a:off x="66123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5" name="Content Placeholder 13">
            <a:extLst>
              <a:ext uri="{FF2B5EF4-FFF2-40B4-BE49-F238E27FC236}">
                <a16:creationId xmlns:a16="http://schemas.microsoft.com/office/drawing/2014/main" id="{930CA2DE-D366-40D1-805A-EDE4B2C99738}"/>
              </a:ext>
            </a:extLst>
          </p:cNvPr>
          <p:cNvSpPr>
            <a:spLocks noGrp="1"/>
          </p:cNvSpPr>
          <p:nvPr>
            <p:ph sz="quarter" idx="16"/>
          </p:nvPr>
        </p:nvSpPr>
        <p:spPr>
          <a:xfrm>
            <a:off x="1468852"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3">
            <a:extLst>
              <a:ext uri="{FF2B5EF4-FFF2-40B4-BE49-F238E27FC236}">
                <a16:creationId xmlns:a16="http://schemas.microsoft.com/office/drawing/2014/main" id="{02D12BD0-11F3-4E52-8160-D0B20ACDFE51}"/>
              </a:ext>
            </a:extLst>
          </p:cNvPr>
          <p:cNvSpPr>
            <a:spLocks noGrp="1"/>
          </p:cNvSpPr>
          <p:nvPr>
            <p:ph sz="quarter" idx="17"/>
          </p:nvPr>
        </p:nvSpPr>
        <p:spPr>
          <a:xfrm>
            <a:off x="7037609"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3">
            <a:extLst>
              <a:ext uri="{FF2B5EF4-FFF2-40B4-BE49-F238E27FC236}">
                <a16:creationId xmlns:a16="http://schemas.microsoft.com/office/drawing/2014/main" id="{3B8DBD4E-3B7C-46CE-9BB7-7E23A20A7092}"/>
              </a:ext>
            </a:extLst>
          </p:cNvPr>
          <p:cNvSpPr>
            <a:spLocks noGrp="1"/>
          </p:cNvSpPr>
          <p:nvPr>
            <p:ph sz="quarter" idx="18"/>
          </p:nvPr>
        </p:nvSpPr>
        <p:spPr>
          <a:xfrm>
            <a:off x="12547366"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9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A212F-16E6-4927-8F6A-A59C6D9E08E3}"/>
              </a:ext>
            </a:extLst>
          </p:cNvPr>
          <p:cNvSpPr/>
          <p:nvPr userDrawn="1"/>
        </p:nvSpPr>
        <p:spPr>
          <a:xfrm>
            <a:off x="0" y="0"/>
            <a:ext cx="18288000" cy="1028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A55B5931-3F91-4402-8EE7-63297FFCE20D}"/>
              </a:ext>
            </a:extLst>
          </p:cNvPr>
          <p:cNvSpPr>
            <a:spLocks noGrp="1"/>
          </p:cNvSpPr>
          <p:nvPr>
            <p:ph type="dt" sz="half" idx="10"/>
          </p:nvPr>
        </p:nvSpPr>
        <p:spPr>
          <a:xfrm>
            <a:off x="1257300" y="9534526"/>
            <a:ext cx="4114800" cy="346249"/>
          </a:xfrm>
        </p:spPr>
        <p:txBody>
          <a:bodyPr/>
          <a:lstStyle>
            <a:lvl1pPr>
              <a:defRPr>
                <a:solidFill>
                  <a:schemeClr val="bg1"/>
                </a:solidFill>
              </a:defRPr>
            </a:lvl1pPr>
          </a:lstStyle>
          <a:p>
            <a:r>
              <a:rPr lang="en-US" dirty="0"/>
              <a:t>IPFS</a:t>
            </a:r>
          </a:p>
        </p:txBody>
      </p:sp>
      <p:sp>
        <p:nvSpPr>
          <p:cNvPr id="7" name="Slide Number Placeholder 4">
            <a:extLst>
              <a:ext uri="{FF2B5EF4-FFF2-40B4-BE49-F238E27FC236}">
                <a16:creationId xmlns:a16="http://schemas.microsoft.com/office/drawing/2014/main" id="{C3C9E919-C786-4528-88E9-4274C680A860}"/>
              </a:ext>
            </a:extLst>
          </p:cNvPr>
          <p:cNvSpPr txBox="1">
            <a:spLocks/>
          </p:cNvSpPr>
          <p:nvPr userDrawn="1"/>
        </p:nvSpPr>
        <p:spPr>
          <a:xfrm>
            <a:off x="13248406" y="9534526"/>
            <a:ext cx="4114800" cy="346249"/>
          </a:xfrm>
          <a:prstGeom prst="rect">
            <a:avLst/>
          </a:prstGeom>
        </p:spPr>
        <p:txBody>
          <a:bodyPr vert="horz" lIns="0" tIns="0" rIns="0" bIns="0" rtlCol="0" anchor="ctr">
            <a:noAutofit/>
          </a:bodyPr>
          <a:lstStyle>
            <a:defPPr>
              <a:defRPr lang="en-US"/>
            </a:defPPr>
            <a:lvl1pPr marL="0" algn="r" defTabSz="457200" rtl="0" eaLnBrk="1" latinLnBrk="0" hangingPunct="1">
              <a:defRPr sz="1800" kern="1200">
                <a:solidFill>
                  <a:schemeClr val="accent6"/>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9283F9-B069-4DD8-986C-6F2C25501430}" type="slidenum">
              <a:rPr lang="en-US" smtClean="0">
                <a:solidFill>
                  <a:schemeClr val="accent6"/>
                </a:solidFill>
              </a:rPr>
              <a:pPr/>
              <a:t>‹#›</a:t>
            </a:fld>
            <a:endParaRPr lang="en-US" dirty="0">
              <a:solidFill>
                <a:schemeClr val="accent6"/>
              </a:solidFill>
            </a:endParaRPr>
          </a:p>
        </p:txBody>
      </p:sp>
      <p:sp>
        <p:nvSpPr>
          <p:cNvPr id="10" name="Content Placeholder 10">
            <a:extLst>
              <a:ext uri="{FF2B5EF4-FFF2-40B4-BE49-F238E27FC236}">
                <a16:creationId xmlns:a16="http://schemas.microsoft.com/office/drawing/2014/main" id="{933B1AA3-2FF7-4C4B-BA2F-2C11A25ACF14}"/>
              </a:ext>
            </a:extLst>
          </p:cNvPr>
          <p:cNvSpPr>
            <a:spLocks noGrp="1"/>
          </p:cNvSpPr>
          <p:nvPr>
            <p:ph sz="quarter" idx="14" hasCustomPrompt="1"/>
          </p:nvPr>
        </p:nvSpPr>
        <p:spPr>
          <a:xfrm>
            <a:off x="1087852" y="704851"/>
            <a:ext cx="16274636" cy="8674908"/>
          </a:xfrm>
        </p:spPr>
        <p:txBody>
          <a:bodyPr anchor="ctr" anchorCtr="0"/>
          <a:lstStyle>
            <a:lvl2pPr>
              <a:defRPr sz="7200" b="0">
                <a:solidFill>
                  <a:schemeClr val="bg1"/>
                </a:solidFill>
              </a:defRPr>
            </a:lvl2pPr>
          </a:lstStyle>
          <a:p>
            <a:pPr lvl="1"/>
            <a:r>
              <a:rPr lang="en-US" dirty="0"/>
              <a:t>Section divider text here</a:t>
            </a:r>
          </a:p>
        </p:txBody>
      </p:sp>
      <p:sp>
        <p:nvSpPr>
          <p:cNvPr id="17" name="Rectangle 16">
            <a:extLst>
              <a:ext uri="{FF2B5EF4-FFF2-40B4-BE49-F238E27FC236}">
                <a16:creationId xmlns:a16="http://schemas.microsoft.com/office/drawing/2014/main" id="{6A534AA4-451C-4366-BAEE-AA9AC48774E5}"/>
              </a:ext>
            </a:extLst>
          </p:cNvPr>
          <p:cNvSpPr/>
          <p:nvPr userDrawn="1"/>
        </p:nvSpPr>
        <p:spPr>
          <a:xfrm>
            <a:off x="0" y="4585829"/>
            <a:ext cx="729675" cy="8531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Tree>
    <p:extLst>
      <p:ext uri="{BB962C8B-B14F-4D97-AF65-F5344CB8AC3E}">
        <p14:creationId xmlns:p14="http://schemas.microsoft.com/office/powerpoint/2010/main" val="296795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A212F-16E6-4927-8F6A-A59C6D9E08E3}"/>
              </a:ext>
            </a:extLst>
          </p:cNvPr>
          <p:cNvSpPr/>
          <p:nvPr userDrawn="1"/>
        </p:nvSpPr>
        <p:spPr>
          <a:xfrm>
            <a:off x="0" y="0"/>
            <a:ext cx="18288000" cy="10287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A55B5931-3F91-4402-8EE7-63297FFCE20D}"/>
              </a:ext>
            </a:extLst>
          </p:cNvPr>
          <p:cNvSpPr>
            <a:spLocks noGrp="1"/>
          </p:cNvSpPr>
          <p:nvPr>
            <p:ph type="dt" sz="half" idx="10"/>
          </p:nvPr>
        </p:nvSpPr>
        <p:spPr>
          <a:xfrm>
            <a:off x="1257300" y="9534526"/>
            <a:ext cx="4114800" cy="346249"/>
          </a:xfrm>
        </p:spPr>
        <p:txBody>
          <a:bodyPr/>
          <a:lstStyle>
            <a:lvl1pPr>
              <a:defRPr>
                <a:solidFill>
                  <a:schemeClr val="bg1"/>
                </a:solidFill>
              </a:defRPr>
            </a:lvl1pPr>
          </a:lstStyle>
          <a:p>
            <a:r>
              <a:rPr lang="en-US" dirty="0"/>
              <a:t>IPFS</a:t>
            </a:r>
          </a:p>
        </p:txBody>
      </p:sp>
      <p:sp>
        <p:nvSpPr>
          <p:cNvPr id="7" name="Slide Number Placeholder 4">
            <a:extLst>
              <a:ext uri="{FF2B5EF4-FFF2-40B4-BE49-F238E27FC236}">
                <a16:creationId xmlns:a16="http://schemas.microsoft.com/office/drawing/2014/main" id="{C3C9E919-C786-4528-88E9-4274C680A860}"/>
              </a:ext>
            </a:extLst>
          </p:cNvPr>
          <p:cNvSpPr txBox="1">
            <a:spLocks/>
          </p:cNvSpPr>
          <p:nvPr userDrawn="1"/>
        </p:nvSpPr>
        <p:spPr>
          <a:xfrm>
            <a:off x="13248406" y="9534526"/>
            <a:ext cx="4114800" cy="346249"/>
          </a:xfrm>
          <a:prstGeom prst="rect">
            <a:avLst/>
          </a:prstGeom>
        </p:spPr>
        <p:txBody>
          <a:bodyPr vert="horz" lIns="0" tIns="0" rIns="0" bIns="0" rtlCol="0" anchor="ctr">
            <a:noAutofit/>
          </a:bodyPr>
          <a:lstStyle>
            <a:defPPr>
              <a:defRPr lang="en-US"/>
            </a:defPPr>
            <a:lvl1pPr marL="0" algn="r" defTabSz="457200" rtl="0" eaLnBrk="1" latinLnBrk="0" hangingPunct="1">
              <a:defRPr sz="1800" kern="1200">
                <a:solidFill>
                  <a:schemeClr val="accent6"/>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9283F9-B069-4DD8-986C-6F2C25501430}" type="slidenum">
              <a:rPr lang="en-US" smtClean="0">
                <a:solidFill>
                  <a:schemeClr val="bg1"/>
                </a:solidFill>
              </a:rPr>
              <a:pPr/>
              <a:t>‹#›</a:t>
            </a:fld>
            <a:endParaRPr lang="en-US" dirty="0">
              <a:solidFill>
                <a:schemeClr val="bg1"/>
              </a:solidFill>
            </a:endParaRPr>
          </a:p>
        </p:txBody>
      </p:sp>
      <p:sp>
        <p:nvSpPr>
          <p:cNvPr id="10" name="Content Placeholder 10">
            <a:extLst>
              <a:ext uri="{FF2B5EF4-FFF2-40B4-BE49-F238E27FC236}">
                <a16:creationId xmlns:a16="http://schemas.microsoft.com/office/drawing/2014/main" id="{933B1AA3-2FF7-4C4B-BA2F-2C11A25ACF14}"/>
              </a:ext>
            </a:extLst>
          </p:cNvPr>
          <p:cNvSpPr>
            <a:spLocks noGrp="1"/>
          </p:cNvSpPr>
          <p:nvPr>
            <p:ph sz="quarter" idx="14" hasCustomPrompt="1"/>
          </p:nvPr>
        </p:nvSpPr>
        <p:spPr>
          <a:xfrm>
            <a:off x="1087852" y="704851"/>
            <a:ext cx="16274636" cy="8674908"/>
          </a:xfrm>
        </p:spPr>
        <p:txBody>
          <a:bodyPr anchor="ctr" anchorCtr="0"/>
          <a:lstStyle>
            <a:lvl2pPr>
              <a:defRPr sz="7200" b="0">
                <a:solidFill>
                  <a:schemeClr val="bg1"/>
                </a:solidFill>
              </a:defRPr>
            </a:lvl2pPr>
          </a:lstStyle>
          <a:p>
            <a:pPr lvl="1"/>
            <a:r>
              <a:rPr lang="en-US" dirty="0"/>
              <a:t>Section divider text here</a:t>
            </a:r>
          </a:p>
        </p:txBody>
      </p:sp>
      <p:sp>
        <p:nvSpPr>
          <p:cNvPr id="17" name="Rectangle 16">
            <a:extLst>
              <a:ext uri="{FF2B5EF4-FFF2-40B4-BE49-F238E27FC236}">
                <a16:creationId xmlns:a16="http://schemas.microsoft.com/office/drawing/2014/main" id="{6A534AA4-451C-4366-BAEE-AA9AC48774E5}"/>
              </a:ext>
            </a:extLst>
          </p:cNvPr>
          <p:cNvSpPr/>
          <p:nvPr userDrawn="1"/>
        </p:nvSpPr>
        <p:spPr>
          <a:xfrm>
            <a:off x="0" y="4585829"/>
            <a:ext cx="729675" cy="8531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Tree>
    <p:extLst>
      <p:ext uri="{BB962C8B-B14F-4D97-AF65-F5344CB8AC3E}">
        <p14:creationId xmlns:p14="http://schemas.microsoft.com/office/powerpoint/2010/main" val="183396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v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4572000" cy="10311009"/>
          </a:xfrm>
          <a:prstGeom prst="rect">
            <a:avLst/>
          </a:prstGeom>
        </p:spPr>
      </p:pic>
      <p:sp>
        <p:nvSpPr>
          <p:cNvPr id="17" name="Rectangle 16">
            <a:extLst>
              <a:ext uri="{FF2B5EF4-FFF2-40B4-BE49-F238E27FC236}">
                <a16:creationId xmlns:a16="http://schemas.microsoft.com/office/drawing/2014/main" id="{938D05FB-E9E3-4D34-A3A0-A655E141903D}"/>
              </a:ext>
            </a:extLst>
          </p:cNvPr>
          <p:cNvSpPr/>
          <p:nvPr userDrawn="1"/>
        </p:nvSpPr>
        <p:spPr>
          <a:xfrm>
            <a:off x="4140200" y="852029"/>
            <a:ext cx="852423" cy="853121"/>
          </a:xfrm>
          <a:prstGeom prst="rect">
            <a:avLst/>
          </a:prstGeom>
          <a:solidFill>
            <a:srgbClr val="52B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cxnSp>
        <p:nvCxnSpPr>
          <p:cNvPr id="20" name="Straight Connector 19">
            <a:extLst>
              <a:ext uri="{FF2B5EF4-FFF2-40B4-BE49-F238E27FC236}">
                <a16:creationId xmlns:a16="http://schemas.microsoft.com/office/drawing/2014/main" id="{6742278D-9A18-442D-B8B1-8587F618B36A}"/>
              </a:ext>
            </a:extLst>
          </p:cNvPr>
          <p:cNvCxnSpPr>
            <a:cxnSpLocks/>
          </p:cNvCxnSpPr>
          <p:nvPr userDrawn="1"/>
        </p:nvCxnSpPr>
        <p:spPr>
          <a:xfrm>
            <a:off x="5317823"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E6DAA5CF-FAA4-496D-B44D-9809B261698D}"/>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25" name="Date Placeholder 3">
            <a:extLst>
              <a:ext uri="{FF2B5EF4-FFF2-40B4-BE49-F238E27FC236}">
                <a16:creationId xmlns:a16="http://schemas.microsoft.com/office/drawing/2014/main" id="{0240E159-D838-4E5C-BC2E-6B0EE877EE1B}"/>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bg1"/>
                </a:solidFill>
              </a:defRPr>
            </a:lvl1pPr>
          </a:lstStyle>
          <a:p>
            <a:r>
              <a:rPr lang="en-US" dirty="0"/>
              <a:t>IPFS</a:t>
            </a:r>
          </a:p>
        </p:txBody>
      </p:sp>
      <p:sp>
        <p:nvSpPr>
          <p:cNvPr id="26" name="Title 1">
            <a:extLst>
              <a:ext uri="{FF2B5EF4-FFF2-40B4-BE49-F238E27FC236}">
                <a16:creationId xmlns:a16="http://schemas.microsoft.com/office/drawing/2014/main" id="{B228EFB6-34D8-402C-BC69-784DA68D6E3C}"/>
              </a:ext>
            </a:extLst>
          </p:cNvPr>
          <p:cNvSpPr>
            <a:spLocks noGrp="1"/>
          </p:cNvSpPr>
          <p:nvPr>
            <p:ph type="title" hasCustomPrompt="1"/>
          </p:nvPr>
        </p:nvSpPr>
        <p:spPr>
          <a:xfrm>
            <a:off x="5268686" y="540327"/>
            <a:ext cx="12094520" cy="1288474"/>
          </a:xfrm>
        </p:spPr>
        <p:txBody>
          <a:bodyPr lIns="0" tIns="0" rIns="0" bIns="0"/>
          <a:lstStyle/>
          <a:p>
            <a:r>
              <a:rPr lang="en-US" dirty="0"/>
              <a:t>Click to edit title</a:t>
            </a:r>
          </a:p>
        </p:txBody>
      </p:sp>
      <p:sp>
        <p:nvSpPr>
          <p:cNvPr id="27" name="Content Placeholder 10">
            <a:extLst>
              <a:ext uri="{FF2B5EF4-FFF2-40B4-BE49-F238E27FC236}">
                <a16:creationId xmlns:a16="http://schemas.microsoft.com/office/drawing/2014/main" id="{B13BF450-6729-4057-AC53-924340409981}"/>
              </a:ext>
            </a:extLst>
          </p:cNvPr>
          <p:cNvSpPr>
            <a:spLocks noGrp="1"/>
          </p:cNvSpPr>
          <p:nvPr>
            <p:ph sz="quarter" idx="14"/>
          </p:nvPr>
        </p:nvSpPr>
        <p:spPr>
          <a:xfrm>
            <a:off x="5267966" y="2095500"/>
            <a:ext cx="12094521"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6689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128F7BF-E232-401F-8DB7-1C5E6A31B1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10287000"/>
          </a:xfrm>
          <a:prstGeom prst="rect">
            <a:avLst/>
          </a:prstGeom>
        </p:spPr>
      </p:pic>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bg1"/>
                </a:solidFill>
              </a:defRPr>
            </a:lvl1pPr>
          </a:lstStyle>
          <a:p>
            <a:r>
              <a:rPr lang="en-US" dirty="0"/>
              <a:t>IPFS</a:t>
            </a:r>
          </a:p>
        </p:txBody>
      </p:sp>
      <p:grpSp>
        <p:nvGrpSpPr>
          <p:cNvPr id="2" name="Group 1">
            <a:extLst>
              <a:ext uri="{FF2B5EF4-FFF2-40B4-BE49-F238E27FC236}">
                <a16:creationId xmlns:a16="http://schemas.microsoft.com/office/drawing/2014/main" id="{9C9269B7-63EC-45FD-B7D2-8821BA977C1E}"/>
              </a:ext>
            </a:extLst>
          </p:cNvPr>
          <p:cNvGrpSpPr/>
          <p:nvPr userDrawn="1"/>
        </p:nvGrpSpPr>
        <p:grpSpPr>
          <a:xfrm>
            <a:off x="4610969" y="1277220"/>
            <a:ext cx="11938173" cy="7959613"/>
            <a:chOff x="4610969" y="1277220"/>
            <a:chExt cx="11938173" cy="7959613"/>
          </a:xfrm>
        </p:grpSpPr>
        <p:sp>
          <p:nvSpPr>
            <p:cNvPr id="18" name="Rectangle 17">
              <a:extLst>
                <a:ext uri="{FF2B5EF4-FFF2-40B4-BE49-F238E27FC236}">
                  <a16:creationId xmlns:a16="http://schemas.microsoft.com/office/drawing/2014/main" id="{9A1D9CC8-38B3-4409-A467-09B830DC1EB0}"/>
                </a:ext>
              </a:extLst>
            </p:cNvPr>
            <p:cNvSpPr/>
            <p:nvPr userDrawn="1"/>
          </p:nvSpPr>
          <p:spPr>
            <a:xfrm>
              <a:off x="5868650" y="1277220"/>
              <a:ext cx="10680492" cy="3050082"/>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0" name="Rectangle 19">
              <a:extLst>
                <a:ext uri="{FF2B5EF4-FFF2-40B4-BE49-F238E27FC236}">
                  <a16:creationId xmlns:a16="http://schemas.microsoft.com/office/drawing/2014/main" id="{64CAE138-8F6A-403D-AD17-E7DFBEB5A137}"/>
                </a:ext>
              </a:extLst>
            </p:cNvPr>
            <p:cNvSpPr/>
            <p:nvPr userDrawn="1"/>
          </p:nvSpPr>
          <p:spPr>
            <a:xfrm>
              <a:off x="4610969" y="1955395"/>
              <a:ext cx="1730990" cy="1730990"/>
            </a:xfrm>
            <a:prstGeom prst="rect">
              <a:avLst/>
            </a:prstGeom>
            <a:solidFill>
              <a:srgbClr val="52B6E0"/>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22" name="Picture 21" descr="Logo&#10;&#10;Description automatically generated with low confidence">
              <a:extLst>
                <a:ext uri="{FF2B5EF4-FFF2-40B4-BE49-F238E27FC236}">
                  <a16:creationId xmlns:a16="http://schemas.microsoft.com/office/drawing/2014/main" id="{2AF5F0AA-40C1-44A3-B60D-72A7E76293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63446" y="2292620"/>
              <a:ext cx="1069011" cy="1048700"/>
            </a:xfrm>
            <a:prstGeom prst="rect">
              <a:avLst/>
            </a:prstGeom>
          </p:spPr>
        </p:pic>
        <p:sp>
          <p:nvSpPr>
            <p:cNvPr id="24" name="Rectangle 23">
              <a:extLst>
                <a:ext uri="{FF2B5EF4-FFF2-40B4-BE49-F238E27FC236}">
                  <a16:creationId xmlns:a16="http://schemas.microsoft.com/office/drawing/2014/main" id="{C61C97A0-F8C5-442C-9527-7107F0750405}"/>
                </a:ext>
              </a:extLst>
            </p:cNvPr>
            <p:cNvSpPr/>
            <p:nvPr userDrawn="1"/>
          </p:nvSpPr>
          <p:spPr>
            <a:xfrm>
              <a:off x="5868650" y="4645260"/>
              <a:ext cx="5967263" cy="3407904"/>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5" name="Rectangle 24">
              <a:extLst>
                <a:ext uri="{FF2B5EF4-FFF2-40B4-BE49-F238E27FC236}">
                  <a16:creationId xmlns:a16="http://schemas.microsoft.com/office/drawing/2014/main" id="{3E25B746-A7DB-41F8-BB1F-E3B5C2A18CE5}"/>
                </a:ext>
              </a:extLst>
            </p:cNvPr>
            <p:cNvSpPr/>
            <p:nvPr userDrawn="1"/>
          </p:nvSpPr>
          <p:spPr>
            <a:xfrm>
              <a:off x="12114980" y="4645259"/>
              <a:ext cx="4434162" cy="4591574"/>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grpSp>
      <p:sp>
        <p:nvSpPr>
          <p:cNvPr id="15" name="Title Placeholder 1">
            <a:extLst>
              <a:ext uri="{FF2B5EF4-FFF2-40B4-BE49-F238E27FC236}">
                <a16:creationId xmlns:a16="http://schemas.microsoft.com/office/drawing/2014/main" id="{87C564CC-1C1C-4B29-8C6A-37A7066A84A0}"/>
              </a:ext>
            </a:extLst>
          </p:cNvPr>
          <p:cNvSpPr>
            <a:spLocks noGrp="1"/>
          </p:cNvSpPr>
          <p:nvPr>
            <p:ph type="title"/>
          </p:nvPr>
        </p:nvSpPr>
        <p:spPr>
          <a:xfrm>
            <a:off x="6553200" y="1619250"/>
            <a:ext cx="9715500" cy="916783"/>
          </a:xfrm>
          <a:prstGeom prst="rect">
            <a:avLst/>
          </a:prstGeom>
        </p:spPr>
        <p:txBody>
          <a:bodyPr vert="horz" lIns="91440" tIns="45720" rIns="91440" bIns="45720" rtlCol="0" anchor="ctr">
            <a:noAutofit/>
          </a:bodyPr>
          <a:lstStyle>
            <a:lvl1pPr algn="ct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2C34625-1398-4739-813C-DB27412C080C}"/>
              </a:ext>
            </a:extLst>
          </p:cNvPr>
          <p:cNvSpPr>
            <a:spLocks noGrp="1"/>
          </p:cNvSpPr>
          <p:nvPr>
            <p:ph type="body" sz="quarter" idx="13" hasCustomPrompt="1"/>
          </p:nvPr>
        </p:nvSpPr>
        <p:spPr>
          <a:xfrm>
            <a:off x="6553200" y="2516983"/>
            <a:ext cx="9715500" cy="1445417"/>
          </a:xfrm>
        </p:spPr>
        <p:txBody>
          <a:bodyPr/>
          <a:lstStyle>
            <a:lvl1pPr algn="ctr">
              <a:defRPr/>
            </a:lvl1pPr>
            <a:lvl2pPr algn="ctr">
              <a:defRPr/>
            </a:lvl2pPr>
          </a:lstStyle>
          <a:p>
            <a:pPr lvl="0"/>
            <a:r>
              <a:rPr lang="en-US" dirty="0"/>
              <a:t>Click to edit text</a:t>
            </a:r>
          </a:p>
          <a:p>
            <a:pPr lvl="1"/>
            <a:r>
              <a:rPr lang="en-US" dirty="0"/>
              <a:t>Second level</a:t>
            </a:r>
          </a:p>
        </p:txBody>
      </p:sp>
      <p:sp>
        <p:nvSpPr>
          <p:cNvPr id="21" name="Text Placeholder 3">
            <a:extLst>
              <a:ext uri="{FF2B5EF4-FFF2-40B4-BE49-F238E27FC236}">
                <a16:creationId xmlns:a16="http://schemas.microsoft.com/office/drawing/2014/main" id="{C931C223-9542-4AB1-8176-45737E4B5A2B}"/>
              </a:ext>
            </a:extLst>
          </p:cNvPr>
          <p:cNvSpPr>
            <a:spLocks noGrp="1"/>
          </p:cNvSpPr>
          <p:nvPr>
            <p:ph type="body" sz="quarter" idx="14" hasCustomPrompt="1"/>
          </p:nvPr>
        </p:nvSpPr>
        <p:spPr>
          <a:xfrm>
            <a:off x="6012150" y="5793583"/>
            <a:ext cx="5669280" cy="2200797"/>
          </a:xfrm>
        </p:spPr>
        <p:txBody>
          <a:bodyPr/>
          <a:lstStyle>
            <a:lvl1pPr algn="ctr">
              <a:defRPr/>
            </a:lvl1pPr>
            <a:lvl2pPr algn="ctr">
              <a:defRPr/>
            </a:lvl2pPr>
          </a:lstStyle>
          <a:p>
            <a:pPr lvl="0"/>
            <a:r>
              <a:rPr lang="en-US" dirty="0"/>
              <a:t>Click to edit text</a:t>
            </a:r>
          </a:p>
          <a:p>
            <a:pPr lvl="1"/>
            <a:r>
              <a:rPr lang="en-US" dirty="0"/>
              <a:t>Second level</a:t>
            </a:r>
          </a:p>
        </p:txBody>
      </p:sp>
      <p:sp>
        <p:nvSpPr>
          <p:cNvPr id="23" name="Text Placeholder 3">
            <a:extLst>
              <a:ext uri="{FF2B5EF4-FFF2-40B4-BE49-F238E27FC236}">
                <a16:creationId xmlns:a16="http://schemas.microsoft.com/office/drawing/2014/main" id="{EB9D4701-5618-4CCE-B124-A1D1F21BCBDA}"/>
              </a:ext>
            </a:extLst>
          </p:cNvPr>
          <p:cNvSpPr>
            <a:spLocks noGrp="1"/>
          </p:cNvSpPr>
          <p:nvPr>
            <p:ph type="body" sz="quarter" idx="15" hasCustomPrompt="1"/>
          </p:nvPr>
        </p:nvSpPr>
        <p:spPr>
          <a:xfrm>
            <a:off x="12279912" y="5793583"/>
            <a:ext cx="4114800" cy="3376041"/>
          </a:xfrm>
        </p:spPr>
        <p:txBody>
          <a:bodyPr/>
          <a:lstStyle>
            <a:lvl1pPr algn="ctr">
              <a:defRPr/>
            </a:lvl1pPr>
            <a:lvl2pPr algn="ctr">
              <a:defRPr/>
            </a:lvl2pPr>
          </a:lstStyle>
          <a:p>
            <a:pPr lvl="0"/>
            <a:r>
              <a:rPr lang="en-US" dirty="0"/>
              <a:t>Click to edit text</a:t>
            </a:r>
          </a:p>
          <a:p>
            <a:pPr lvl="1"/>
            <a:r>
              <a:rPr lang="en-US" dirty="0"/>
              <a:t>Second level</a:t>
            </a:r>
          </a:p>
        </p:txBody>
      </p:sp>
      <p:sp>
        <p:nvSpPr>
          <p:cNvPr id="28" name="Text Placeholder 27">
            <a:extLst>
              <a:ext uri="{FF2B5EF4-FFF2-40B4-BE49-F238E27FC236}">
                <a16:creationId xmlns:a16="http://schemas.microsoft.com/office/drawing/2014/main" id="{17EC6001-4FE8-479B-A35D-CA978E6089B5}"/>
              </a:ext>
            </a:extLst>
          </p:cNvPr>
          <p:cNvSpPr>
            <a:spLocks noGrp="1"/>
          </p:cNvSpPr>
          <p:nvPr>
            <p:ph type="body" sz="quarter" idx="16"/>
          </p:nvPr>
        </p:nvSpPr>
        <p:spPr>
          <a:xfrm>
            <a:off x="6012150" y="5012533"/>
            <a:ext cx="5669280" cy="896142"/>
          </a:xfrm>
        </p:spPr>
        <p:txBody>
          <a:bodyPr>
            <a:noAutofit/>
          </a:bodyPr>
          <a:lstStyle>
            <a:lvl1pPr algn="ctr" defTabSz="1371600" rtl="0" eaLnBrk="1" latinLnBrk="0" hangingPunct="1">
              <a:lnSpc>
                <a:spcPct val="90000"/>
              </a:lnSpc>
              <a:spcBef>
                <a:spcPct val="0"/>
              </a:spcBef>
              <a:buNone/>
              <a:defRPr lang="en-US" sz="4800" b="1" kern="1200" cap="all" baseline="0" dirty="0">
                <a:solidFill>
                  <a:schemeClr val="accent2"/>
                </a:solidFill>
                <a:latin typeface="Oswald" pitchFamily="2" charset="0"/>
                <a:ea typeface="+mj-ea"/>
                <a:cs typeface="+mj-cs"/>
              </a:defRPr>
            </a:lvl1pPr>
          </a:lstStyle>
          <a:p>
            <a:pPr lvl="0"/>
            <a:r>
              <a:rPr lang="en-US"/>
              <a:t>Click to edit Master text styles</a:t>
            </a:r>
          </a:p>
        </p:txBody>
      </p:sp>
      <p:sp>
        <p:nvSpPr>
          <p:cNvPr id="29" name="Text Placeholder 27">
            <a:extLst>
              <a:ext uri="{FF2B5EF4-FFF2-40B4-BE49-F238E27FC236}">
                <a16:creationId xmlns:a16="http://schemas.microsoft.com/office/drawing/2014/main" id="{2657DC86-46DB-49CC-A945-340EF48EFBA6}"/>
              </a:ext>
            </a:extLst>
          </p:cNvPr>
          <p:cNvSpPr>
            <a:spLocks noGrp="1"/>
          </p:cNvSpPr>
          <p:nvPr>
            <p:ph type="body" sz="quarter" idx="17"/>
          </p:nvPr>
        </p:nvSpPr>
        <p:spPr>
          <a:xfrm>
            <a:off x="12287250" y="5011741"/>
            <a:ext cx="4114800" cy="896142"/>
          </a:xfrm>
        </p:spPr>
        <p:txBody>
          <a:bodyPr>
            <a:noAutofit/>
          </a:bodyPr>
          <a:lstStyle>
            <a:lvl1pPr algn="ctr" defTabSz="1371600" rtl="0" eaLnBrk="1" latinLnBrk="0" hangingPunct="1">
              <a:lnSpc>
                <a:spcPct val="90000"/>
              </a:lnSpc>
              <a:spcBef>
                <a:spcPct val="0"/>
              </a:spcBef>
              <a:buNone/>
              <a:defRPr lang="en-US" sz="4800" b="1" kern="1200" cap="all" baseline="0" dirty="0">
                <a:solidFill>
                  <a:schemeClr val="accent2"/>
                </a:solidFill>
                <a:latin typeface="Oswald"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34555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8241EA-89EA-41DB-B02E-E333BF38758D}"/>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desks in a room&#10;&#10;Description automatically generated with low confidence">
            <a:extLst>
              <a:ext uri="{FF2B5EF4-FFF2-40B4-BE49-F238E27FC236}">
                <a16:creationId xmlns:a16="http://schemas.microsoft.com/office/drawing/2014/main" id="{409CBD0C-0FF3-49E8-A242-9D46E4E2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85"/>
            <a:ext cx="18288000" cy="5150085"/>
          </a:xfrm>
          <a:prstGeom prst="rect">
            <a:avLst/>
          </a:prstGeom>
        </p:spPr>
      </p:pic>
      <p:sp>
        <p:nvSpPr>
          <p:cNvPr id="3" name="Date Placeholder 2">
            <a:extLst>
              <a:ext uri="{FF2B5EF4-FFF2-40B4-BE49-F238E27FC236}">
                <a16:creationId xmlns:a16="http://schemas.microsoft.com/office/drawing/2014/main" id="{81995BCE-D4BB-453C-A95E-CF0C47807840}"/>
              </a:ext>
            </a:extLst>
          </p:cNvPr>
          <p:cNvSpPr>
            <a:spLocks noGrp="1"/>
          </p:cNvSpPr>
          <p:nvPr>
            <p:ph type="dt" sz="half" idx="10"/>
          </p:nvPr>
        </p:nvSpPr>
        <p:spPr>
          <a:xfrm>
            <a:off x="1257300" y="9534526"/>
            <a:ext cx="4114800" cy="371474"/>
          </a:xfrm>
        </p:spPr>
        <p:txBody>
          <a:bodyPr/>
          <a:lstStyle/>
          <a:p>
            <a:r>
              <a:rPr lang="en-US" dirty="0"/>
              <a:t>IPFS</a:t>
            </a:r>
          </a:p>
        </p:txBody>
      </p:sp>
      <p:sp>
        <p:nvSpPr>
          <p:cNvPr id="5" name="Slide Number Placeholder 4">
            <a:extLst>
              <a:ext uri="{FF2B5EF4-FFF2-40B4-BE49-F238E27FC236}">
                <a16:creationId xmlns:a16="http://schemas.microsoft.com/office/drawing/2014/main" id="{1F3BA608-265F-4552-9384-CA1D7D9F8233}"/>
              </a:ext>
            </a:extLst>
          </p:cNvPr>
          <p:cNvSpPr>
            <a:spLocks noGrp="1"/>
          </p:cNvSpPr>
          <p:nvPr>
            <p:ph type="sldNum" sz="quarter" idx="12"/>
          </p:nvPr>
        </p:nvSpPr>
        <p:spPr/>
        <p:txBody>
          <a:bodyPr/>
          <a:lstStyle/>
          <a:p>
            <a:fld id="{689283F9-B069-4DD8-986C-6F2C25501430}" type="slidenum">
              <a:rPr lang="en-US" smtClean="0"/>
              <a:pPr/>
              <a:t>‹#›</a:t>
            </a:fld>
            <a:endParaRPr lang="en-US" dirty="0"/>
          </a:p>
        </p:txBody>
      </p:sp>
      <p:sp>
        <p:nvSpPr>
          <p:cNvPr id="7" name="Rectangle 6">
            <a:extLst>
              <a:ext uri="{FF2B5EF4-FFF2-40B4-BE49-F238E27FC236}">
                <a16:creationId xmlns:a16="http://schemas.microsoft.com/office/drawing/2014/main" id="{782AA88F-04FE-43E8-918C-A1F7C4A280B8}"/>
              </a:ext>
            </a:extLst>
          </p:cNvPr>
          <p:cNvSpPr/>
          <p:nvPr userDrawn="1"/>
        </p:nvSpPr>
        <p:spPr>
          <a:xfrm>
            <a:off x="1128713" y="2590799"/>
            <a:ext cx="16030578" cy="6567488"/>
          </a:xfrm>
          <a:prstGeom prst="rect">
            <a:avLst/>
          </a:prstGeom>
          <a:solidFill>
            <a:schemeClr val="bg1"/>
          </a:solidFill>
          <a:ln>
            <a:noFill/>
          </a:ln>
          <a:effectLst>
            <a:outerShdw blurRad="304800" dist="215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 name="Title 1">
            <a:extLst>
              <a:ext uri="{FF2B5EF4-FFF2-40B4-BE49-F238E27FC236}">
                <a16:creationId xmlns:a16="http://schemas.microsoft.com/office/drawing/2014/main" id="{763A34DC-4C66-472D-A098-A286993D5544}"/>
              </a:ext>
            </a:extLst>
          </p:cNvPr>
          <p:cNvSpPr>
            <a:spLocks noGrp="1"/>
          </p:cNvSpPr>
          <p:nvPr>
            <p:ph type="title" hasCustomPrompt="1"/>
          </p:nvPr>
        </p:nvSpPr>
        <p:spPr>
          <a:xfrm>
            <a:off x="1962150" y="3048000"/>
            <a:ext cx="14363700" cy="1752600"/>
          </a:xfrm>
        </p:spPr>
        <p:txBody>
          <a:bodyPr/>
          <a:lstStyle>
            <a:lvl1pPr algn="ctr">
              <a:defRPr/>
            </a:lvl1pPr>
          </a:lstStyle>
          <a:p>
            <a:r>
              <a:rPr lang="en-US" dirty="0"/>
              <a:t>Click to edit title</a:t>
            </a:r>
          </a:p>
        </p:txBody>
      </p:sp>
      <p:sp>
        <p:nvSpPr>
          <p:cNvPr id="10" name="Text Placeholder 9">
            <a:extLst>
              <a:ext uri="{FF2B5EF4-FFF2-40B4-BE49-F238E27FC236}">
                <a16:creationId xmlns:a16="http://schemas.microsoft.com/office/drawing/2014/main" id="{6BEFF48D-EEB1-4DE8-B32A-6CD9E9987BE2}"/>
              </a:ext>
            </a:extLst>
          </p:cNvPr>
          <p:cNvSpPr>
            <a:spLocks noGrp="1"/>
          </p:cNvSpPr>
          <p:nvPr>
            <p:ph type="body" sz="quarter" idx="13" hasCustomPrompt="1"/>
          </p:nvPr>
        </p:nvSpPr>
        <p:spPr>
          <a:xfrm>
            <a:off x="1962150" y="5143500"/>
            <a:ext cx="14363700" cy="33718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037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1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1" name="Content Placeholder 10">
            <a:extLst>
              <a:ext uri="{FF2B5EF4-FFF2-40B4-BE49-F238E27FC236}">
                <a16:creationId xmlns:a16="http://schemas.microsoft.com/office/drawing/2014/main" id="{844AB8B7-2C25-447E-AB88-4D982ACBA3EF}"/>
              </a:ext>
            </a:extLst>
          </p:cNvPr>
          <p:cNvSpPr>
            <a:spLocks noGrp="1"/>
          </p:cNvSpPr>
          <p:nvPr>
            <p:ph sz="quarter" idx="14"/>
          </p:nvPr>
        </p:nvSpPr>
        <p:spPr>
          <a:xfrm>
            <a:off x="1087852" y="2095500"/>
            <a:ext cx="16274636" cy="7315200"/>
          </a:xfrm>
        </p:spPr>
        <p:txBody>
          <a:bodyPr/>
          <a:lstStyle>
            <a:lvl1pPr>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658991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8241EA-89EA-41DB-B02E-E333BF38758D}"/>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desks in a room&#10;&#10;Description automatically generated with low confidence">
            <a:extLst>
              <a:ext uri="{FF2B5EF4-FFF2-40B4-BE49-F238E27FC236}">
                <a16:creationId xmlns:a16="http://schemas.microsoft.com/office/drawing/2014/main" id="{409CBD0C-0FF3-49E8-A242-9D46E4E2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85"/>
            <a:ext cx="18288000" cy="5150085"/>
          </a:xfrm>
          <a:prstGeom prst="rect">
            <a:avLst/>
          </a:prstGeom>
        </p:spPr>
      </p:pic>
      <p:sp>
        <p:nvSpPr>
          <p:cNvPr id="3" name="Date Placeholder 2">
            <a:extLst>
              <a:ext uri="{FF2B5EF4-FFF2-40B4-BE49-F238E27FC236}">
                <a16:creationId xmlns:a16="http://schemas.microsoft.com/office/drawing/2014/main" id="{81995BCE-D4BB-453C-A95E-CF0C47807840}"/>
              </a:ext>
            </a:extLst>
          </p:cNvPr>
          <p:cNvSpPr>
            <a:spLocks noGrp="1"/>
          </p:cNvSpPr>
          <p:nvPr>
            <p:ph type="dt" sz="half" idx="10"/>
          </p:nvPr>
        </p:nvSpPr>
        <p:spPr>
          <a:xfrm>
            <a:off x="1257300" y="9534526"/>
            <a:ext cx="4114800" cy="371474"/>
          </a:xfrm>
        </p:spPr>
        <p:txBody>
          <a:bodyPr/>
          <a:lstStyle/>
          <a:p>
            <a:r>
              <a:rPr lang="en-US" dirty="0"/>
              <a:t>IPFS</a:t>
            </a:r>
          </a:p>
        </p:txBody>
      </p:sp>
      <p:sp>
        <p:nvSpPr>
          <p:cNvPr id="5" name="Slide Number Placeholder 4">
            <a:extLst>
              <a:ext uri="{FF2B5EF4-FFF2-40B4-BE49-F238E27FC236}">
                <a16:creationId xmlns:a16="http://schemas.microsoft.com/office/drawing/2014/main" id="{1F3BA608-265F-4552-9384-CA1D7D9F8233}"/>
              </a:ext>
            </a:extLst>
          </p:cNvPr>
          <p:cNvSpPr>
            <a:spLocks noGrp="1"/>
          </p:cNvSpPr>
          <p:nvPr>
            <p:ph type="sldNum" sz="quarter" idx="12"/>
          </p:nvPr>
        </p:nvSpPr>
        <p:spPr/>
        <p:txBody>
          <a:bodyPr/>
          <a:lstStyle/>
          <a:p>
            <a:fld id="{689283F9-B069-4DD8-986C-6F2C25501430}" type="slidenum">
              <a:rPr lang="en-US" smtClean="0"/>
              <a:pPr/>
              <a:t>‹#›</a:t>
            </a:fld>
            <a:endParaRPr lang="en-US" dirty="0"/>
          </a:p>
        </p:txBody>
      </p:sp>
      <p:sp>
        <p:nvSpPr>
          <p:cNvPr id="7" name="Rectangle 6">
            <a:extLst>
              <a:ext uri="{FF2B5EF4-FFF2-40B4-BE49-F238E27FC236}">
                <a16:creationId xmlns:a16="http://schemas.microsoft.com/office/drawing/2014/main" id="{782AA88F-04FE-43E8-918C-A1F7C4A280B8}"/>
              </a:ext>
            </a:extLst>
          </p:cNvPr>
          <p:cNvSpPr/>
          <p:nvPr userDrawn="1"/>
        </p:nvSpPr>
        <p:spPr>
          <a:xfrm>
            <a:off x="1128713" y="2590799"/>
            <a:ext cx="16030578" cy="6567488"/>
          </a:xfrm>
          <a:prstGeom prst="rect">
            <a:avLst/>
          </a:prstGeom>
          <a:solidFill>
            <a:schemeClr val="bg1"/>
          </a:solidFill>
          <a:ln>
            <a:noFill/>
          </a:ln>
          <a:effectLst>
            <a:outerShdw blurRad="304800" dist="215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 name="Title 1">
            <a:extLst>
              <a:ext uri="{FF2B5EF4-FFF2-40B4-BE49-F238E27FC236}">
                <a16:creationId xmlns:a16="http://schemas.microsoft.com/office/drawing/2014/main" id="{763A34DC-4C66-472D-A098-A286993D5544}"/>
              </a:ext>
            </a:extLst>
          </p:cNvPr>
          <p:cNvSpPr>
            <a:spLocks noGrp="1"/>
          </p:cNvSpPr>
          <p:nvPr>
            <p:ph type="title" hasCustomPrompt="1"/>
          </p:nvPr>
        </p:nvSpPr>
        <p:spPr>
          <a:xfrm>
            <a:off x="1962150" y="3048000"/>
            <a:ext cx="14363700" cy="1752600"/>
          </a:xfrm>
        </p:spPr>
        <p:txBody>
          <a:bodyPr/>
          <a:lstStyle>
            <a:lvl1pPr algn="ctr">
              <a:defRPr/>
            </a:lvl1pPr>
          </a:lstStyle>
          <a:p>
            <a:r>
              <a:rPr lang="en-US" dirty="0"/>
              <a:t>Click to edit title</a:t>
            </a:r>
          </a:p>
        </p:txBody>
      </p:sp>
      <p:sp>
        <p:nvSpPr>
          <p:cNvPr id="10" name="Text Placeholder 9">
            <a:extLst>
              <a:ext uri="{FF2B5EF4-FFF2-40B4-BE49-F238E27FC236}">
                <a16:creationId xmlns:a16="http://schemas.microsoft.com/office/drawing/2014/main" id="{6BEFF48D-EEB1-4DE8-B32A-6CD9E9987BE2}"/>
              </a:ext>
            </a:extLst>
          </p:cNvPr>
          <p:cNvSpPr>
            <a:spLocks noGrp="1"/>
          </p:cNvSpPr>
          <p:nvPr>
            <p:ph type="body" sz="quarter" idx="13"/>
          </p:nvPr>
        </p:nvSpPr>
        <p:spPr>
          <a:xfrm>
            <a:off x="1962150" y="5143500"/>
            <a:ext cx="14363700"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6037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1D95E653-A510-406B-B920-179C27C92CCB}"/>
              </a:ext>
            </a:extLst>
          </p:cNvPr>
          <p:cNvSpPr>
            <a:spLocks noGrp="1"/>
          </p:cNvSpPr>
          <p:nvPr>
            <p:ph sz="quarter" idx="14"/>
          </p:nvPr>
        </p:nvSpPr>
        <p:spPr>
          <a:xfrm>
            <a:off x="1087852" y="2095501"/>
            <a:ext cx="16274636" cy="7284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46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A picture containing outdoor, building&#10;&#10;Description automatically generated">
            <a:extLst>
              <a:ext uri="{FF2B5EF4-FFF2-40B4-BE49-F238E27FC236}">
                <a16:creationId xmlns:a16="http://schemas.microsoft.com/office/drawing/2014/main" id="{3C297CD8-7E61-486D-8379-41D54FEAB5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215088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Tree>
    <p:extLst>
      <p:ext uri="{BB962C8B-B14F-4D97-AF65-F5344CB8AC3E}">
        <p14:creationId xmlns:p14="http://schemas.microsoft.com/office/powerpoint/2010/main" val="4043503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Person analyzing market on laptop">
            <a:extLst>
              <a:ext uri="{FF2B5EF4-FFF2-40B4-BE49-F238E27FC236}">
                <a16:creationId xmlns:a16="http://schemas.microsoft.com/office/drawing/2014/main" id="{3C297CD8-7E61-486D-8379-41D54FEAB52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336008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C30082FF-93A6-42C1-9A96-19CF8EC62A46}"/>
              </a:ext>
            </a:extLst>
          </p:cNvPr>
          <p:cNvCxnSpPr/>
          <p:nvPr userDrawn="1"/>
        </p:nvCxnSpPr>
        <p:spPr>
          <a:xfrm>
            <a:off x="6432550"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07E83D-7EB7-4CE0-A563-34A2D0025495}"/>
              </a:ext>
            </a:extLst>
          </p:cNvPr>
          <p:cNvCxnSpPr/>
          <p:nvPr userDrawn="1"/>
        </p:nvCxnSpPr>
        <p:spPr>
          <a:xfrm>
            <a:off x="12024164"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3B8BDE51-0967-42B4-BD75-E5619A182F8A}"/>
              </a:ext>
            </a:extLst>
          </p:cNvPr>
          <p:cNvSpPr>
            <a:spLocks noGrp="1"/>
          </p:cNvSpPr>
          <p:nvPr>
            <p:ph sz="quarter" idx="16"/>
          </p:nvPr>
        </p:nvSpPr>
        <p:spPr>
          <a:xfrm>
            <a:off x="1087852"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a:extLst>
              <a:ext uri="{FF2B5EF4-FFF2-40B4-BE49-F238E27FC236}">
                <a16:creationId xmlns:a16="http://schemas.microsoft.com/office/drawing/2014/main" id="{123574AA-F22E-44A1-90CA-E65B9E3CAFF6}"/>
              </a:ext>
            </a:extLst>
          </p:cNvPr>
          <p:cNvSpPr>
            <a:spLocks noGrp="1"/>
          </p:cNvSpPr>
          <p:nvPr>
            <p:ph sz="quarter" idx="17"/>
          </p:nvPr>
        </p:nvSpPr>
        <p:spPr>
          <a:xfrm>
            <a:off x="6656609"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a:extLst>
              <a:ext uri="{FF2B5EF4-FFF2-40B4-BE49-F238E27FC236}">
                <a16:creationId xmlns:a16="http://schemas.microsoft.com/office/drawing/2014/main" id="{B82CCF39-5A1C-4A34-9D23-70C948EFD085}"/>
              </a:ext>
            </a:extLst>
          </p:cNvPr>
          <p:cNvSpPr>
            <a:spLocks noGrp="1"/>
          </p:cNvSpPr>
          <p:nvPr>
            <p:ph sz="quarter" idx="18"/>
          </p:nvPr>
        </p:nvSpPr>
        <p:spPr>
          <a:xfrm>
            <a:off x="12242566"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7352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0878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2151126" y="2076107"/>
            <a:ext cx="521208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ectangle: Rounded Corners 51">
            <a:extLst>
              <a:ext uri="{FF2B5EF4-FFF2-40B4-BE49-F238E27FC236}">
                <a16:creationId xmlns:a16="http://schemas.microsoft.com/office/drawing/2014/main" id="{3D8BC3A9-B37E-460B-9461-4A41E8DDA75F}"/>
              </a:ext>
            </a:extLst>
          </p:cNvPr>
          <p:cNvSpPr/>
          <p:nvPr userDrawn="1"/>
        </p:nvSpPr>
        <p:spPr>
          <a:xfrm>
            <a:off x="66123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5" name="Content Placeholder 13">
            <a:extLst>
              <a:ext uri="{FF2B5EF4-FFF2-40B4-BE49-F238E27FC236}">
                <a16:creationId xmlns:a16="http://schemas.microsoft.com/office/drawing/2014/main" id="{930CA2DE-D366-40D1-805A-EDE4B2C99738}"/>
              </a:ext>
            </a:extLst>
          </p:cNvPr>
          <p:cNvSpPr>
            <a:spLocks noGrp="1"/>
          </p:cNvSpPr>
          <p:nvPr>
            <p:ph sz="quarter" idx="16"/>
          </p:nvPr>
        </p:nvSpPr>
        <p:spPr>
          <a:xfrm>
            <a:off x="1468852"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3">
            <a:extLst>
              <a:ext uri="{FF2B5EF4-FFF2-40B4-BE49-F238E27FC236}">
                <a16:creationId xmlns:a16="http://schemas.microsoft.com/office/drawing/2014/main" id="{02D12BD0-11F3-4E52-8160-D0B20ACDFE51}"/>
              </a:ext>
            </a:extLst>
          </p:cNvPr>
          <p:cNvSpPr>
            <a:spLocks noGrp="1"/>
          </p:cNvSpPr>
          <p:nvPr>
            <p:ph sz="quarter" idx="17"/>
          </p:nvPr>
        </p:nvSpPr>
        <p:spPr>
          <a:xfrm>
            <a:off x="7037609"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3">
            <a:extLst>
              <a:ext uri="{FF2B5EF4-FFF2-40B4-BE49-F238E27FC236}">
                <a16:creationId xmlns:a16="http://schemas.microsoft.com/office/drawing/2014/main" id="{3B8DBD4E-3B7C-46CE-9BB7-7E23A20A7092}"/>
              </a:ext>
            </a:extLst>
          </p:cNvPr>
          <p:cNvSpPr>
            <a:spLocks noGrp="1"/>
          </p:cNvSpPr>
          <p:nvPr>
            <p:ph sz="quarter" idx="18"/>
          </p:nvPr>
        </p:nvSpPr>
        <p:spPr>
          <a:xfrm>
            <a:off x="12547366"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941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A picture containing outdoor, building&#10;&#10;Description automatically generated">
            <a:extLst>
              <a:ext uri="{FF2B5EF4-FFF2-40B4-BE49-F238E27FC236}">
                <a16:creationId xmlns:a16="http://schemas.microsoft.com/office/drawing/2014/main" id="{3C297CD8-7E61-486D-8379-41D54FEAB5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2150880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12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1D95E653-A510-406B-B920-179C27C92CCB}"/>
              </a:ext>
            </a:extLst>
          </p:cNvPr>
          <p:cNvSpPr>
            <a:spLocks noGrp="1"/>
          </p:cNvSpPr>
          <p:nvPr>
            <p:ph sz="quarter" idx="14"/>
          </p:nvPr>
        </p:nvSpPr>
        <p:spPr>
          <a:xfrm>
            <a:off x="1087852" y="2095501"/>
            <a:ext cx="16274636" cy="7284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469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v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4572000" cy="10311009"/>
          </a:xfrm>
          <a:prstGeom prst="rect">
            <a:avLst/>
          </a:prstGeom>
        </p:spPr>
      </p:pic>
      <p:sp>
        <p:nvSpPr>
          <p:cNvPr id="17" name="Rectangle 16">
            <a:extLst>
              <a:ext uri="{FF2B5EF4-FFF2-40B4-BE49-F238E27FC236}">
                <a16:creationId xmlns:a16="http://schemas.microsoft.com/office/drawing/2014/main" id="{938D05FB-E9E3-4D34-A3A0-A655E141903D}"/>
              </a:ext>
            </a:extLst>
          </p:cNvPr>
          <p:cNvSpPr/>
          <p:nvPr userDrawn="1"/>
        </p:nvSpPr>
        <p:spPr>
          <a:xfrm>
            <a:off x="4140200" y="852029"/>
            <a:ext cx="852423" cy="853121"/>
          </a:xfrm>
          <a:prstGeom prst="rect">
            <a:avLst/>
          </a:prstGeom>
          <a:solidFill>
            <a:srgbClr val="52B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cxnSp>
        <p:nvCxnSpPr>
          <p:cNvPr id="20" name="Straight Connector 19">
            <a:extLst>
              <a:ext uri="{FF2B5EF4-FFF2-40B4-BE49-F238E27FC236}">
                <a16:creationId xmlns:a16="http://schemas.microsoft.com/office/drawing/2014/main" id="{6742278D-9A18-442D-B8B1-8587F618B36A}"/>
              </a:ext>
            </a:extLst>
          </p:cNvPr>
          <p:cNvCxnSpPr>
            <a:cxnSpLocks/>
          </p:cNvCxnSpPr>
          <p:nvPr userDrawn="1"/>
        </p:nvCxnSpPr>
        <p:spPr>
          <a:xfrm>
            <a:off x="5317823"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E6DAA5CF-FAA4-496D-B44D-9809B261698D}"/>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25" name="Date Placeholder 3">
            <a:extLst>
              <a:ext uri="{FF2B5EF4-FFF2-40B4-BE49-F238E27FC236}">
                <a16:creationId xmlns:a16="http://schemas.microsoft.com/office/drawing/2014/main" id="{0240E159-D838-4E5C-BC2E-6B0EE877EE1B}"/>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bg1"/>
                </a:solidFill>
              </a:defRPr>
            </a:lvl1pPr>
          </a:lstStyle>
          <a:p>
            <a:r>
              <a:rPr lang="en-US" dirty="0"/>
              <a:t>IPFS</a:t>
            </a:r>
          </a:p>
        </p:txBody>
      </p:sp>
      <p:sp>
        <p:nvSpPr>
          <p:cNvPr id="26" name="Title 1">
            <a:extLst>
              <a:ext uri="{FF2B5EF4-FFF2-40B4-BE49-F238E27FC236}">
                <a16:creationId xmlns:a16="http://schemas.microsoft.com/office/drawing/2014/main" id="{B228EFB6-34D8-402C-BC69-784DA68D6E3C}"/>
              </a:ext>
            </a:extLst>
          </p:cNvPr>
          <p:cNvSpPr>
            <a:spLocks noGrp="1"/>
          </p:cNvSpPr>
          <p:nvPr>
            <p:ph type="title" hasCustomPrompt="1"/>
          </p:nvPr>
        </p:nvSpPr>
        <p:spPr>
          <a:xfrm>
            <a:off x="5268686" y="540327"/>
            <a:ext cx="12094520" cy="1288474"/>
          </a:xfrm>
        </p:spPr>
        <p:txBody>
          <a:bodyPr lIns="0" tIns="0" rIns="0" bIns="0"/>
          <a:lstStyle/>
          <a:p>
            <a:r>
              <a:rPr lang="en-US" dirty="0"/>
              <a:t>Click to edit title</a:t>
            </a:r>
          </a:p>
        </p:txBody>
      </p:sp>
      <p:sp>
        <p:nvSpPr>
          <p:cNvPr id="27" name="Content Placeholder 10">
            <a:extLst>
              <a:ext uri="{FF2B5EF4-FFF2-40B4-BE49-F238E27FC236}">
                <a16:creationId xmlns:a16="http://schemas.microsoft.com/office/drawing/2014/main" id="{B13BF450-6729-4057-AC53-924340409981}"/>
              </a:ext>
            </a:extLst>
          </p:cNvPr>
          <p:cNvSpPr>
            <a:spLocks noGrp="1"/>
          </p:cNvSpPr>
          <p:nvPr>
            <p:ph sz="quarter" idx="14"/>
          </p:nvPr>
        </p:nvSpPr>
        <p:spPr>
          <a:xfrm>
            <a:off x="5267966" y="2095500"/>
            <a:ext cx="12094521"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6689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4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5AF19DD-2916-44AA-B4B1-07C3706CE913}"/>
              </a:ext>
            </a:extLst>
          </p:cNvPr>
          <p:cNvSpPr>
            <a:spLocks noGrp="1"/>
          </p:cNvSpPr>
          <p:nvPr>
            <p:ph type="pic" sz="quarter" idx="11"/>
          </p:nvPr>
        </p:nvSpPr>
        <p:spPr>
          <a:xfrm>
            <a:off x="11487150" y="2476500"/>
            <a:ext cx="5672139" cy="6664581"/>
          </a:xfrm>
          <a:custGeom>
            <a:avLst/>
            <a:gdLst>
              <a:gd name="connsiteX0" fmla="*/ 0 w 5343526"/>
              <a:gd name="connsiteY0" fmla="*/ 0 h 3465154"/>
              <a:gd name="connsiteX1" fmla="*/ 5343526 w 5343526"/>
              <a:gd name="connsiteY1" fmla="*/ 0 h 3465154"/>
              <a:gd name="connsiteX2" fmla="*/ 5343526 w 5343526"/>
              <a:gd name="connsiteY2" fmla="*/ 3465154 h 3465154"/>
              <a:gd name="connsiteX3" fmla="*/ 0 w 5343526"/>
              <a:gd name="connsiteY3" fmla="*/ 3465154 h 3465154"/>
            </a:gdLst>
            <a:ahLst/>
            <a:cxnLst>
              <a:cxn ang="0">
                <a:pos x="connsiteX0" y="connsiteY0"/>
              </a:cxn>
              <a:cxn ang="0">
                <a:pos x="connsiteX1" y="connsiteY1"/>
              </a:cxn>
              <a:cxn ang="0">
                <a:pos x="connsiteX2" y="connsiteY2"/>
              </a:cxn>
              <a:cxn ang="0">
                <a:pos x="connsiteX3" y="connsiteY3"/>
              </a:cxn>
            </a:cxnLst>
            <a:rect l="l" t="t" r="r" b="b"/>
            <a:pathLst>
              <a:path w="5343526" h="3465154">
                <a:moveTo>
                  <a:pt x="0" y="0"/>
                </a:moveTo>
                <a:lnTo>
                  <a:pt x="5343526" y="0"/>
                </a:lnTo>
                <a:lnTo>
                  <a:pt x="5343526" y="3465154"/>
                </a:lnTo>
                <a:lnTo>
                  <a:pt x="0" y="3465154"/>
                </a:lnTo>
                <a:close/>
              </a:path>
            </a:pathLst>
          </a:custGeom>
          <a:effectLst>
            <a:outerShdw blurRad="228600" dist="127000" dir="2700000" algn="tl" rotWithShape="0">
              <a:prstClr val="black">
                <a:alpha val="20000"/>
              </a:prstClr>
            </a:outerShdw>
          </a:effectLst>
        </p:spPr>
        <p:txBody>
          <a:bodyPr wrap="square" anchor="ctr">
            <a:noAutofit/>
          </a:bodyPr>
          <a:lstStyle/>
          <a:p>
            <a:endParaRPr lang="en-US" dirty="0"/>
          </a:p>
        </p:txBody>
      </p:sp>
    </p:spTree>
    <p:extLst>
      <p:ext uri="{BB962C8B-B14F-4D97-AF65-F5344CB8AC3E}">
        <p14:creationId xmlns:p14="http://schemas.microsoft.com/office/powerpoint/2010/main" val="230151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1" name="Content Placeholder 10">
            <a:extLst>
              <a:ext uri="{FF2B5EF4-FFF2-40B4-BE49-F238E27FC236}">
                <a16:creationId xmlns:a16="http://schemas.microsoft.com/office/drawing/2014/main" id="{844AB8B7-2C25-447E-AB88-4D982ACBA3EF}"/>
              </a:ext>
            </a:extLst>
          </p:cNvPr>
          <p:cNvSpPr>
            <a:spLocks noGrp="1"/>
          </p:cNvSpPr>
          <p:nvPr>
            <p:ph sz="quarter" idx="14"/>
          </p:nvPr>
        </p:nvSpPr>
        <p:spPr>
          <a:xfrm>
            <a:off x="1087852" y="2095500"/>
            <a:ext cx="16274636" cy="7315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58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userDrawn="1"/>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Person analyzing market on laptop">
            <a:extLst>
              <a:ext uri="{FF2B5EF4-FFF2-40B4-BE49-F238E27FC236}">
                <a16:creationId xmlns:a16="http://schemas.microsoft.com/office/drawing/2014/main" id="{3C297CD8-7E61-486D-8379-41D54FEAB52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33600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8241EA-89EA-41DB-B02E-E333BF38758D}"/>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desks in a room&#10;&#10;Description automatically generated with low confidence">
            <a:extLst>
              <a:ext uri="{FF2B5EF4-FFF2-40B4-BE49-F238E27FC236}">
                <a16:creationId xmlns:a16="http://schemas.microsoft.com/office/drawing/2014/main" id="{409CBD0C-0FF3-49E8-A242-9D46E4E254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585"/>
            <a:ext cx="18288000" cy="5150085"/>
          </a:xfrm>
          <a:prstGeom prst="rect">
            <a:avLst/>
          </a:prstGeom>
        </p:spPr>
      </p:pic>
      <p:sp>
        <p:nvSpPr>
          <p:cNvPr id="3" name="Date Placeholder 2">
            <a:extLst>
              <a:ext uri="{FF2B5EF4-FFF2-40B4-BE49-F238E27FC236}">
                <a16:creationId xmlns:a16="http://schemas.microsoft.com/office/drawing/2014/main" id="{81995BCE-D4BB-453C-A95E-CF0C47807840}"/>
              </a:ext>
            </a:extLst>
          </p:cNvPr>
          <p:cNvSpPr>
            <a:spLocks noGrp="1"/>
          </p:cNvSpPr>
          <p:nvPr>
            <p:ph type="dt" sz="half" idx="10"/>
          </p:nvPr>
        </p:nvSpPr>
        <p:spPr>
          <a:xfrm>
            <a:off x="1257300" y="9534526"/>
            <a:ext cx="4114800" cy="371474"/>
          </a:xfrm>
        </p:spPr>
        <p:txBody>
          <a:bodyPr/>
          <a:lstStyle/>
          <a:p>
            <a:r>
              <a:rPr lang="en-US" dirty="0"/>
              <a:t>IPFS</a:t>
            </a:r>
          </a:p>
        </p:txBody>
      </p:sp>
      <p:sp>
        <p:nvSpPr>
          <p:cNvPr id="5" name="Slide Number Placeholder 4">
            <a:extLst>
              <a:ext uri="{FF2B5EF4-FFF2-40B4-BE49-F238E27FC236}">
                <a16:creationId xmlns:a16="http://schemas.microsoft.com/office/drawing/2014/main" id="{1F3BA608-265F-4552-9384-CA1D7D9F8233}"/>
              </a:ext>
            </a:extLst>
          </p:cNvPr>
          <p:cNvSpPr>
            <a:spLocks noGrp="1"/>
          </p:cNvSpPr>
          <p:nvPr>
            <p:ph type="sldNum" sz="quarter" idx="12"/>
          </p:nvPr>
        </p:nvSpPr>
        <p:spPr/>
        <p:txBody>
          <a:bodyPr/>
          <a:lstStyle/>
          <a:p>
            <a:fld id="{689283F9-B069-4DD8-986C-6F2C25501430}" type="slidenum">
              <a:rPr lang="en-US" smtClean="0"/>
              <a:pPr/>
              <a:t>‹#›</a:t>
            </a:fld>
            <a:endParaRPr lang="en-US" dirty="0"/>
          </a:p>
        </p:txBody>
      </p:sp>
      <p:sp>
        <p:nvSpPr>
          <p:cNvPr id="7" name="Rectangle 6">
            <a:extLst>
              <a:ext uri="{FF2B5EF4-FFF2-40B4-BE49-F238E27FC236}">
                <a16:creationId xmlns:a16="http://schemas.microsoft.com/office/drawing/2014/main" id="{782AA88F-04FE-43E8-918C-A1F7C4A280B8}"/>
              </a:ext>
            </a:extLst>
          </p:cNvPr>
          <p:cNvSpPr/>
          <p:nvPr userDrawn="1"/>
        </p:nvSpPr>
        <p:spPr>
          <a:xfrm>
            <a:off x="1128713" y="2590799"/>
            <a:ext cx="16030578" cy="6567488"/>
          </a:xfrm>
          <a:prstGeom prst="rect">
            <a:avLst/>
          </a:prstGeom>
          <a:solidFill>
            <a:schemeClr val="bg1"/>
          </a:solidFill>
          <a:ln>
            <a:noFill/>
          </a:ln>
          <a:effectLst>
            <a:outerShdw blurRad="304800" dist="215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
        <p:nvSpPr>
          <p:cNvPr id="2" name="Title 1">
            <a:extLst>
              <a:ext uri="{FF2B5EF4-FFF2-40B4-BE49-F238E27FC236}">
                <a16:creationId xmlns:a16="http://schemas.microsoft.com/office/drawing/2014/main" id="{763A34DC-4C66-472D-A098-A286993D5544}"/>
              </a:ext>
            </a:extLst>
          </p:cNvPr>
          <p:cNvSpPr>
            <a:spLocks noGrp="1"/>
          </p:cNvSpPr>
          <p:nvPr>
            <p:ph type="title" hasCustomPrompt="1"/>
          </p:nvPr>
        </p:nvSpPr>
        <p:spPr>
          <a:xfrm>
            <a:off x="1962150" y="3048000"/>
            <a:ext cx="14363700" cy="1752600"/>
          </a:xfrm>
        </p:spPr>
        <p:txBody>
          <a:bodyPr/>
          <a:lstStyle>
            <a:lvl1pPr algn="ctr">
              <a:defRPr/>
            </a:lvl1pPr>
          </a:lstStyle>
          <a:p>
            <a:r>
              <a:rPr lang="en-US" dirty="0"/>
              <a:t>Click to edit title</a:t>
            </a:r>
          </a:p>
        </p:txBody>
      </p:sp>
      <p:sp>
        <p:nvSpPr>
          <p:cNvPr id="10" name="Text Placeholder 9">
            <a:extLst>
              <a:ext uri="{FF2B5EF4-FFF2-40B4-BE49-F238E27FC236}">
                <a16:creationId xmlns:a16="http://schemas.microsoft.com/office/drawing/2014/main" id="{6BEFF48D-EEB1-4DE8-B32A-6CD9E9987BE2}"/>
              </a:ext>
            </a:extLst>
          </p:cNvPr>
          <p:cNvSpPr>
            <a:spLocks noGrp="1"/>
          </p:cNvSpPr>
          <p:nvPr>
            <p:ph type="body" sz="quarter" idx="13" hasCustomPrompt="1"/>
          </p:nvPr>
        </p:nvSpPr>
        <p:spPr>
          <a:xfrm>
            <a:off x="1962150" y="5143500"/>
            <a:ext cx="14363700" cy="33718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037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0878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2151126" y="2076107"/>
            <a:ext cx="521208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ectangle: Rounded Corners 51">
            <a:extLst>
              <a:ext uri="{FF2B5EF4-FFF2-40B4-BE49-F238E27FC236}">
                <a16:creationId xmlns:a16="http://schemas.microsoft.com/office/drawing/2014/main" id="{3D8BC3A9-B37E-460B-9461-4A41E8DDA75F}"/>
              </a:ext>
            </a:extLst>
          </p:cNvPr>
          <p:cNvSpPr/>
          <p:nvPr userDrawn="1"/>
        </p:nvSpPr>
        <p:spPr>
          <a:xfrm>
            <a:off x="66123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5" name="Content Placeholder 13">
            <a:extLst>
              <a:ext uri="{FF2B5EF4-FFF2-40B4-BE49-F238E27FC236}">
                <a16:creationId xmlns:a16="http://schemas.microsoft.com/office/drawing/2014/main" id="{930CA2DE-D366-40D1-805A-EDE4B2C99738}"/>
              </a:ext>
            </a:extLst>
          </p:cNvPr>
          <p:cNvSpPr>
            <a:spLocks noGrp="1"/>
          </p:cNvSpPr>
          <p:nvPr>
            <p:ph sz="quarter" idx="16"/>
          </p:nvPr>
        </p:nvSpPr>
        <p:spPr>
          <a:xfrm>
            <a:off x="1468852"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3">
            <a:extLst>
              <a:ext uri="{FF2B5EF4-FFF2-40B4-BE49-F238E27FC236}">
                <a16:creationId xmlns:a16="http://schemas.microsoft.com/office/drawing/2014/main" id="{02D12BD0-11F3-4E52-8160-D0B20ACDFE51}"/>
              </a:ext>
            </a:extLst>
          </p:cNvPr>
          <p:cNvSpPr>
            <a:spLocks noGrp="1"/>
          </p:cNvSpPr>
          <p:nvPr>
            <p:ph sz="quarter" idx="17"/>
          </p:nvPr>
        </p:nvSpPr>
        <p:spPr>
          <a:xfrm>
            <a:off x="7037609"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3">
            <a:extLst>
              <a:ext uri="{FF2B5EF4-FFF2-40B4-BE49-F238E27FC236}">
                <a16:creationId xmlns:a16="http://schemas.microsoft.com/office/drawing/2014/main" id="{3B8DBD4E-3B7C-46CE-9BB7-7E23A20A7092}"/>
              </a:ext>
            </a:extLst>
          </p:cNvPr>
          <p:cNvSpPr>
            <a:spLocks noGrp="1"/>
          </p:cNvSpPr>
          <p:nvPr>
            <p:ph sz="quarter" idx="18"/>
          </p:nvPr>
        </p:nvSpPr>
        <p:spPr>
          <a:xfrm>
            <a:off x="12547366"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94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1" name="Content Placeholder 10">
            <a:extLst>
              <a:ext uri="{FF2B5EF4-FFF2-40B4-BE49-F238E27FC236}">
                <a16:creationId xmlns:a16="http://schemas.microsoft.com/office/drawing/2014/main" id="{844AB8B7-2C25-447E-AB88-4D982ACBA3EF}"/>
              </a:ext>
            </a:extLst>
          </p:cNvPr>
          <p:cNvSpPr>
            <a:spLocks noGrp="1"/>
          </p:cNvSpPr>
          <p:nvPr>
            <p:ph sz="quarter" idx="14"/>
          </p:nvPr>
        </p:nvSpPr>
        <p:spPr>
          <a:xfrm>
            <a:off x="1087852" y="2095500"/>
            <a:ext cx="16274636" cy="7315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58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C30082FF-93A6-42C1-9A96-19CF8EC62A46}"/>
              </a:ext>
            </a:extLst>
          </p:cNvPr>
          <p:cNvCxnSpPr/>
          <p:nvPr userDrawn="1"/>
        </p:nvCxnSpPr>
        <p:spPr>
          <a:xfrm>
            <a:off x="9215430"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36D1337-CBE7-40A8-A5AA-BCA6F8015623}"/>
              </a:ext>
            </a:extLst>
          </p:cNvPr>
          <p:cNvSpPr>
            <a:spLocks noGrp="1"/>
          </p:cNvSpPr>
          <p:nvPr>
            <p:ph sz="quarter" idx="16"/>
          </p:nvPr>
        </p:nvSpPr>
        <p:spPr>
          <a:xfrm>
            <a:off x="1087850" y="2095501"/>
            <a:ext cx="78638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2">
            <a:extLst>
              <a:ext uri="{FF2B5EF4-FFF2-40B4-BE49-F238E27FC236}">
                <a16:creationId xmlns:a16="http://schemas.microsoft.com/office/drawing/2014/main" id="{3B0FEAFB-4D48-4A6C-B48F-9C0D276CF8C1}"/>
              </a:ext>
            </a:extLst>
          </p:cNvPr>
          <p:cNvSpPr>
            <a:spLocks noGrp="1"/>
          </p:cNvSpPr>
          <p:nvPr>
            <p:ph sz="quarter" idx="17"/>
          </p:nvPr>
        </p:nvSpPr>
        <p:spPr>
          <a:xfrm>
            <a:off x="9499366" y="2095502"/>
            <a:ext cx="78638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81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sp>
        <p:nvSpPr>
          <p:cNvPr id="12" name="Content Placeholder 12">
            <a:extLst>
              <a:ext uri="{FF2B5EF4-FFF2-40B4-BE49-F238E27FC236}">
                <a16:creationId xmlns:a16="http://schemas.microsoft.com/office/drawing/2014/main" id="{BEB9D7BC-B245-455D-874E-B0514C2CF4F1}"/>
              </a:ext>
            </a:extLst>
          </p:cNvPr>
          <p:cNvSpPr>
            <a:spLocks noGrp="1"/>
          </p:cNvSpPr>
          <p:nvPr>
            <p:ph sz="quarter" idx="16"/>
          </p:nvPr>
        </p:nvSpPr>
        <p:spPr>
          <a:xfrm>
            <a:off x="1087850" y="2095501"/>
            <a:ext cx="795528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DF6E7795-3098-4C43-BD5D-E0D79C236883}"/>
              </a:ext>
            </a:extLst>
          </p:cNvPr>
          <p:cNvSpPr>
            <a:spLocks noGrp="1"/>
          </p:cNvSpPr>
          <p:nvPr>
            <p:ph sz="quarter" idx="17"/>
          </p:nvPr>
        </p:nvSpPr>
        <p:spPr>
          <a:xfrm>
            <a:off x="9407926" y="2095501"/>
            <a:ext cx="795528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722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C30082FF-93A6-42C1-9A96-19CF8EC62A46}"/>
              </a:ext>
            </a:extLst>
          </p:cNvPr>
          <p:cNvCxnSpPr/>
          <p:nvPr userDrawn="1"/>
        </p:nvCxnSpPr>
        <p:spPr>
          <a:xfrm>
            <a:off x="6432550"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07E83D-7EB7-4CE0-A563-34A2D0025495}"/>
              </a:ext>
            </a:extLst>
          </p:cNvPr>
          <p:cNvCxnSpPr/>
          <p:nvPr userDrawn="1"/>
        </p:nvCxnSpPr>
        <p:spPr>
          <a:xfrm>
            <a:off x="12024164"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3B8BDE51-0967-42B4-BD75-E5619A182F8A}"/>
              </a:ext>
            </a:extLst>
          </p:cNvPr>
          <p:cNvSpPr>
            <a:spLocks noGrp="1"/>
          </p:cNvSpPr>
          <p:nvPr>
            <p:ph sz="quarter" idx="16"/>
          </p:nvPr>
        </p:nvSpPr>
        <p:spPr>
          <a:xfrm>
            <a:off x="1087852"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a:extLst>
              <a:ext uri="{FF2B5EF4-FFF2-40B4-BE49-F238E27FC236}">
                <a16:creationId xmlns:a16="http://schemas.microsoft.com/office/drawing/2014/main" id="{123574AA-F22E-44A1-90CA-E65B9E3CAFF6}"/>
              </a:ext>
            </a:extLst>
          </p:cNvPr>
          <p:cNvSpPr>
            <a:spLocks noGrp="1"/>
          </p:cNvSpPr>
          <p:nvPr>
            <p:ph sz="quarter" idx="17"/>
          </p:nvPr>
        </p:nvSpPr>
        <p:spPr>
          <a:xfrm>
            <a:off x="6656609"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a:extLst>
              <a:ext uri="{FF2B5EF4-FFF2-40B4-BE49-F238E27FC236}">
                <a16:creationId xmlns:a16="http://schemas.microsoft.com/office/drawing/2014/main" id="{B82CCF39-5A1C-4A34-9D23-70C948EFD085}"/>
              </a:ext>
            </a:extLst>
          </p:cNvPr>
          <p:cNvSpPr>
            <a:spLocks noGrp="1"/>
          </p:cNvSpPr>
          <p:nvPr>
            <p:ph sz="quarter" idx="18"/>
          </p:nvPr>
        </p:nvSpPr>
        <p:spPr>
          <a:xfrm>
            <a:off x="12242566"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735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1D95E653-A510-406B-B920-179C27C92CCB}"/>
              </a:ext>
            </a:extLst>
          </p:cNvPr>
          <p:cNvSpPr>
            <a:spLocks noGrp="1"/>
          </p:cNvSpPr>
          <p:nvPr>
            <p:ph sz="quarter" idx="14"/>
          </p:nvPr>
        </p:nvSpPr>
        <p:spPr>
          <a:xfrm>
            <a:off x="1087852" y="2095501"/>
            <a:ext cx="16274636" cy="7284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46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userDrawn="1"/>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userDrawn="1"/>
        </p:nvSpPr>
        <p:spPr>
          <a:xfrm>
            <a:off x="1744394" y="2095501"/>
            <a:ext cx="731520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dirty="0"/>
          </a:p>
        </p:txBody>
      </p:sp>
      <p:sp>
        <p:nvSpPr>
          <p:cNvPr id="7" name="Rectangle 6">
            <a:extLst>
              <a:ext uri="{FF2B5EF4-FFF2-40B4-BE49-F238E27FC236}">
                <a16:creationId xmlns:a16="http://schemas.microsoft.com/office/drawing/2014/main" id="{DA6C5A4B-BF20-4D13-BF44-8994AD6071F6}"/>
              </a:ext>
            </a:extLst>
          </p:cNvPr>
          <p:cNvSpPr/>
          <p:nvPr userDrawn="1"/>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userDrawn="1"/>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F482334-8C2A-4B0E-AD16-38C07B65F55E}"/>
              </a:ext>
            </a:extLst>
          </p:cNvPr>
          <p:cNvSpPr/>
          <p:nvPr userDrawn="1"/>
        </p:nvSpPr>
        <p:spPr>
          <a:xfrm>
            <a:off x="1087136" y="2369128"/>
            <a:ext cx="1303020" cy="1303020"/>
          </a:xfrm>
          <a:prstGeom prst="ellipse">
            <a:avLst/>
          </a:prstGeom>
          <a:solidFill>
            <a:srgbClr val="52B6E0"/>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050" dirty="0"/>
          </a:p>
        </p:txBody>
      </p:sp>
      <p:sp>
        <p:nvSpPr>
          <p:cNvPr id="4" name="Picture Placeholder 3">
            <a:extLst>
              <a:ext uri="{FF2B5EF4-FFF2-40B4-BE49-F238E27FC236}">
                <a16:creationId xmlns:a16="http://schemas.microsoft.com/office/drawing/2014/main" id="{982942B1-0F2C-4A09-89F6-5F9D20D99EE8}"/>
              </a:ext>
            </a:extLst>
          </p:cNvPr>
          <p:cNvSpPr>
            <a:spLocks noGrp="1"/>
          </p:cNvSpPr>
          <p:nvPr>
            <p:ph type="pic" sz="quarter" idx="14"/>
          </p:nvPr>
        </p:nvSpPr>
        <p:spPr>
          <a:xfrm>
            <a:off x="1086518" y="2369126"/>
            <a:ext cx="1304258" cy="1288474"/>
          </a:xfrm>
        </p:spPr>
        <p:txBody>
          <a:bodyPr/>
          <a:lstStyle/>
          <a:p>
            <a:r>
              <a:rPr lang="en-US" dirty="0"/>
              <a:t>Click icon to add picture</a:t>
            </a:r>
          </a:p>
        </p:txBody>
      </p:sp>
      <p:sp>
        <p:nvSpPr>
          <p:cNvPr id="18" name="Rectangle: Rounded Corners 51">
            <a:extLst>
              <a:ext uri="{FF2B5EF4-FFF2-40B4-BE49-F238E27FC236}">
                <a16:creationId xmlns:a16="http://schemas.microsoft.com/office/drawing/2014/main" id="{90658A28-F4D4-4741-A0DD-C56A17480609}"/>
              </a:ext>
            </a:extLst>
          </p:cNvPr>
          <p:cNvSpPr/>
          <p:nvPr userDrawn="1"/>
        </p:nvSpPr>
        <p:spPr>
          <a:xfrm flipH="1">
            <a:off x="10048006" y="2095501"/>
            <a:ext cx="731520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0" name="Oval 19">
            <a:extLst>
              <a:ext uri="{FF2B5EF4-FFF2-40B4-BE49-F238E27FC236}">
                <a16:creationId xmlns:a16="http://schemas.microsoft.com/office/drawing/2014/main" id="{D47A89B1-6C4D-433E-9FD4-DA844D945BBC}"/>
              </a:ext>
            </a:extLst>
          </p:cNvPr>
          <p:cNvSpPr/>
          <p:nvPr userDrawn="1"/>
        </p:nvSpPr>
        <p:spPr>
          <a:xfrm>
            <a:off x="9390748" y="2369128"/>
            <a:ext cx="1303020" cy="1303020"/>
          </a:xfrm>
          <a:prstGeom prst="ellipse">
            <a:avLst/>
          </a:prstGeom>
          <a:solidFill>
            <a:srgbClr val="52B6E0"/>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050" dirty="0"/>
          </a:p>
        </p:txBody>
      </p:sp>
      <p:sp>
        <p:nvSpPr>
          <p:cNvPr id="21" name="Picture Placeholder 3">
            <a:extLst>
              <a:ext uri="{FF2B5EF4-FFF2-40B4-BE49-F238E27FC236}">
                <a16:creationId xmlns:a16="http://schemas.microsoft.com/office/drawing/2014/main" id="{4E57C2CD-451A-4738-B8FB-9A61E2F9C22F}"/>
              </a:ext>
            </a:extLst>
          </p:cNvPr>
          <p:cNvSpPr>
            <a:spLocks noGrp="1"/>
          </p:cNvSpPr>
          <p:nvPr>
            <p:ph type="pic" sz="quarter" idx="16"/>
          </p:nvPr>
        </p:nvSpPr>
        <p:spPr>
          <a:xfrm>
            <a:off x="9390130" y="2369126"/>
            <a:ext cx="1304258" cy="1288474"/>
          </a:xfrm>
        </p:spPr>
        <p:txBody>
          <a:bodyPr/>
          <a:lstStyle/>
          <a:p>
            <a:r>
              <a:rPr lang="en-US" dirty="0"/>
              <a:t>Click icon to add picture</a:t>
            </a:r>
          </a:p>
        </p:txBody>
      </p:sp>
      <p:sp>
        <p:nvSpPr>
          <p:cNvPr id="22" name="Content Placeholder 21">
            <a:extLst>
              <a:ext uri="{FF2B5EF4-FFF2-40B4-BE49-F238E27FC236}">
                <a16:creationId xmlns:a16="http://schemas.microsoft.com/office/drawing/2014/main" id="{8D445B52-8F6A-40CF-B0AE-D75FE4244E61}"/>
              </a:ext>
            </a:extLst>
          </p:cNvPr>
          <p:cNvSpPr>
            <a:spLocks noGrp="1"/>
          </p:cNvSpPr>
          <p:nvPr>
            <p:ph sz="quarter" idx="17"/>
          </p:nvPr>
        </p:nvSpPr>
        <p:spPr>
          <a:xfrm>
            <a:off x="2657647" y="2369126"/>
            <a:ext cx="585216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1">
            <a:extLst>
              <a:ext uri="{FF2B5EF4-FFF2-40B4-BE49-F238E27FC236}">
                <a16:creationId xmlns:a16="http://schemas.microsoft.com/office/drawing/2014/main" id="{915D058E-23B5-492A-A519-D25AB2A2721A}"/>
              </a:ext>
            </a:extLst>
          </p:cNvPr>
          <p:cNvSpPr>
            <a:spLocks noGrp="1"/>
          </p:cNvSpPr>
          <p:nvPr>
            <p:ph sz="quarter" idx="18"/>
          </p:nvPr>
        </p:nvSpPr>
        <p:spPr>
          <a:xfrm>
            <a:off x="10912916" y="2369126"/>
            <a:ext cx="585216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728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83" r:id="rId1"/>
    <p:sldLayoutId id="2147483664" r:id="rId2"/>
    <p:sldLayoutId id="2147483688" r:id="rId3"/>
    <p:sldLayoutId id="2147483662" r:id="rId4"/>
    <p:sldLayoutId id="2147483670" r:id="rId5"/>
    <p:sldLayoutId id="2147483674" r:id="rId6"/>
    <p:sldLayoutId id="2147483669" r:id="rId7"/>
    <p:sldLayoutId id="2147483692" r:id="rId8"/>
    <p:sldLayoutId id="2147483671" r:id="rId9"/>
    <p:sldLayoutId id="2147483672" r:id="rId10"/>
    <p:sldLayoutId id="2147483675" r:id="rId11"/>
    <p:sldLayoutId id="2147483677" r:id="rId12"/>
    <p:sldLayoutId id="2147483665" r:id="rId13"/>
    <p:sldLayoutId id="2147483668" r:id="rId14"/>
    <p:sldLayoutId id="2147483666" r:id="rId15"/>
    <p:sldLayoutId id="2147483673" r:id="rId16"/>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a:p>
            <a:pPr lvl="5"/>
            <a:r>
              <a:rPr lang="en-US" sz="3000" dirty="0"/>
              <a:t>Arial Narrow 30pt (bullet level 3)</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
        <p:nvSpPr>
          <p:cNvPr id="36" name="Oval 35">
            <a:extLst>
              <a:ext uri="{FF2B5EF4-FFF2-40B4-BE49-F238E27FC236}">
                <a16:creationId xmlns:a16="http://schemas.microsoft.com/office/drawing/2014/main" id="{D0966DD3-C195-40B5-8591-CA9C00E9B650}"/>
              </a:ext>
            </a:extLst>
          </p:cNvPr>
          <p:cNvSpPr/>
          <p:nvPr userDrawn="1"/>
        </p:nvSpPr>
        <p:spPr>
          <a:xfrm>
            <a:off x="21997646" y="89306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Oval 36">
            <a:extLst>
              <a:ext uri="{FF2B5EF4-FFF2-40B4-BE49-F238E27FC236}">
                <a16:creationId xmlns:a16="http://schemas.microsoft.com/office/drawing/2014/main" id="{E500074A-E9BA-4B17-AFF6-C4F6C7B822A8}"/>
              </a:ext>
            </a:extLst>
          </p:cNvPr>
          <p:cNvSpPr/>
          <p:nvPr userDrawn="1"/>
        </p:nvSpPr>
        <p:spPr>
          <a:xfrm>
            <a:off x="21220965" y="529851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89" r:id="rId1"/>
    <p:sldLayoutId id="2147483687" r:id="rId2"/>
    <p:sldLayoutId id="2147483663" r:id="rId3"/>
    <p:sldLayoutId id="2147483661" r:id="rId4"/>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1005840" indent="-342900" algn="l" defTabSz="1371600" rtl="0" eaLnBrk="1" latinLnBrk="0" hangingPunct="1">
        <a:lnSpc>
          <a:spcPct val="100000"/>
        </a:lnSpc>
        <a:spcBef>
          <a:spcPts val="0"/>
        </a:spcBef>
        <a:spcAft>
          <a:spcPts val="600"/>
        </a:spcAft>
        <a:buClr>
          <a:schemeClr val="accent6"/>
        </a:buClr>
        <a:buFont typeface="Wingdings" panose="05000000000000000000" pitchFamily="2" charset="2"/>
        <a:buChar char="§"/>
        <a:defRPr sz="30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702" r:id="rId5"/>
    <p:sldLayoutId id="2147483701" r:id="rId6"/>
    <p:sldLayoutId id="2147483700" r:id="rId7"/>
    <p:sldLayoutId id="2147483684" r:id="rId8"/>
    <p:sldLayoutId id="2147483691" r:id="rId9"/>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dirty="0"/>
              <a:t>IPFS</a:t>
            </a:r>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
        <p:nvSpPr>
          <p:cNvPr id="36" name="Oval 35">
            <a:extLst>
              <a:ext uri="{FF2B5EF4-FFF2-40B4-BE49-F238E27FC236}">
                <a16:creationId xmlns:a16="http://schemas.microsoft.com/office/drawing/2014/main" id="{D0966DD3-C195-40B5-8591-CA9C00E9B650}"/>
              </a:ext>
            </a:extLst>
          </p:cNvPr>
          <p:cNvSpPr/>
          <p:nvPr userDrawn="1"/>
        </p:nvSpPr>
        <p:spPr>
          <a:xfrm>
            <a:off x="21997646" y="89306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Oval 36">
            <a:extLst>
              <a:ext uri="{FF2B5EF4-FFF2-40B4-BE49-F238E27FC236}">
                <a16:creationId xmlns:a16="http://schemas.microsoft.com/office/drawing/2014/main" id="{E500074A-E9BA-4B17-AFF6-C4F6C7B822A8}"/>
              </a:ext>
            </a:extLst>
          </p:cNvPr>
          <p:cNvSpPr/>
          <p:nvPr userDrawn="1"/>
        </p:nvSpPr>
        <p:spPr>
          <a:xfrm>
            <a:off x="21220965" y="529851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95" r:id="rId1"/>
    <p:sldLayoutId id="2147483694" r:id="rId2"/>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40.png"/><Relationship Id="rId7"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23.xml"/><Relationship Id="rId6" Type="http://schemas.openxmlformats.org/officeDocument/2006/relationships/image" Target="../media/image84.svg"/><Relationship Id="rId5" Type="http://schemas.openxmlformats.org/officeDocument/2006/relationships/image" Target="../media/image44.png"/><Relationship Id="rId4" Type="http://schemas.openxmlformats.org/officeDocument/2006/relationships/image" Target="../media/image41.svg"/></Relationships>
</file>

<file path=ppt/slides/_rels/slide107.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76.png"/><Relationship Id="rId1" Type="http://schemas.openxmlformats.org/officeDocument/2006/relationships/slideLayout" Target="../slideLayouts/slideLayout27.xml"/><Relationship Id="rId5" Type="http://schemas.openxmlformats.org/officeDocument/2006/relationships/image" Target="../media/image87.svg"/><Relationship Id="rId4" Type="http://schemas.openxmlformats.org/officeDocument/2006/relationships/image" Target="../media/image78.png"/></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0.xml"/><Relationship Id="rId1" Type="http://schemas.openxmlformats.org/officeDocument/2006/relationships/slideLayout" Target="../slideLayouts/slideLayout29.xml"/><Relationship Id="rId4" Type="http://schemas.openxmlformats.org/officeDocument/2006/relationships/image" Target="../media/image88.emf"/></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3.xml"/><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emf"/><Relationship Id="rId2" Type="http://schemas.openxmlformats.org/officeDocument/2006/relationships/image" Target="../media/image103.emf"/><Relationship Id="rId1" Type="http://schemas.openxmlformats.org/officeDocument/2006/relationships/slideLayout" Target="../slideLayouts/slideLayout29.x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1.xml"/></Relationships>
</file>

<file path=ppt/slides/_rels/slide12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5.xml"/><Relationship Id="rId1" Type="http://schemas.openxmlformats.org/officeDocument/2006/relationships/slideLayout" Target="../slideLayouts/slideLayout1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3.sv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29.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84.xml.rels><?xml version="1.0" encoding="UTF-8" standalone="yes"?>
<Relationships xmlns="http://schemas.openxmlformats.org/package/2006/relationships"><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29.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85.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29.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86.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83.svg"/><Relationship Id="rId2" Type="http://schemas.openxmlformats.org/officeDocument/2006/relationships/image" Target="../media/image70.png"/><Relationship Id="rId1" Type="http://schemas.openxmlformats.org/officeDocument/2006/relationships/slideLayout" Target="../slideLayouts/slideLayout29.xml"/><Relationship Id="rId6" Type="http://schemas.openxmlformats.org/officeDocument/2006/relationships/image" Target="../media/image82.png"/><Relationship Id="rId5" Type="http://schemas.openxmlformats.org/officeDocument/2006/relationships/image" Target="../media/image73.svg"/><Relationship Id="rId4" Type="http://schemas.openxmlformats.org/officeDocument/2006/relationships/image" Target="../media/image72.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A182-B72F-40B1-9BAC-7F38D09D4CD8}"/>
              </a:ext>
            </a:extLst>
          </p:cNvPr>
          <p:cNvSpPr>
            <a:spLocks noGrp="1"/>
          </p:cNvSpPr>
          <p:nvPr>
            <p:ph type="ctrTitle"/>
          </p:nvPr>
        </p:nvSpPr>
        <p:spPr>
          <a:xfrm>
            <a:off x="8097078" y="3537154"/>
            <a:ext cx="9788586" cy="1829976"/>
          </a:xfrm>
        </p:spPr>
        <p:txBody>
          <a:bodyPr/>
          <a:lstStyle/>
          <a:p>
            <a:r>
              <a:rPr lang="en-US" sz="6600" dirty="0"/>
              <a:t>premium finance options</a:t>
            </a:r>
            <a:br>
              <a:rPr lang="en-US" sz="6600" dirty="0"/>
            </a:br>
            <a:r>
              <a:rPr lang="en-US" sz="6600" dirty="0"/>
              <a:t>Why and how it works</a:t>
            </a:r>
          </a:p>
        </p:txBody>
      </p:sp>
      <p:sp>
        <p:nvSpPr>
          <p:cNvPr id="3" name="Subtitle 2">
            <a:extLst>
              <a:ext uri="{FF2B5EF4-FFF2-40B4-BE49-F238E27FC236}">
                <a16:creationId xmlns:a16="http://schemas.microsoft.com/office/drawing/2014/main" id="{30368B6A-DD46-4595-9532-6BA38D72D728}"/>
              </a:ext>
            </a:extLst>
          </p:cNvPr>
          <p:cNvSpPr>
            <a:spLocks noGrp="1"/>
          </p:cNvSpPr>
          <p:nvPr>
            <p:ph type="subTitle" idx="1"/>
          </p:nvPr>
        </p:nvSpPr>
        <p:spPr>
          <a:xfrm>
            <a:off x="8282784" y="5758242"/>
            <a:ext cx="9212736" cy="2178460"/>
          </a:xfrm>
        </p:spPr>
        <p:txBody>
          <a:bodyPr/>
          <a:lstStyle/>
          <a:p>
            <a:r>
              <a:rPr lang="en-US" sz="6600" dirty="0"/>
              <a:t>Four hours continuing education credits</a:t>
            </a:r>
          </a:p>
        </p:txBody>
      </p:sp>
    </p:spTree>
    <p:extLst>
      <p:ext uri="{BB962C8B-B14F-4D97-AF65-F5344CB8AC3E}">
        <p14:creationId xmlns:p14="http://schemas.microsoft.com/office/powerpoint/2010/main" val="413347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956395-514E-6B8F-8B1D-8CB6BEEA8DF3}"/>
              </a:ext>
            </a:extLst>
          </p:cNvPr>
          <p:cNvSpPr txBox="1"/>
          <p:nvPr/>
        </p:nvSpPr>
        <p:spPr>
          <a:xfrm>
            <a:off x="1223468" y="2804398"/>
            <a:ext cx="8323488" cy="4678204"/>
          </a:xfrm>
          <a:prstGeom prst="rect">
            <a:avLst/>
          </a:prstGeom>
          <a:noFill/>
        </p:spPr>
        <p:txBody>
          <a:bodyPr wrap="square" rtlCol="0">
            <a:spAutoFit/>
          </a:bodyPr>
          <a:lstStyle/>
          <a:p>
            <a:pPr marL="571500" indent="-571500">
              <a:buFont typeface="Wingdings" panose="05000000000000000000" pitchFamily="2" charset="2"/>
              <a:buChar char="§"/>
            </a:pPr>
            <a:r>
              <a:rPr lang="en-US" sz="4000" dirty="0"/>
              <a:t>Bank loans and lending institutions </a:t>
            </a:r>
          </a:p>
          <a:p>
            <a:endParaRPr lang="en-US" sz="4000" dirty="0"/>
          </a:p>
          <a:p>
            <a:pPr marL="571500" indent="-571500">
              <a:buFont typeface="Wingdings" panose="05000000000000000000" pitchFamily="2" charset="2"/>
              <a:buChar char="§"/>
            </a:pPr>
            <a:r>
              <a:rPr lang="en-US" sz="4000" dirty="0"/>
              <a:t>Cash</a:t>
            </a:r>
          </a:p>
          <a:p>
            <a:endParaRPr lang="en-US" sz="4000" dirty="0"/>
          </a:p>
          <a:p>
            <a:pPr marL="571500" indent="-571500">
              <a:buFont typeface="Wingdings" panose="05000000000000000000" pitchFamily="2" charset="2"/>
              <a:buChar char="§"/>
            </a:pPr>
            <a:r>
              <a:rPr lang="en-US" sz="4000" dirty="0"/>
              <a:t>Carrier/General Agent programs</a:t>
            </a:r>
          </a:p>
          <a:p>
            <a:endParaRPr lang="en-US" sz="4000" dirty="0"/>
          </a:p>
          <a:p>
            <a:pPr marL="571500" indent="-571500">
              <a:buFont typeface="Wingdings" panose="05000000000000000000" pitchFamily="2" charset="2"/>
              <a:buChar char="§"/>
            </a:pPr>
            <a:r>
              <a:rPr lang="en-US" sz="4000" dirty="0"/>
              <a:t>Premium financing</a:t>
            </a:r>
          </a:p>
          <a:p>
            <a:endParaRPr lang="en-US" dirty="0"/>
          </a:p>
        </p:txBody>
      </p:sp>
      <p:sp>
        <p:nvSpPr>
          <p:cNvPr id="2" name="Title 1">
            <a:extLst>
              <a:ext uri="{FF2B5EF4-FFF2-40B4-BE49-F238E27FC236}">
                <a16:creationId xmlns:a16="http://schemas.microsoft.com/office/drawing/2014/main" id="{8AF0557E-3D39-AE9D-22F6-1CF7C9E9E556}"/>
              </a:ext>
            </a:extLst>
          </p:cNvPr>
          <p:cNvSpPr>
            <a:spLocks noGrp="1"/>
          </p:cNvSpPr>
          <p:nvPr>
            <p:ph type="title"/>
          </p:nvPr>
        </p:nvSpPr>
        <p:spPr/>
        <p:txBody>
          <a:bodyPr/>
          <a:lstStyle/>
          <a:p>
            <a:r>
              <a:rPr lang="en-US" b="0" dirty="0">
                <a:solidFill>
                  <a:schemeClr val="tx1"/>
                </a:solidFill>
              </a:rPr>
              <a:t>Insured options for </a:t>
            </a:r>
            <a:r>
              <a:rPr lang="en-US" dirty="0"/>
              <a:t>paying premiums</a:t>
            </a:r>
          </a:p>
        </p:txBody>
      </p:sp>
      <p:sp>
        <p:nvSpPr>
          <p:cNvPr id="50" name="Freeform: Shape 49">
            <a:extLst>
              <a:ext uri="{FF2B5EF4-FFF2-40B4-BE49-F238E27FC236}">
                <a16:creationId xmlns:a16="http://schemas.microsoft.com/office/drawing/2014/main" id="{1EB72A63-A4C3-2B1E-5F85-51BDC4EDD2F6}"/>
              </a:ext>
            </a:extLst>
          </p:cNvPr>
          <p:cNvSpPr/>
          <p:nvPr/>
        </p:nvSpPr>
        <p:spPr>
          <a:xfrm>
            <a:off x="11377883" y="5053656"/>
            <a:ext cx="1110890" cy="795202"/>
          </a:xfrm>
          <a:custGeom>
            <a:avLst/>
            <a:gdLst>
              <a:gd name="connsiteX0" fmla="*/ 85189 w 1110890"/>
              <a:gd name="connsiteY0" fmla="*/ 297252 h 795202"/>
              <a:gd name="connsiteX1" fmla="*/ 119237 w 1110890"/>
              <a:gd name="connsiteY1" fmla="*/ 207877 h 795202"/>
              <a:gd name="connsiteX2" fmla="*/ 204697 w 1110890"/>
              <a:gd name="connsiteY2" fmla="*/ 161614 h 795202"/>
              <a:gd name="connsiteX3" fmla="*/ 919106 w 1110890"/>
              <a:gd name="connsiteY3" fmla="*/ 165870 h 795202"/>
              <a:gd name="connsiteX4" fmla="*/ 987202 w 1110890"/>
              <a:gd name="connsiteY4" fmla="*/ 203919 h 795202"/>
              <a:gd name="connsiteX5" fmla="*/ 1025761 w 1110890"/>
              <a:gd name="connsiteY5" fmla="*/ 297252 h 795202"/>
              <a:gd name="connsiteX6" fmla="*/ 1025761 w 1110890"/>
              <a:gd name="connsiteY6" fmla="*/ 724723 h 795202"/>
              <a:gd name="connsiteX7" fmla="*/ 1110880 w 1110890"/>
              <a:gd name="connsiteY7" fmla="*/ 795202 h 795202"/>
              <a:gd name="connsiteX8" fmla="*/ 1110880 w 1110890"/>
              <a:gd name="connsiteY8" fmla="*/ 297252 h 795202"/>
              <a:gd name="connsiteX9" fmla="*/ 1047339 w 1110890"/>
              <a:gd name="connsiteY9" fmla="*/ 143697 h 795202"/>
              <a:gd name="connsiteX10" fmla="*/ 954601 w 1110890"/>
              <a:gd name="connsiteY10" fmla="*/ 88369 h 795202"/>
              <a:gd name="connsiteX11" fmla="*/ 171500 w 1110890"/>
              <a:gd name="connsiteY11" fmla="*/ 83049 h 795202"/>
              <a:gd name="connsiteX12" fmla="*/ 65654 w 1110890"/>
              <a:gd name="connsiteY12" fmla="*/ 141611 h 795202"/>
              <a:gd name="connsiteX13" fmla="*/ 69 w 1110890"/>
              <a:gd name="connsiteY13" fmla="*/ 297252 h 795202"/>
              <a:gd name="connsiteX14" fmla="*/ 69 w 1110890"/>
              <a:gd name="connsiteY14" fmla="*/ 348537 h 795202"/>
              <a:gd name="connsiteX15" fmla="*/ 85189 w 1110890"/>
              <a:gd name="connsiteY15" fmla="*/ 362794 h 79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0890" h="795202">
                <a:moveTo>
                  <a:pt x="85189" y="297252"/>
                </a:moveTo>
                <a:cubicBezTo>
                  <a:pt x="83895" y="264069"/>
                  <a:pt x="96191" y="231787"/>
                  <a:pt x="119237" y="207877"/>
                </a:cubicBezTo>
                <a:cubicBezTo>
                  <a:pt x="145743" y="189048"/>
                  <a:pt x="174441" y="173514"/>
                  <a:pt x="204697" y="161614"/>
                </a:cubicBezTo>
                <a:cubicBezTo>
                  <a:pt x="432337" y="60101"/>
                  <a:pt x="692692" y="61654"/>
                  <a:pt x="919106" y="165870"/>
                </a:cubicBezTo>
                <a:cubicBezTo>
                  <a:pt x="943463" y="175323"/>
                  <a:pt x="966385" y="188129"/>
                  <a:pt x="987202" y="203919"/>
                </a:cubicBezTo>
                <a:cubicBezTo>
                  <a:pt x="1011324" y="229080"/>
                  <a:pt x="1025092" y="262400"/>
                  <a:pt x="1025761" y="297252"/>
                </a:cubicBezTo>
                <a:lnTo>
                  <a:pt x="1025761" y="724723"/>
                </a:lnTo>
                <a:cubicBezTo>
                  <a:pt x="1055335" y="746726"/>
                  <a:pt x="1083744" y="770254"/>
                  <a:pt x="1110880" y="795202"/>
                </a:cubicBezTo>
                <a:lnTo>
                  <a:pt x="1110880" y="297252"/>
                </a:lnTo>
                <a:cubicBezTo>
                  <a:pt x="1111442" y="239558"/>
                  <a:pt x="1088502" y="184124"/>
                  <a:pt x="1047339" y="143697"/>
                </a:cubicBezTo>
                <a:cubicBezTo>
                  <a:pt x="1019521" y="120501"/>
                  <a:pt x="988223" y="101831"/>
                  <a:pt x="954601" y="88369"/>
                </a:cubicBezTo>
                <a:cubicBezTo>
                  <a:pt x="706843" y="-27568"/>
                  <a:pt x="420807" y="-29513"/>
                  <a:pt x="171500" y="83049"/>
                </a:cubicBezTo>
                <a:cubicBezTo>
                  <a:pt x="133818" y="97872"/>
                  <a:pt x="98233" y="117561"/>
                  <a:pt x="65654" y="141611"/>
                </a:cubicBezTo>
                <a:cubicBezTo>
                  <a:pt x="22430" y="181647"/>
                  <a:pt x="-1463" y="238354"/>
                  <a:pt x="69" y="297252"/>
                </a:cubicBezTo>
                <a:lnTo>
                  <a:pt x="69" y="348537"/>
                </a:lnTo>
                <a:cubicBezTo>
                  <a:pt x="28810" y="352993"/>
                  <a:pt x="57184" y="357743"/>
                  <a:pt x="85189" y="362794"/>
                </a:cubicBezTo>
                <a:close/>
              </a:path>
            </a:pathLst>
          </a:custGeom>
          <a:solidFill>
            <a:schemeClr val="accent1"/>
          </a:solidFill>
          <a:ln w="42466"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42360DFC-C639-23B2-2C56-3DC7C05E10DA}"/>
              </a:ext>
            </a:extLst>
          </p:cNvPr>
          <p:cNvSpPr/>
          <p:nvPr/>
        </p:nvSpPr>
        <p:spPr>
          <a:xfrm>
            <a:off x="11635604" y="4414508"/>
            <a:ext cx="595842" cy="595843"/>
          </a:xfrm>
          <a:custGeom>
            <a:avLst/>
            <a:gdLst>
              <a:gd name="connsiteX0" fmla="*/ 297924 w 595842"/>
              <a:gd name="connsiteY0" fmla="*/ 595837 h 595843"/>
              <a:gd name="connsiteX1" fmla="*/ 595843 w 595842"/>
              <a:gd name="connsiteY1" fmla="*/ 297919 h 595843"/>
              <a:gd name="connsiteX2" fmla="*/ 297924 w 595842"/>
              <a:gd name="connsiteY2" fmla="*/ 0 h 595843"/>
              <a:gd name="connsiteX3" fmla="*/ 6 w 595842"/>
              <a:gd name="connsiteY3" fmla="*/ 297919 h 595843"/>
              <a:gd name="connsiteX4" fmla="*/ 294340 w 595842"/>
              <a:gd name="connsiteY4" fmla="*/ 595837 h 595843"/>
              <a:gd name="connsiteX5" fmla="*/ 297924 w 595842"/>
              <a:gd name="connsiteY5" fmla="*/ 595837 h 595843"/>
              <a:gd name="connsiteX6" fmla="*/ 297924 w 595842"/>
              <a:gd name="connsiteY6" fmla="*/ 85120 h 595843"/>
              <a:gd name="connsiteX7" fmla="*/ 510723 w 595842"/>
              <a:gd name="connsiteY7" fmla="*/ 297919 h 595843"/>
              <a:gd name="connsiteX8" fmla="*/ 297924 w 595842"/>
              <a:gd name="connsiteY8" fmla="*/ 510718 h 595843"/>
              <a:gd name="connsiteX9" fmla="*/ 85125 w 595842"/>
              <a:gd name="connsiteY9" fmla="*/ 297919 h 595843"/>
              <a:gd name="connsiteX10" fmla="*/ 297924 w 595842"/>
              <a:gd name="connsiteY10" fmla="*/ 85120 h 5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842" h="595843">
                <a:moveTo>
                  <a:pt x="297924" y="595837"/>
                </a:moveTo>
                <a:cubicBezTo>
                  <a:pt x="462460" y="595837"/>
                  <a:pt x="595843" y="462455"/>
                  <a:pt x="595843" y="297919"/>
                </a:cubicBezTo>
                <a:cubicBezTo>
                  <a:pt x="595843" y="133382"/>
                  <a:pt x="462460" y="0"/>
                  <a:pt x="297924" y="0"/>
                </a:cubicBezTo>
                <a:cubicBezTo>
                  <a:pt x="133388" y="0"/>
                  <a:pt x="6" y="133382"/>
                  <a:pt x="6" y="297919"/>
                </a:cubicBezTo>
                <a:cubicBezTo>
                  <a:pt x="-986" y="461463"/>
                  <a:pt x="130792" y="594846"/>
                  <a:pt x="294340" y="595837"/>
                </a:cubicBezTo>
                <a:cubicBezTo>
                  <a:pt x="295532" y="595846"/>
                  <a:pt x="296728" y="595846"/>
                  <a:pt x="297924" y="595837"/>
                </a:cubicBezTo>
                <a:close/>
                <a:moveTo>
                  <a:pt x="297924" y="85120"/>
                </a:moveTo>
                <a:cubicBezTo>
                  <a:pt x="415381" y="85286"/>
                  <a:pt x="510557" y="180462"/>
                  <a:pt x="510723" y="297919"/>
                </a:cubicBezTo>
                <a:cubicBezTo>
                  <a:pt x="510723" y="415443"/>
                  <a:pt x="415449" y="510718"/>
                  <a:pt x="297924" y="510718"/>
                </a:cubicBezTo>
                <a:cubicBezTo>
                  <a:pt x="180399" y="510718"/>
                  <a:pt x="85125" y="415443"/>
                  <a:pt x="85125" y="297919"/>
                </a:cubicBezTo>
                <a:cubicBezTo>
                  <a:pt x="85125" y="180394"/>
                  <a:pt x="180399" y="85120"/>
                  <a:pt x="297924" y="85120"/>
                </a:cubicBezTo>
                <a:close/>
              </a:path>
            </a:pathLst>
          </a:custGeom>
          <a:solidFill>
            <a:schemeClr val="accent1"/>
          </a:solidFill>
          <a:ln w="42466"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60A81A34-74E1-6D8E-450C-4679D536AFB4}"/>
              </a:ext>
            </a:extLst>
          </p:cNvPr>
          <p:cNvSpPr/>
          <p:nvPr/>
        </p:nvSpPr>
        <p:spPr>
          <a:xfrm>
            <a:off x="8998778" y="5053699"/>
            <a:ext cx="1106636" cy="795159"/>
          </a:xfrm>
          <a:custGeom>
            <a:avLst/>
            <a:gdLst>
              <a:gd name="connsiteX0" fmla="*/ 85201 w 1106636"/>
              <a:gd name="connsiteY0" fmla="*/ 297210 h 795159"/>
              <a:gd name="connsiteX1" fmla="*/ 96564 w 1106636"/>
              <a:gd name="connsiteY1" fmla="*/ 243457 h 795159"/>
              <a:gd name="connsiteX2" fmla="*/ 146232 w 1106636"/>
              <a:gd name="connsiteY2" fmla="*/ 187704 h 795159"/>
              <a:gd name="connsiteX3" fmla="*/ 200495 w 1106636"/>
              <a:gd name="connsiteY3" fmla="*/ 161529 h 795159"/>
              <a:gd name="connsiteX4" fmla="*/ 914904 w 1106636"/>
              <a:gd name="connsiteY4" fmla="*/ 165785 h 795159"/>
              <a:gd name="connsiteX5" fmla="*/ 983000 w 1106636"/>
              <a:gd name="connsiteY5" fmla="*/ 203834 h 795159"/>
              <a:gd name="connsiteX6" fmla="*/ 1021516 w 1106636"/>
              <a:gd name="connsiteY6" fmla="*/ 297210 h 795159"/>
              <a:gd name="connsiteX7" fmla="*/ 1021516 w 1106636"/>
              <a:gd name="connsiteY7" fmla="*/ 363476 h 795159"/>
              <a:gd name="connsiteX8" fmla="*/ 1106636 w 1106636"/>
              <a:gd name="connsiteY8" fmla="*/ 349133 h 795159"/>
              <a:gd name="connsiteX9" fmla="*/ 1106636 w 1106636"/>
              <a:gd name="connsiteY9" fmla="*/ 297210 h 795159"/>
              <a:gd name="connsiteX10" fmla="*/ 1043137 w 1106636"/>
              <a:gd name="connsiteY10" fmla="*/ 143697 h 795159"/>
              <a:gd name="connsiteX11" fmla="*/ 950314 w 1106636"/>
              <a:gd name="connsiteY11" fmla="*/ 88369 h 795159"/>
              <a:gd name="connsiteX12" fmla="*/ 167214 w 1106636"/>
              <a:gd name="connsiteY12" fmla="*/ 83049 h 795159"/>
              <a:gd name="connsiteX13" fmla="*/ 63921 w 1106636"/>
              <a:gd name="connsiteY13" fmla="*/ 139739 h 795159"/>
              <a:gd name="connsiteX14" fmla="*/ 57196 w 1106636"/>
              <a:gd name="connsiteY14" fmla="*/ 146037 h 795159"/>
              <a:gd name="connsiteX15" fmla="*/ 81 w 1106636"/>
              <a:gd name="connsiteY15" fmla="*/ 297210 h 795159"/>
              <a:gd name="connsiteX16" fmla="*/ 81 w 1106636"/>
              <a:gd name="connsiteY16" fmla="*/ 795160 h 795159"/>
              <a:gd name="connsiteX17" fmla="*/ 85201 w 1106636"/>
              <a:gd name="connsiteY17" fmla="*/ 724723 h 79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6636" h="795159">
                <a:moveTo>
                  <a:pt x="85201" y="297210"/>
                </a:moveTo>
                <a:cubicBezTo>
                  <a:pt x="85444" y="278722"/>
                  <a:pt x="89304" y="260459"/>
                  <a:pt x="96564" y="243457"/>
                </a:cubicBezTo>
                <a:cubicBezTo>
                  <a:pt x="106452" y="219862"/>
                  <a:pt x="123931" y="200242"/>
                  <a:pt x="146232" y="187704"/>
                </a:cubicBezTo>
                <a:cubicBezTo>
                  <a:pt x="163711" y="177770"/>
                  <a:pt x="181841" y="169024"/>
                  <a:pt x="200495" y="161529"/>
                </a:cubicBezTo>
                <a:cubicBezTo>
                  <a:pt x="428139" y="60041"/>
                  <a:pt x="688482" y="61590"/>
                  <a:pt x="914904" y="165785"/>
                </a:cubicBezTo>
                <a:cubicBezTo>
                  <a:pt x="939265" y="175229"/>
                  <a:pt x="962188" y="188036"/>
                  <a:pt x="983000" y="203834"/>
                </a:cubicBezTo>
                <a:cubicBezTo>
                  <a:pt x="1007118" y="229012"/>
                  <a:pt x="1020870" y="262349"/>
                  <a:pt x="1021516" y="297210"/>
                </a:cubicBezTo>
                <a:lnTo>
                  <a:pt x="1021516" y="363476"/>
                </a:lnTo>
                <a:cubicBezTo>
                  <a:pt x="1049576" y="358424"/>
                  <a:pt x="1077951" y="353644"/>
                  <a:pt x="1106636" y="349133"/>
                </a:cubicBezTo>
                <a:lnTo>
                  <a:pt x="1106636" y="297210"/>
                </a:lnTo>
                <a:cubicBezTo>
                  <a:pt x="1105857" y="239805"/>
                  <a:pt x="1083135" y="184878"/>
                  <a:pt x="1043137" y="143697"/>
                </a:cubicBezTo>
                <a:cubicBezTo>
                  <a:pt x="1015469" y="120246"/>
                  <a:pt x="984102" y="101550"/>
                  <a:pt x="950314" y="88369"/>
                </a:cubicBezTo>
                <a:cubicBezTo>
                  <a:pt x="702556" y="-27568"/>
                  <a:pt x="416520" y="-29513"/>
                  <a:pt x="167214" y="83049"/>
                </a:cubicBezTo>
                <a:cubicBezTo>
                  <a:pt x="130531" y="97519"/>
                  <a:pt x="95827" y="116569"/>
                  <a:pt x="63921" y="139739"/>
                </a:cubicBezTo>
                <a:lnTo>
                  <a:pt x="57196" y="146037"/>
                </a:lnTo>
                <a:cubicBezTo>
                  <a:pt x="19052" y="186976"/>
                  <a:pt x="-1462" y="241274"/>
                  <a:pt x="81" y="297210"/>
                </a:cubicBezTo>
                <a:lnTo>
                  <a:pt x="81" y="795160"/>
                </a:lnTo>
                <a:cubicBezTo>
                  <a:pt x="27218" y="770224"/>
                  <a:pt x="55630" y="746714"/>
                  <a:pt x="85201" y="724723"/>
                </a:cubicBezTo>
                <a:close/>
              </a:path>
            </a:pathLst>
          </a:custGeom>
          <a:solidFill>
            <a:srgbClr val="000000"/>
          </a:solidFill>
          <a:ln w="42466"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792E9E27-D14B-87E2-BE5D-39064786481C}"/>
              </a:ext>
            </a:extLst>
          </p:cNvPr>
          <p:cNvSpPr/>
          <p:nvPr/>
        </p:nvSpPr>
        <p:spPr>
          <a:xfrm>
            <a:off x="10445887" y="4244184"/>
            <a:ext cx="595842" cy="595843"/>
          </a:xfrm>
          <a:custGeom>
            <a:avLst/>
            <a:gdLst>
              <a:gd name="connsiteX0" fmla="*/ 297924 w 595842"/>
              <a:gd name="connsiteY0" fmla="*/ 595837 h 595843"/>
              <a:gd name="connsiteX1" fmla="*/ 595843 w 595842"/>
              <a:gd name="connsiteY1" fmla="*/ 297919 h 595843"/>
              <a:gd name="connsiteX2" fmla="*/ 297924 w 595842"/>
              <a:gd name="connsiteY2" fmla="*/ 0 h 595843"/>
              <a:gd name="connsiteX3" fmla="*/ 6 w 595842"/>
              <a:gd name="connsiteY3" fmla="*/ 297919 h 595843"/>
              <a:gd name="connsiteX4" fmla="*/ 294336 w 595842"/>
              <a:gd name="connsiteY4" fmla="*/ 595837 h 595843"/>
              <a:gd name="connsiteX5" fmla="*/ 297924 w 595842"/>
              <a:gd name="connsiteY5" fmla="*/ 595837 h 595843"/>
              <a:gd name="connsiteX6" fmla="*/ 297924 w 595842"/>
              <a:gd name="connsiteY6" fmla="*/ 85120 h 595843"/>
              <a:gd name="connsiteX7" fmla="*/ 510723 w 595842"/>
              <a:gd name="connsiteY7" fmla="*/ 297919 h 595843"/>
              <a:gd name="connsiteX8" fmla="*/ 297924 w 595842"/>
              <a:gd name="connsiteY8" fmla="*/ 510718 h 595843"/>
              <a:gd name="connsiteX9" fmla="*/ 85125 w 595842"/>
              <a:gd name="connsiteY9" fmla="*/ 297919 h 595843"/>
              <a:gd name="connsiteX10" fmla="*/ 297924 w 595842"/>
              <a:gd name="connsiteY10" fmla="*/ 85120 h 5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842" h="595843">
                <a:moveTo>
                  <a:pt x="297924" y="595837"/>
                </a:moveTo>
                <a:cubicBezTo>
                  <a:pt x="462460" y="595837"/>
                  <a:pt x="595843" y="462455"/>
                  <a:pt x="595843" y="297919"/>
                </a:cubicBezTo>
                <a:cubicBezTo>
                  <a:pt x="595843" y="133382"/>
                  <a:pt x="462460" y="0"/>
                  <a:pt x="297924" y="0"/>
                </a:cubicBezTo>
                <a:cubicBezTo>
                  <a:pt x="133388" y="0"/>
                  <a:pt x="6" y="133382"/>
                  <a:pt x="6" y="297919"/>
                </a:cubicBezTo>
                <a:cubicBezTo>
                  <a:pt x="-986" y="461463"/>
                  <a:pt x="130792" y="594846"/>
                  <a:pt x="294336" y="595837"/>
                </a:cubicBezTo>
                <a:cubicBezTo>
                  <a:pt x="295532" y="595846"/>
                  <a:pt x="296728" y="595846"/>
                  <a:pt x="297924" y="595837"/>
                </a:cubicBezTo>
                <a:close/>
                <a:moveTo>
                  <a:pt x="297924" y="85120"/>
                </a:moveTo>
                <a:cubicBezTo>
                  <a:pt x="415394" y="85260"/>
                  <a:pt x="510583" y="180449"/>
                  <a:pt x="510723" y="297919"/>
                </a:cubicBezTo>
                <a:cubicBezTo>
                  <a:pt x="510723" y="415443"/>
                  <a:pt x="415449" y="510718"/>
                  <a:pt x="297924" y="510718"/>
                </a:cubicBezTo>
                <a:cubicBezTo>
                  <a:pt x="180400" y="510718"/>
                  <a:pt x="85125" y="415443"/>
                  <a:pt x="85125" y="297919"/>
                </a:cubicBezTo>
                <a:cubicBezTo>
                  <a:pt x="85125" y="180394"/>
                  <a:pt x="180400" y="85120"/>
                  <a:pt x="297924" y="85120"/>
                </a:cubicBezTo>
                <a:close/>
              </a:path>
            </a:pathLst>
          </a:custGeom>
          <a:solidFill>
            <a:schemeClr val="accent1"/>
          </a:solidFill>
          <a:ln w="42466"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EE924C0D-D8D4-4066-F930-C4827CAB2543}"/>
              </a:ext>
            </a:extLst>
          </p:cNvPr>
          <p:cNvSpPr/>
          <p:nvPr/>
        </p:nvSpPr>
        <p:spPr>
          <a:xfrm>
            <a:off x="9254212" y="4414508"/>
            <a:ext cx="595842" cy="595843"/>
          </a:xfrm>
          <a:custGeom>
            <a:avLst/>
            <a:gdLst>
              <a:gd name="connsiteX0" fmla="*/ 297924 w 595842"/>
              <a:gd name="connsiteY0" fmla="*/ 595837 h 595843"/>
              <a:gd name="connsiteX1" fmla="*/ 595843 w 595842"/>
              <a:gd name="connsiteY1" fmla="*/ 297919 h 595843"/>
              <a:gd name="connsiteX2" fmla="*/ 297924 w 595842"/>
              <a:gd name="connsiteY2" fmla="*/ 0 h 595843"/>
              <a:gd name="connsiteX3" fmla="*/ 6 w 595842"/>
              <a:gd name="connsiteY3" fmla="*/ 297919 h 595843"/>
              <a:gd name="connsiteX4" fmla="*/ 294336 w 595842"/>
              <a:gd name="connsiteY4" fmla="*/ 595837 h 595843"/>
              <a:gd name="connsiteX5" fmla="*/ 297924 w 595842"/>
              <a:gd name="connsiteY5" fmla="*/ 595837 h 595843"/>
              <a:gd name="connsiteX6" fmla="*/ 297924 w 595842"/>
              <a:gd name="connsiteY6" fmla="*/ 85120 h 595843"/>
              <a:gd name="connsiteX7" fmla="*/ 510723 w 595842"/>
              <a:gd name="connsiteY7" fmla="*/ 297919 h 595843"/>
              <a:gd name="connsiteX8" fmla="*/ 297924 w 595842"/>
              <a:gd name="connsiteY8" fmla="*/ 510718 h 595843"/>
              <a:gd name="connsiteX9" fmla="*/ 85125 w 595842"/>
              <a:gd name="connsiteY9" fmla="*/ 297919 h 595843"/>
              <a:gd name="connsiteX10" fmla="*/ 297924 w 595842"/>
              <a:gd name="connsiteY10" fmla="*/ 85120 h 59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842" h="595843">
                <a:moveTo>
                  <a:pt x="297924" y="595837"/>
                </a:moveTo>
                <a:cubicBezTo>
                  <a:pt x="462460" y="595837"/>
                  <a:pt x="595843" y="462455"/>
                  <a:pt x="595843" y="297919"/>
                </a:cubicBezTo>
                <a:cubicBezTo>
                  <a:pt x="595843" y="133382"/>
                  <a:pt x="462460" y="0"/>
                  <a:pt x="297924" y="0"/>
                </a:cubicBezTo>
                <a:cubicBezTo>
                  <a:pt x="133388" y="0"/>
                  <a:pt x="6" y="133382"/>
                  <a:pt x="6" y="297919"/>
                </a:cubicBezTo>
                <a:cubicBezTo>
                  <a:pt x="-986" y="461463"/>
                  <a:pt x="130792" y="594846"/>
                  <a:pt x="294336" y="595837"/>
                </a:cubicBezTo>
                <a:cubicBezTo>
                  <a:pt x="295532" y="595846"/>
                  <a:pt x="296728" y="595846"/>
                  <a:pt x="297924" y="595837"/>
                </a:cubicBezTo>
                <a:close/>
                <a:moveTo>
                  <a:pt x="297924" y="85120"/>
                </a:moveTo>
                <a:cubicBezTo>
                  <a:pt x="415381" y="85286"/>
                  <a:pt x="510557" y="180462"/>
                  <a:pt x="510723" y="297919"/>
                </a:cubicBezTo>
                <a:cubicBezTo>
                  <a:pt x="510723" y="415443"/>
                  <a:pt x="415449" y="510718"/>
                  <a:pt x="297924" y="510718"/>
                </a:cubicBezTo>
                <a:cubicBezTo>
                  <a:pt x="180400" y="510718"/>
                  <a:pt x="85125" y="415443"/>
                  <a:pt x="85125" y="297919"/>
                </a:cubicBezTo>
                <a:cubicBezTo>
                  <a:pt x="85125" y="180394"/>
                  <a:pt x="180400" y="85120"/>
                  <a:pt x="297924" y="85120"/>
                </a:cubicBezTo>
                <a:close/>
              </a:path>
            </a:pathLst>
          </a:custGeom>
          <a:solidFill>
            <a:schemeClr val="accent1"/>
          </a:solidFill>
          <a:ln w="42466"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57447435-880E-AF9A-C581-3C73392AB113}"/>
              </a:ext>
            </a:extLst>
          </p:cNvPr>
          <p:cNvSpPr/>
          <p:nvPr/>
        </p:nvSpPr>
        <p:spPr>
          <a:xfrm>
            <a:off x="10186205" y="4883196"/>
            <a:ext cx="1110883" cy="507888"/>
          </a:xfrm>
          <a:custGeom>
            <a:avLst/>
            <a:gdLst>
              <a:gd name="connsiteX0" fmla="*/ 85192 w 1110883"/>
              <a:gd name="connsiteY0" fmla="*/ 297431 h 507888"/>
              <a:gd name="connsiteX1" fmla="*/ 119240 w 1110883"/>
              <a:gd name="connsiteY1" fmla="*/ 208055 h 507888"/>
              <a:gd name="connsiteX2" fmla="*/ 204700 w 1110883"/>
              <a:gd name="connsiteY2" fmla="*/ 161792 h 507888"/>
              <a:gd name="connsiteX3" fmla="*/ 919151 w 1110883"/>
              <a:gd name="connsiteY3" fmla="*/ 166049 h 507888"/>
              <a:gd name="connsiteX4" fmla="*/ 987247 w 1110883"/>
              <a:gd name="connsiteY4" fmla="*/ 204054 h 507888"/>
              <a:gd name="connsiteX5" fmla="*/ 1025764 w 1110883"/>
              <a:gd name="connsiteY5" fmla="*/ 297431 h 507888"/>
              <a:gd name="connsiteX6" fmla="*/ 1025764 w 1110883"/>
              <a:gd name="connsiteY6" fmla="*/ 496951 h 507888"/>
              <a:gd name="connsiteX7" fmla="*/ 1110883 w 1110883"/>
              <a:gd name="connsiteY7" fmla="*/ 507336 h 507888"/>
              <a:gd name="connsiteX8" fmla="*/ 1110883 w 1110883"/>
              <a:gd name="connsiteY8" fmla="*/ 297431 h 507888"/>
              <a:gd name="connsiteX9" fmla="*/ 1047469 w 1110883"/>
              <a:gd name="connsiteY9" fmla="*/ 143705 h 507888"/>
              <a:gd name="connsiteX10" fmla="*/ 954689 w 1110883"/>
              <a:gd name="connsiteY10" fmla="*/ 88377 h 507888"/>
              <a:gd name="connsiteX11" fmla="*/ 171588 w 1110883"/>
              <a:gd name="connsiteY11" fmla="*/ 83057 h 507888"/>
              <a:gd name="connsiteX12" fmla="*/ 65657 w 1110883"/>
              <a:gd name="connsiteY12" fmla="*/ 141619 h 507888"/>
              <a:gd name="connsiteX13" fmla="*/ 72 w 1110883"/>
              <a:gd name="connsiteY13" fmla="*/ 297431 h 507888"/>
              <a:gd name="connsiteX14" fmla="*/ 72 w 1110883"/>
              <a:gd name="connsiteY14" fmla="*/ 507889 h 507888"/>
              <a:gd name="connsiteX15" fmla="*/ 85192 w 1110883"/>
              <a:gd name="connsiteY15" fmla="*/ 497377 h 50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0883" h="507888">
                <a:moveTo>
                  <a:pt x="85192" y="297431"/>
                </a:moveTo>
                <a:cubicBezTo>
                  <a:pt x="83915" y="264247"/>
                  <a:pt x="96211" y="231978"/>
                  <a:pt x="119240" y="208055"/>
                </a:cubicBezTo>
                <a:cubicBezTo>
                  <a:pt x="145738" y="189210"/>
                  <a:pt x="174436" y="173675"/>
                  <a:pt x="204700" y="161792"/>
                </a:cubicBezTo>
                <a:cubicBezTo>
                  <a:pt x="432352" y="60258"/>
                  <a:pt x="692725" y="61807"/>
                  <a:pt x="919151" y="166049"/>
                </a:cubicBezTo>
                <a:cubicBezTo>
                  <a:pt x="943521" y="175458"/>
                  <a:pt x="966444" y="188252"/>
                  <a:pt x="987247" y="204054"/>
                </a:cubicBezTo>
                <a:cubicBezTo>
                  <a:pt x="1011357" y="229237"/>
                  <a:pt x="1025108" y="262574"/>
                  <a:pt x="1025764" y="297431"/>
                </a:cubicBezTo>
                <a:lnTo>
                  <a:pt x="1025764" y="496951"/>
                </a:lnTo>
                <a:cubicBezTo>
                  <a:pt x="1054419" y="500130"/>
                  <a:pt x="1082794" y="503590"/>
                  <a:pt x="1110883" y="507336"/>
                </a:cubicBezTo>
                <a:lnTo>
                  <a:pt x="1110883" y="297431"/>
                </a:lnTo>
                <a:cubicBezTo>
                  <a:pt x="1110181" y="239966"/>
                  <a:pt x="1087488" y="184954"/>
                  <a:pt x="1047469" y="143705"/>
                </a:cubicBezTo>
                <a:cubicBezTo>
                  <a:pt x="1019831" y="120237"/>
                  <a:pt x="988473" y="101541"/>
                  <a:pt x="954689" y="88377"/>
                </a:cubicBezTo>
                <a:cubicBezTo>
                  <a:pt x="706935" y="-27573"/>
                  <a:pt x="420895" y="-29514"/>
                  <a:pt x="171588" y="83057"/>
                </a:cubicBezTo>
                <a:cubicBezTo>
                  <a:pt x="133885" y="97893"/>
                  <a:pt x="98271" y="117577"/>
                  <a:pt x="65657" y="141619"/>
                </a:cubicBezTo>
                <a:cubicBezTo>
                  <a:pt x="22404" y="181706"/>
                  <a:pt x="-1494" y="238477"/>
                  <a:pt x="72" y="297431"/>
                </a:cubicBezTo>
                <a:lnTo>
                  <a:pt x="72" y="507889"/>
                </a:lnTo>
                <a:cubicBezTo>
                  <a:pt x="28192" y="504114"/>
                  <a:pt x="56562" y="500611"/>
                  <a:pt x="85192" y="497377"/>
                </a:cubicBezTo>
                <a:close/>
              </a:path>
            </a:pathLst>
          </a:custGeom>
          <a:solidFill>
            <a:schemeClr val="accent1"/>
          </a:solidFill>
          <a:ln w="42466"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4DFC9E2B-A753-E635-B738-7DDA16AC3BDA}"/>
              </a:ext>
            </a:extLst>
          </p:cNvPr>
          <p:cNvSpPr/>
          <p:nvPr/>
        </p:nvSpPr>
        <p:spPr>
          <a:xfrm>
            <a:off x="8871180" y="5439731"/>
            <a:ext cx="3745262" cy="1659832"/>
          </a:xfrm>
          <a:custGeom>
            <a:avLst/>
            <a:gdLst>
              <a:gd name="connsiteX0" fmla="*/ 1872631 w 3745262"/>
              <a:gd name="connsiteY0" fmla="*/ 0 h 1659832"/>
              <a:gd name="connsiteX1" fmla="*/ 0 w 3745262"/>
              <a:gd name="connsiteY1" fmla="*/ 829916 h 1659832"/>
              <a:gd name="connsiteX2" fmla="*/ 1872631 w 3745262"/>
              <a:gd name="connsiteY2" fmla="*/ 1659832 h 1659832"/>
              <a:gd name="connsiteX3" fmla="*/ 3745263 w 3745262"/>
              <a:gd name="connsiteY3" fmla="*/ 829916 h 1659832"/>
              <a:gd name="connsiteX4" fmla="*/ 1872631 w 3745262"/>
              <a:gd name="connsiteY4" fmla="*/ 0 h 1659832"/>
              <a:gd name="connsiteX5" fmla="*/ 1872631 w 3745262"/>
              <a:gd name="connsiteY5" fmla="*/ 1574713 h 1659832"/>
              <a:gd name="connsiteX6" fmla="*/ 85120 w 3745262"/>
              <a:gd name="connsiteY6" fmla="*/ 829916 h 1659832"/>
              <a:gd name="connsiteX7" fmla="*/ 1872631 w 3745262"/>
              <a:gd name="connsiteY7" fmla="*/ 85120 h 1659832"/>
              <a:gd name="connsiteX8" fmla="*/ 3660143 w 3745262"/>
              <a:gd name="connsiteY8" fmla="*/ 829916 h 1659832"/>
              <a:gd name="connsiteX9" fmla="*/ 1872631 w 3745262"/>
              <a:gd name="connsiteY9" fmla="*/ 1574713 h 165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262" h="1659832">
                <a:moveTo>
                  <a:pt x="1872631" y="0"/>
                </a:moveTo>
                <a:cubicBezTo>
                  <a:pt x="822553" y="0"/>
                  <a:pt x="0" y="364525"/>
                  <a:pt x="0" y="829916"/>
                </a:cubicBezTo>
                <a:cubicBezTo>
                  <a:pt x="0" y="1295308"/>
                  <a:pt x="822553" y="1659832"/>
                  <a:pt x="1872631" y="1659832"/>
                </a:cubicBezTo>
                <a:cubicBezTo>
                  <a:pt x="2922709" y="1659832"/>
                  <a:pt x="3745263" y="1295308"/>
                  <a:pt x="3745263" y="829916"/>
                </a:cubicBezTo>
                <a:cubicBezTo>
                  <a:pt x="3745263" y="364525"/>
                  <a:pt x="2922709" y="0"/>
                  <a:pt x="1872631" y="0"/>
                </a:cubicBezTo>
                <a:close/>
                <a:moveTo>
                  <a:pt x="1872631" y="1574713"/>
                </a:moveTo>
                <a:cubicBezTo>
                  <a:pt x="903672" y="1574713"/>
                  <a:pt x="85120" y="1233638"/>
                  <a:pt x="85120" y="829916"/>
                </a:cubicBezTo>
                <a:cubicBezTo>
                  <a:pt x="85120" y="426194"/>
                  <a:pt x="903672" y="85120"/>
                  <a:pt x="1872631" y="85120"/>
                </a:cubicBezTo>
                <a:cubicBezTo>
                  <a:pt x="2841590" y="85120"/>
                  <a:pt x="3660143" y="426194"/>
                  <a:pt x="3660143" y="829916"/>
                </a:cubicBezTo>
                <a:cubicBezTo>
                  <a:pt x="3660143" y="1233638"/>
                  <a:pt x="2841590" y="1574713"/>
                  <a:pt x="1872631" y="1574713"/>
                </a:cubicBezTo>
                <a:close/>
              </a:path>
            </a:pathLst>
          </a:custGeom>
          <a:solidFill>
            <a:schemeClr val="accent2"/>
          </a:solidFill>
          <a:ln w="42466"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C02C38D0-67A2-FD3B-0299-78982E271596}"/>
              </a:ext>
            </a:extLst>
          </p:cNvPr>
          <p:cNvSpPr/>
          <p:nvPr/>
        </p:nvSpPr>
        <p:spPr>
          <a:xfrm rot="20978987">
            <a:off x="9834697" y="6107085"/>
            <a:ext cx="685800" cy="311724"/>
          </a:xfrm>
          <a:custGeom>
            <a:avLst/>
            <a:gdLst>
              <a:gd name="connsiteX0" fmla="*/ 639042 w 685800"/>
              <a:gd name="connsiteY0" fmla="*/ 241583 h 311724"/>
              <a:gd name="connsiteX1" fmla="*/ 615658 w 685800"/>
              <a:gd name="connsiteY1" fmla="*/ 264967 h 311724"/>
              <a:gd name="connsiteX2" fmla="*/ 77934 w 685800"/>
              <a:gd name="connsiteY2" fmla="*/ 264967 h 311724"/>
              <a:gd name="connsiteX3" fmla="*/ 46758 w 685800"/>
              <a:gd name="connsiteY3" fmla="*/ 233791 h 311724"/>
              <a:gd name="connsiteX4" fmla="*/ 46758 w 685800"/>
              <a:gd name="connsiteY4" fmla="*/ 77934 h 311724"/>
              <a:gd name="connsiteX5" fmla="*/ 77934 w 685800"/>
              <a:gd name="connsiteY5" fmla="*/ 46758 h 311724"/>
              <a:gd name="connsiteX6" fmla="*/ 615658 w 685800"/>
              <a:gd name="connsiteY6" fmla="*/ 46758 h 311724"/>
              <a:gd name="connsiteX7" fmla="*/ 639042 w 685800"/>
              <a:gd name="connsiteY7" fmla="*/ 70133 h 311724"/>
              <a:gd name="connsiteX8" fmla="*/ 0 w 685800"/>
              <a:gd name="connsiteY8" fmla="*/ 0 h 311724"/>
              <a:gd name="connsiteX9" fmla="*/ 0 w 685800"/>
              <a:gd name="connsiteY9" fmla="*/ 311725 h 311724"/>
              <a:gd name="connsiteX10" fmla="*/ 685800 w 685800"/>
              <a:gd name="connsiteY10" fmla="*/ 311725 h 311724"/>
              <a:gd name="connsiteX11" fmla="*/ 685800 w 685800"/>
              <a:gd name="connsiteY11" fmla="*/ 0 h 31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 h="311724">
                <a:moveTo>
                  <a:pt x="639042" y="241583"/>
                </a:moveTo>
                <a:lnTo>
                  <a:pt x="615658" y="264967"/>
                </a:lnTo>
                <a:lnTo>
                  <a:pt x="77934" y="264967"/>
                </a:lnTo>
                <a:lnTo>
                  <a:pt x="46758" y="233791"/>
                </a:lnTo>
                <a:lnTo>
                  <a:pt x="46758" y="77934"/>
                </a:lnTo>
                <a:lnTo>
                  <a:pt x="77934" y="46758"/>
                </a:lnTo>
                <a:lnTo>
                  <a:pt x="615658" y="46758"/>
                </a:lnTo>
                <a:lnTo>
                  <a:pt x="639042" y="70133"/>
                </a:lnTo>
                <a:close/>
                <a:moveTo>
                  <a:pt x="0" y="0"/>
                </a:moveTo>
                <a:lnTo>
                  <a:pt x="0" y="311725"/>
                </a:lnTo>
                <a:lnTo>
                  <a:pt x="685800" y="311725"/>
                </a:lnTo>
                <a:lnTo>
                  <a:pt x="685800" y="0"/>
                </a:lnTo>
                <a:close/>
              </a:path>
            </a:pathLst>
          </a:custGeom>
          <a:solidFill>
            <a:srgbClr val="000000"/>
          </a:solid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8F409033-BC43-3D75-26E9-B641080EF0A1}"/>
              </a:ext>
            </a:extLst>
          </p:cNvPr>
          <p:cNvSpPr/>
          <p:nvPr/>
        </p:nvSpPr>
        <p:spPr>
          <a:xfrm rot="20978987">
            <a:off x="10115254" y="6185010"/>
            <a:ext cx="124682" cy="155867"/>
          </a:xfrm>
          <a:custGeom>
            <a:avLst/>
            <a:gdLst>
              <a:gd name="connsiteX0" fmla="*/ 124682 w 124682"/>
              <a:gd name="connsiteY0" fmla="*/ 77934 h 155867"/>
              <a:gd name="connsiteX1" fmla="*/ 62341 w 124682"/>
              <a:gd name="connsiteY1" fmla="*/ 155867 h 155867"/>
              <a:gd name="connsiteX2" fmla="*/ 0 w 124682"/>
              <a:gd name="connsiteY2" fmla="*/ 77934 h 155867"/>
              <a:gd name="connsiteX3" fmla="*/ 62341 w 124682"/>
              <a:gd name="connsiteY3" fmla="*/ 0 h 155867"/>
              <a:gd name="connsiteX4" fmla="*/ 124682 w 124682"/>
              <a:gd name="connsiteY4" fmla="*/ 77934 h 155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82" h="155867">
                <a:moveTo>
                  <a:pt x="124682" y="77934"/>
                </a:moveTo>
                <a:cubicBezTo>
                  <a:pt x="124682" y="120975"/>
                  <a:pt x="96771" y="155867"/>
                  <a:pt x="62341" y="155867"/>
                </a:cubicBezTo>
                <a:cubicBezTo>
                  <a:pt x="27911" y="155867"/>
                  <a:pt x="0" y="120975"/>
                  <a:pt x="0" y="77934"/>
                </a:cubicBezTo>
                <a:cubicBezTo>
                  <a:pt x="0" y="34892"/>
                  <a:pt x="27911" y="0"/>
                  <a:pt x="62341" y="0"/>
                </a:cubicBezTo>
                <a:cubicBezTo>
                  <a:pt x="96771" y="0"/>
                  <a:pt x="124682" y="34892"/>
                  <a:pt x="124682" y="77934"/>
                </a:cubicBezTo>
                <a:close/>
              </a:path>
            </a:pathLst>
          </a:custGeom>
          <a:solidFill>
            <a:schemeClr val="accent2"/>
          </a:solid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7A1255C9-138B-8AD0-4418-4C36E7477E36}"/>
              </a:ext>
            </a:extLst>
          </p:cNvPr>
          <p:cNvSpPr/>
          <p:nvPr/>
        </p:nvSpPr>
        <p:spPr>
          <a:xfrm rot="20978987">
            <a:off x="9962549" y="6274564"/>
            <a:ext cx="46767" cy="46767"/>
          </a:xfrm>
          <a:custGeom>
            <a:avLst/>
            <a:gdLst>
              <a:gd name="connsiteX0" fmla="*/ 46768 w 46767"/>
              <a:gd name="connsiteY0" fmla="*/ 23384 h 46767"/>
              <a:gd name="connsiteX1" fmla="*/ 23384 w 46767"/>
              <a:gd name="connsiteY1" fmla="*/ 46768 h 46767"/>
              <a:gd name="connsiteX2" fmla="*/ 0 w 46767"/>
              <a:gd name="connsiteY2" fmla="*/ 23384 h 46767"/>
              <a:gd name="connsiteX3" fmla="*/ 23384 w 46767"/>
              <a:gd name="connsiteY3" fmla="*/ 0 h 46767"/>
              <a:gd name="connsiteX4" fmla="*/ 46768 w 46767"/>
              <a:gd name="connsiteY4" fmla="*/ 23384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7" h="46767">
                <a:moveTo>
                  <a:pt x="46768" y="23384"/>
                </a:moveTo>
                <a:cubicBezTo>
                  <a:pt x="46768" y="36298"/>
                  <a:pt x="36298" y="46768"/>
                  <a:pt x="23384" y="46768"/>
                </a:cubicBezTo>
                <a:cubicBezTo>
                  <a:pt x="10469" y="46768"/>
                  <a:pt x="0" y="36298"/>
                  <a:pt x="0" y="23384"/>
                </a:cubicBezTo>
                <a:cubicBezTo>
                  <a:pt x="0" y="10469"/>
                  <a:pt x="10469" y="0"/>
                  <a:pt x="23384" y="0"/>
                </a:cubicBezTo>
                <a:cubicBezTo>
                  <a:pt x="36298" y="0"/>
                  <a:pt x="46768" y="10469"/>
                  <a:pt x="46768" y="23384"/>
                </a:cubicBezTo>
                <a:close/>
              </a:path>
            </a:pathLst>
          </a:custGeom>
          <a:solidFill>
            <a:srgbClr val="000000"/>
          </a:solid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792378B4-09BD-7A8A-028A-0610EE2297E4}"/>
              </a:ext>
            </a:extLst>
          </p:cNvPr>
          <p:cNvSpPr/>
          <p:nvPr/>
        </p:nvSpPr>
        <p:spPr>
          <a:xfrm rot="20978987">
            <a:off x="10345876" y="6204555"/>
            <a:ext cx="46767" cy="46767"/>
          </a:xfrm>
          <a:custGeom>
            <a:avLst/>
            <a:gdLst>
              <a:gd name="connsiteX0" fmla="*/ 46768 w 46767"/>
              <a:gd name="connsiteY0" fmla="*/ 23384 h 46767"/>
              <a:gd name="connsiteX1" fmla="*/ 23384 w 46767"/>
              <a:gd name="connsiteY1" fmla="*/ 46768 h 46767"/>
              <a:gd name="connsiteX2" fmla="*/ 0 w 46767"/>
              <a:gd name="connsiteY2" fmla="*/ 23384 h 46767"/>
              <a:gd name="connsiteX3" fmla="*/ 23384 w 46767"/>
              <a:gd name="connsiteY3" fmla="*/ 0 h 46767"/>
              <a:gd name="connsiteX4" fmla="*/ 46768 w 46767"/>
              <a:gd name="connsiteY4" fmla="*/ 23384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7" h="46767">
                <a:moveTo>
                  <a:pt x="46768" y="23384"/>
                </a:moveTo>
                <a:cubicBezTo>
                  <a:pt x="46768" y="36298"/>
                  <a:pt x="36298" y="46768"/>
                  <a:pt x="23384" y="46768"/>
                </a:cubicBezTo>
                <a:cubicBezTo>
                  <a:pt x="10469" y="46768"/>
                  <a:pt x="0" y="36298"/>
                  <a:pt x="0" y="23384"/>
                </a:cubicBezTo>
                <a:cubicBezTo>
                  <a:pt x="0" y="10469"/>
                  <a:pt x="10469" y="0"/>
                  <a:pt x="23384" y="0"/>
                </a:cubicBezTo>
                <a:cubicBezTo>
                  <a:pt x="36298" y="0"/>
                  <a:pt x="46768" y="10469"/>
                  <a:pt x="46768" y="23384"/>
                </a:cubicBezTo>
                <a:close/>
              </a:path>
            </a:pathLst>
          </a:custGeom>
          <a:solidFill>
            <a:srgbClr val="000000"/>
          </a:solid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86107912-08BF-461E-3832-6517C5BCBEF4}"/>
              </a:ext>
            </a:extLst>
          </p:cNvPr>
          <p:cNvSpPr/>
          <p:nvPr/>
        </p:nvSpPr>
        <p:spPr>
          <a:xfrm rot="20978987">
            <a:off x="9873306" y="5904738"/>
            <a:ext cx="452008" cy="171450"/>
          </a:xfrm>
          <a:custGeom>
            <a:avLst/>
            <a:gdLst>
              <a:gd name="connsiteX0" fmla="*/ 393554 w 452008"/>
              <a:gd name="connsiteY0" fmla="*/ 61570 h 171450"/>
              <a:gd name="connsiteX1" fmla="*/ 405251 w 452008"/>
              <a:gd name="connsiteY1" fmla="*/ 91183 h 171450"/>
              <a:gd name="connsiteX2" fmla="*/ 452009 w 452008"/>
              <a:gd name="connsiteY2" fmla="*/ 81829 h 171450"/>
              <a:gd name="connsiteX3" fmla="*/ 419271 w 452008"/>
              <a:gd name="connsiteY3" fmla="*/ 0 h 171450"/>
              <a:gd name="connsiteX4" fmla="*/ 0 w 452008"/>
              <a:gd name="connsiteY4" fmla="*/ 171450 h 171450"/>
              <a:gd name="connsiteX5" fmla="*/ 240030 w 452008"/>
              <a:gd name="connsiteY5" fmla="*/ 123911 h 171450"/>
              <a:gd name="connsiteX6" fmla="*/ 393554 w 452008"/>
              <a:gd name="connsiteY6" fmla="*/ 6157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008" h="171450">
                <a:moveTo>
                  <a:pt x="393554" y="61570"/>
                </a:moveTo>
                <a:lnTo>
                  <a:pt x="405251" y="91183"/>
                </a:lnTo>
                <a:lnTo>
                  <a:pt x="452009" y="81829"/>
                </a:lnTo>
                <a:lnTo>
                  <a:pt x="419271" y="0"/>
                </a:lnTo>
                <a:lnTo>
                  <a:pt x="0" y="171450"/>
                </a:lnTo>
                <a:lnTo>
                  <a:pt x="240030" y="123911"/>
                </a:lnTo>
                <a:lnTo>
                  <a:pt x="393554" y="61570"/>
                </a:lnTo>
                <a:close/>
              </a:path>
            </a:pathLst>
          </a:custGeom>
          <a:solidFill>
            <a:srgbClr val="000000"/>
          </a:solid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DAD3466F-0AB6-2BD0-6C92-D383FBD84E5C}"/>
              </a:ext>
            </a:extLst>
          </p:cNvPr>
          <p:cNvSpPr/>
          <p:nvPr/>
        </p:nvSpPr>
        <p:spPr>
          <a:xfrm rot="20978987">
            <a:off x="9995481" y="5988002"/>
            <a:ext cx="415375" cy="79486"/>
          </a:xfrm>
          <a:custGeom>
            <a:avLst/>
            <a:gdLst>
              <a:gd name="connsiteX0" fmla="*/ 239249 w 415375"/>
              <a:gd name="connsiteY0" fmla="*/ 79486 h 79486"/>
              <a:gd name="connsiteX1" fmla="*/ 362379 w 415375"/>
              <a:gd name="connsiteY1" fmla="*/ 55331 h 79486"/>
              <a:gd name="connsiteX2" fmla="*/ 367836 w 415375"/>
              <a:gd name="connsiteY2" fmla="*/ 79486 h 79486"/>
              <a:gd name="connsiteX3" fmla="*/ 415376 w 415375"/>
              <a:gd name="connsiteY3" fmla="*/ 79486 h 79486"/>
              <a:gd name="connsiteX4" fmla="*/ 399783 w 415375"/>
              <a:gd name="connsiteY4" fmla="*/ 0 h 79486"/>
              <a:gd name="connsiteX5" fmla="*/ 0 w 415375"/>
              <a:gd name="connsiteY5" fmla="*/ 79486 h 79486"/>
              <a:gd name="connsiteX6" fmla="*/ 239249 w 415375"/>
              <a:gd name="connsiteY6" fmla="*/ 79486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375" h="79486">
                <a:moveTo>
                  <a:pt x="239249" y="79486"/>
                </a:moveTo>
                <a:lnTo>
                  <a:pt x="362379" y="55331"/>
                </a:lnTo>
                <a:lnTo>
                  <a:pt x="367836" y="79486"/>
                </a:lnTo>
                <a:lnTo>
                  <a:pt x="415376" y="79486"/>
                </a:lnTo>
                <a:lnTo>
                  <a:pt x="399783" y="0"/>
                </a:lnTo>
                <a:lnTo>
                  <a:pt x="0" y="79486"/>
                </a:lnTo>
                <a:lnTo>
                  <a:pt x="239249" y="79486"/>
                </a:lnTo>
                <a:close/>
              </a:path>
            </a:pathLst>
          </a:custGeom>
          <a:solidFill>
            <a:srgbClr val="000000"/>
          </a:solid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EA40E307-AEC5-25AB-536C-09DE5CBEA40D}"/>
              </a:ext>
            </a:extLst>
          </p:cNvPr>
          <p:cNvSpPr/>
          <p:nvPr/>
        </p:nvSpPr>
        <p:spPr>
          <a:xfrm rot="20978987">
            <a:off x="9636888" y="6245285"/>
            <a:ext cx="152400" cy="38100"/>
          </a:xfrm>
          <a:custGeom>
            <a:avLst/>
            <a:gdLst>
              <a:gd name="connsiteX0" fmla="*/ 0 w 152400"/>
              <a:gd name="connsiteY0" fmla="*/ 0 h 38100"/>
              <a:gd name="connsiteX1" fmla="*/ 152400 w 152400"/>
              <a:gd name="connsiteY1" fmla="*/ 0 h 38100"/>
              <a:gd name="connsiteX2" fmla="*/ 152400 w 152400"/>
              <a:gd name="connsiteY2" fmla="*/ 38100 h 38100"/>
              <a:gd name="connsiteX3" fmla="*/ 0 w 1524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52400" h="38100">
                <a:moveTo>
                  <a:pt x="0" y="0"/>
                </a:moveTo>
                <a:lnTo>
                  <a:pt x="152400" y="0"/>
                </a:lnTo>
                <a:lnTo>
                  <a:pt x="15240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86F367D5-584C-1901-432A-194994B01753}"/>
              </a:ext>
            </a:extLst>
          </p:cNvPr>
          <p:cNvSpPr/>
          <p:nvPr/>
        </p:nvSpPr>
        <p:spPr>
          <a:xfrm rot="20978987">
            <a:off x="9697816" y="6315967"/>
            <a:ext cx="104775" cy="38100"/>
          </a:xfrm>
          <a:custGeom>
            <a:avLst/>
            <a:gdLst>
              <a:gd name="connsiteX0" fmla="*/ 0 w 104775"/>
              <a:gd name="connsiteY0" fmla="*/ 0 h 38100"/>
              <a:gd name="connsiteX1" fmla="*/ 104775 w 104775"/>
              <a:gd name="connsiteY1" fmla="*/ 0 h 38100"/>
              <a:gd name="connsiteX2" fmla="*/ 104775 w 104775"/>
              <a:gd name="connsiteY2" fmla="*/ 38100 h 38100"/>
              <a:gd name="connsiteX3" fmla="*/ 0 w 1047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4775" h="38100">
                <a:moveTo>
                  <a:pt x="0" y="0"/>
                </a:moveTo>
                <a:lnTo>
                  <a:pt x="104775" y="0"/>
                </a:lnTo>
                <a:lnTo>
                  <a:pt x="104775" y="38100"/>
                </a:lnTo>
                <a:lnTo>
                  <a:pt x="0" y="38100"/>
                </a:lnTo>
                <a:close/>
              </a:path>
            </a:pathLst>
          </a:custGeom>
          <a:solidFill>
            <a:schemeClr val="accent2"/>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2C73A7D-6269-6DF6-3397-8F62B7062BCE}"/>
              </a:ext>
            </a:extLst>
          </p:cNvPr>
          <p:cNvSpPr/>
          <p:nvPr/>
        </p:nvSpPr>
        <p:spPr>
          <a:xfrm rot="20978987">
            <a:off x="9683164" y="6393494"/>
            <a:ext cx="133350" cy="38100"/>
          </a:xfrm>
          <a:custGeom>
            <a:avLst/>
            <a:gdLst>
              <a:gd name="connsiteX0" fmla="*/ 0 w 133350"/>
              <a:gd name="connsiteY0" fmla="*/ 0 h 38100"/>
              <a:gd name="connsiteX1" fmla="*/ 133350 w 133350"/>
              <a:gd name="connsiteY1" fmla="*/ 0 h 38100"/>
              <a:gd name="connsiteX2" fmla="*/ 133350 w 133350"/>
              <a:gd name="connsiteY2" fmla="*/ 38100 h 38100"/>
              <a:gd name="connsiteX3" fmla="*/ 0 w 1333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33350" h="38100">
                <a:moveTo>
                  <a:pt x="0" y="0"/>
                </a:moveTo>
                <a:lnTo>
                  <a:pt x="133350" y="0"/>
                </a:lnTo>
                <a:lnTo>
                  <a:pt x="133350" y="38100"/>
                </a:lnTo>
                <a:lnTo>
                  <a:pt x="0" y="38100"/>
                </a:lnTo>
                <a:close/>
              </a:path>
            </a:pathLst>
          </a:custGeom>
          <a:solidFill>
            <a:srgbClr val="000000"/>
          </a:solidFill>
          <a:ln w="9525" cap="flat">
            <a:noFill/>
            <a:prstDash val="solid"/>
            <a:miter/>
          </a:ln>
        </p:spPr>
        <p:txBody>
          <a:bodyPr rtlCol="0" anchor="ctr"/>
          <a:lstStyle/>
          <a:p>
            <a:endParaRPr lang="en-US" dirty="0"/>
          </a:p>
        </p:txBody>
      </p:sp>
      <p:grpSp>
        <p:nvGrpSpPr>
          <p:cNvPr id="67" name="Graphic 47" descr="Contract with solid fill">
            <a:extLst>
              <a:ext uri="{FF2B5EF4-FFF2-40B4-BE49-F238E27FC236}">
                <a16:creationId xmlns:a16="http://schemas.microsoft.com/office/drawing/2014/main" id="{E0694C46-1C84-19A7-53C9-52624B30E1E8}"/>
              </a:ext>
            </a:extLst>
          </p:cNvPr>
          <p:cNvGrpSpPr/>
          <p:nvPr/>
        </p:nvGrpSpPr>
        <p:grpSpPr>
          <a:xfrm>
            <a:off x="10905736" y="5836877"/>
            <a:ext cx="590550" cy="762000"/>
            <a:chOff x="10905736" y="5836877"/>
            <a:chExt cx="590550" cy="762000"/>
          </a:xfrm>
          <a:solidFill>
            <a:srgbClr val="000000"/>
          </a:solidFill>
        </p:grpSpPr>
        <p:sp>
          <p:nvSpPr>
            <p:cNvPr id="68" name="Freeform: Shape 67">
              <a:extLst>
                <a:ext uri="{FF2B5EF4-FFF2-40B4-BE49-F238E27FC236}">
                  <a16:creationId xmlns:a16="http://schemas.microsoft.com/office/drawing/2014/main" id="{CD8968A9-6038-5DD9-731E-6F987EF720A3}"/>
                </a:ext>
              </a:extLst>
            </p:cNvPr>
            <p:cNvSpPr/>
            <p:nvPr/>
          </p:nvSpPr>
          <p:spPr>
            <a:xfrm>
              <a:off x="10905736" y="5836877"/>
              <a:ext cx="590550" cy="762000"/>
            </a:xfrm>
            <a:custGeom>
              <a:avLst/>
              <a:gdLst>
                <a:gd name="connsiteX0" fmla="*/ 57150 w 590550"/>
                <a:gd name="connsiteY0" fmla="*/ 57150 h 762000"/>
                <a:gd name="connsiteX1" fmla="*/ 533400 w 590550"/>
                <a:gd name="connsiteY1" fmla="*/ 57150 h 762000"/>
                <a:gd name="connsiteX2" fmla="*/ 533400 w 590550"/>
                <a:gd name="connsiteY2" fmla="*/ 704850 h 762000"/>
                <a:gd name="connsiteX3" fmla="*/ 57150 w 590550"/>
                <a:gd name="connsiteY3" fmla="*/ 704850 h 762000"/>
                <a:gd name="connsiteX4" fmla="*/ 57150 w 590550"/>
                <a:gd name="connsiteY4" fmla="*/ 57150 h 762000"/>
                <a:gd name="connsiteX5" fmla="*/ 0 w 590550"/>
                <a:gd name="connsiteY5" fmla="*/ 762000 h 762000"/>
                <a:gd name="connsiteX6" fmla="*/ 590550 w 590550"/>
                <a:gd name="connsiteY6" fmla="*/ 762000 h 762000"/>
                <a:gd name="connsiteX7" fmla="*/ 590550 w 590550"/>
                <a:gd name="connsiteY7" fmla="*/ 0 h 762000"/>
                <a:gd name="connsiteX8" fmla="*/ 0 w 590550"/>
                <a:gd name="connsiteY8" fmla="*/ 0 h 762000"/>
                <a:gd name="connsiteX9" fmla="*/ 0 w 590550"/>
                <a:gd name="connsiteY9"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7150" y="57150"/>
                  </a:moveTo>
                  <a:lnTo>
                    <a:pt x="533400" y="57150"/>
                  </a:lnTo>
                  <a:lnTo>
                    <a:pt x="533400" y="704850"/>
                  </a:lnTo>
                  <a:lnTo>
                    <a:pt x="57150" y="704850"/>
                  </a:lnTo>
                  <a:lnTo>
                    <a:pt x="57150" y="57150"/>
                  </a:lnTo>
                  <a:close/>
                  <a:moveTo>
                    <a:pt x="0" y="762000"/>
                  </a:moveTo>
                  <a:lnTo>
                    <a:pt x="590550" y="762000"/>
                  </a:lnTo>
                  <a:lnTo>
                    <a:pt x="590550" y="0"/>
                  </a:lnTo>
                  <a:lnTo>
                    <a:pt x="0" y="0"/>
                  </a:lnTo>
                  <a:lnTo>
                    <a:pt x="0" y="762000"/>
                  </a:lnTo>
                  <a:close/>
                </a:path>
              </a:pathLst>
            </a:custGeom>
            <a:solidFill>
              <a:srgbClr val="000000"/>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E45CEB70-F09D-1345-77DF-AFC2EB412323}"/>
                </a:ext>
              </a:extLst>
            </p:cNvPr>
            <p:cNvSpPr/>
            <p:nvPr/>
          </p:nvSpPr>
          <p:spPr>
            <a:xfrm>
              <a:off x="11210536" y="6389327"/>
              <a:ext cx="171450" cy="38100"/>
            </a:xfrm>
            <a:custGeom>
              <a:avLst/>
              <a:gdLst>
                <a:gd name="connsiteX0" fmla="*/ 0 w 171450"/>
                <a:gd name="connsiteY0" fmla="*/ 0 h 38100"/>
                <a:gd name="connsiteX1" fmla="*/ 171450 w 171450"/>
                <a:gd name="connsiteY1" fmla="*/ 0 h 38100"/>
                <a:gd name="connsiteX2" fmla="*/ 171450 w 171450"/>
                <a:gd name="connsiteY2" fmla="*/ 38100 h 38100"/>
                <a:gd name="connsiteX3" fmla="*/ 0 w 1714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1450" h="38100">
                  <a:moveTo>
                    <a:pt x="0" y="0"/>
                  </a:moveTo>
                  <a:lnTo>
                    <a:pt x="171450" y="0"/>
                  </a:lnTo>
                  <a:lnTo>
                    <a:pt x="17145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F6494FFA-3DAC-89A9-306F-39379E1994F7}"/>
                </a:ext>
              </a:extLst>
            </p:cNvPr>
            <p:cNvSpPr/>
            <p:nvPr/>
          </p:nvSpPr>
          <p:spPr>
            <a:xfrm>
              <a:off x="11020036" y="5970227"/>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CFA1126F-F3B4-3EEB-0006-A3187364A6E3}"/>
                </a:ext>
              </a:extLst>
            </p:cNvPr>
            <p:cNvSpPr/>
            <p:nvPr/>
          </p:nvSpPr>
          <p:spPr>
            <a:xfrm>
              <a:off x="11020036" y="6046427"/>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94916F1E-ECCA-E2E6-6A23-2C1533CFAEC9}"/>
                </a:ext>
              </a:extLst>
            </p:cNvPr>
            <p:cNvSpPr/>
            <p:nvPr/>
          </p:nvSpPr>
          <p:spPr>
            <a:xfrm>
              <a:off x="11020036" y="6122627"/>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B0F0"/>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1DFCC217-B1D2-CD62-A60D-4F60E37A1DDB}"/>
                </a:ext>
              </a:extLst>
            </p:cNvPr>
            <p:cNvSpPr/>
            <p:nvPr/>
          </p:nvSpPr>
          <p:spPr>
            <a:xfrm>
              <a:off x="11020036" y="6198827"/>
              <a:ext cx="180975" cy="38100"/>
            </a:xfrm>
            <a:custGeom>
              <a:avLst/>
              <a:gdLst>
                <a:gd name="connsiteX0" fmla="*/ 0 w 180975"/>
                <a:gd name="connsiteY0" fmla="*/ 0 h 38100"/>
                <a:gd name="connsiteX1" fmla="*/ 180975 w 180975"/>
                <a:gd name="connsiteY1" fmla="*/ 0 h 38100"/>
                <a:gd name="connsiteX2" fmla="*/ 180975 w 180975"/>
                <a:gd name="connsiteY2" fmla="*/ 38100 h 38100"/>
                <a:gd name="connsiteX3" fmla="*/ 0 w 1809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80975" h="38100">
                  <a:moveTo>
                    <a:pt x="0" y="0"/>
                  </a:moveTo>
                  <a:lnTo>
                    <a:pt x="180975" y="0"/>
                  </a:lnTo>
                  <a:lnTo>
                    <a:pt x="180975" y="38100"/>
                  </a:lnTo>
                  <a:lnTo>
                    <a:pt x="0" y="38100"/>
                  </a:lnTo>
                  <a:close/>
                </a:path>
              </a:pathLst>
            </a:custGeom>
            <a:solidFill>
              <a:srgbClr val="00B0F0"/>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FFDB5056-EE7F-1141-00EA-3C855D0B9C30}"/>
                </a:ext>
              </a:extLst>
            </p:cNvPr>
            <p:cNvSpPr/>
            <p:nvPr/>
          </p:nvSpPr>
          <p:spPr>
            <a:xfrm>
              <a:off x="11020036" y="6341702"/>
              <a:ext cx="133350" cy="133350"/>
            </a:xfrm>
            <a:custGeom>
              <a:avLst/>
              <a:gdLst>
                <a:gd name="connsiteX0" fmla="*/ 29527 w 133350"/>
                <a:gd name="connsiteY0" fmla="*/ 133350 h 133350"/>
                <a:gd name="connsiteX1" fmla="*/ 66675 w 133350"/>
                <a:gd name="connsiteY1" fmla="*/ 96202 h 133350"/>
                <a:gd name="connsiteX2" fmla="*/ 103823 w 133350"/>
                <a:gd name="connsiteY2" fmla="*/ 133350 h 133350"/>
                <a:gd name="connsiteX3" fmla="*/ 133350 w 133350"/>
                <a:gd name="connsiteY3" fmla="*/ 103823 h 133350"/>
                <a:gd name="connsiteX4" fmla="*/ 96202 w 133350"/>
                <a:gd name="connsiteY4" fmla="*/ 66675 h 133350"/>
                <a:gd name="connsiteX5" fmla="*/ 133350 w 133350"/>
                <a:gd name="connsiteY5" fmla="*/ 29527 h 133350"/>
                <a:gd name="connsiteX6" fmla="*/ 103823 w 133350"/>
                <a:gd name="connsiteY6" fmla="*/ 0 h 133350"/>
                <a:gd name="connsiteX7" fmla="*/ 66675 w 133350"/>
                <a:gd name="connsiteY7" fmla="*/ 37148 h 133350"/>
                <a:gd name="connsiteX8" fmla="*/ 29527 w 133350"/>
                <a:gd name="connsiteY8" fmla="*/ 0 h 133350"/>
                <a:gd name="connsiteX9" fmla="*/ 0 w 133350"/>
                <a:gd name="connsiteY9" fmla="*/ 29527 h 133350"/>
                <a:gd name="connsiteX10" fmla="*/ 37148 w 133350"/>
                <a:gd name="connsiteY10" fmla="*/ 66675 h 133350"/>
                <a:gd name="connsiteX11" fmla="*/ 0 w 133350"/>
                <a:gd name="connsiteY11" fmla="*/ 10382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33350">
                  <a:moveTo>
                    <a:pt x="29527" y="133350"/>
                  </a:moveTo>
                  <a:lnTo>
                    <a:pt x="66675" y="96202"/>
                  </a:lnTo>
                  <a:lnTo>
                    <a:pt x="103823" y="133350"/>
                  </a:lnTo>
                  <a:lnTo>
                    <a:pt x="133350" y="103823"/>
                  </a:lnTo>
                  <a:lnTo>
                    <a:pt x="96202" y="66675"/>
                  </a:lnTo>
                  <a:lnTo>
                    <a:pt x="133350" y="29527"/>
                  </a:lnTo>
                  <a:lnTo>
                    <a:pt x="103823" y="0"/>
                  </a:lnTo>
                  <a:lnTo>
                    <a:pt x="66675" y="37148"/>
                  </a:lnTo>
                  <a:lnTo>
                    <a:pt x="29527" y="0"/>
                  </a:lnTo>
                  <a:lnTo>
                    <a:pt x="0" y="29527"/>
                  </a:lnTo>
                  <a:lnTo>
                    <a:pt x="37148" y="66675"/>
                  </a:lnTo>
                  <a:lnTo>
                    <a:pt x="0" y="103823"/>
                  </a:lnTo>
                  <a:close/>
                </a:path>
              </a:pathLst>
            </a:custGeom>
            <a:solidFill>
              <a:srgbClr val="000000"/>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333847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562368" y="3420362"/>
            <a:ext cx="9091648" cy="3046988"/>
          </a:xfrm>
          <a:prstGeom prst="rect">
            <a:avLst/>
          </a:prstGeom>
          <a:noFill/>
        </p:spPr>
        <p:txBody>
          <a:bodyPr wrap="square" rtlCol="0">
            <a:spAutoFit/>
          </a:bodyPr>
          <a:lstStyle/>
          <a:p>
            <a:r>
              <a:rPr lang="en-US" sz="9600" dirty="0">
                <a:latin typeface="+mj-lt"/>
              </a:rPr>
              <a:t>Other Financing </a:t>
            </a:r>
          </a:p>
          <a:p>
            <a:r>
              <a:rPr lang="en-US" sz="9600" b="1" dirty="0">
                <a:solidFill>
                  <a:schemeClr val="accent2"/>
                </a:solidFill>
                <a:latin typeface="+mj-lt"/>
              </a:rPr>
              <a:t>Options</a:t>
            </a:r>
          </a:p>
        </p:txBody>
      </p:sp>
    </p:spTree>
    <p:extLst>
      <p:ext uri="{BB962C8B-B14F-4D97-AF65-F5344CB8AC3E}">
        <p14:creationId xmlns:p14="http://schemas.microsoft.com/office/powerpoint/2010/main" val="27598548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2E8B-0CC1-7B36-05A6-A0DF2DF0290E}"/>
              </a:ext>
            </a:extLst>
          </p:cNvPr>
          <p:cNvSpPr>
            <a:spLocks noGrp="1"/>
          </p:cNvSpPr>
          <p:nvPr>
            <p:ph type="title"/>
          </p:nvPr>
        </p:nvSpPr>
        <p:spPr/>
        <p:txBody>
          <a:bodyPr/>
          <a:lstStyle/>
          <a:p>
            <a:r>
              <a:rPr lang="en-US" b="0" dirty="0">
                <a:solidFill>
                  <a:schemeClr val="tx1"/>
                </a:solidFill>
              </a:rPr>
              <a:t>Permission </a:t>
            </a:r>
            <a:r>
              <a:rPr lang="en-US" dirty="0"/>
              <a:t>to bill</a:t>
            </a:r>
          </a:p>
        </p:txBody>
      </p:sp>
      <p:sp>
        <p:nvSpPr>
          <p:cNvPr id="3" name="Slide Number Placeholder 2">
            <a:extLst>
              <a:ext uri="{FF2B5EF4-FFF2-40B4-BE49-F238E27FC236}">
                <a16:creationId xmlns:a16="http://schemas.microsoft.com/office/drawing/2014/main" id="{C45847F4-F334-C347-2B4B-934266141E1D}"/>
              </a:ext>
            </a:extLst>
          </p:cNvPr>
          <p:cNvSpPr>
            <a:spLocks noGrp="1"/>
          </p:cNvSpPr>
          <p:nvPr>
            <p:ph type="sldNum" sz="quarter" idx="12"/>
          </p:nvPr>
        </p:nvSpPr>
        <p:spPr/>
        <p:txBody>
          <a:bodyPr/>
          <a:lstStyle/>
          <a:p>
            <a:fld id="{689283F9-B069-4DD8-986C-6F2C25501430}" type="slidenum">
              <a:rPr lang="en-US" smtClean="0"/>
              <a:t>101</a:t>
            </a:fld>
            <a:endParaRPr lang="en-US" dirty="0"/>
          </a:p>
        </p:txBody>
      </p:sp>
      <p:sp>
        <p:nvSpPr>
          <p:cNvPr id="5" name="Content Placeholder 4">
            <a:extLst>
              <a:ext uri="{FF2B5EF4-FFF2-40B4-BE49-F238E27FC236}">
                <a16:creationId xmlns:a16="http://schemas.microsoft.com/office/drawing/2014/main" id="{566261E4-7735-80C4-671A-81C94FECA3CD}"/>
              </a:ext>
            </a:extLst>
          </p:cNvPr>
          <p:cNvSpPr>
            <a:spLocks noGrp="1"/>
          </p:cNvSpPr>
          <p:nvPr>
            <p:ph sz="quarter" idx="14"/>
          </p:nvPr>
        </p:nvSpPr>
        <p:spPr/>
        <p:txBody>
          <a:bodyPr/>
          <a:lstStyle/>
          <a:p>
            <a:r>
              <a:rPr lang="en-US" sz="4400" dirty="0"/>
              <a:t>What is permission to bill?</a:t>
            </a:r>
          </a:p>
          <a:p>
            <a:pPr marL="571500" indent="-571500">
              <a:buFont typeface="Wingdings" panose="05000000000000000000" pitchFamily="2" charset="2"/>
              <a:buChar char="§"/>
            </a:pPr>
            <a:r>
              <a:rPr lang="en-US" sz="4400" dirty="0"/>
              <a:t>Permission to bill is when the insured waives the right in writing directing the premium finance notices to be sent to a third-party company</a:t>
            </a:r>
          </a:p>
          <a:p>
            <a:pPr marL="571500" indent="-571500">
              <a:buFont typeface="Wingdings" panose="05000000000000000000" pitchFamily="2" charset="2"/>
              <a:buChar char="§"/>
            </a:pPr>
            <a:r>
              <a:rPr lang="en-US" sz="4400" dirty="0"/>
              <a:t>Lender requires such a document accompany the premium finance agreement</a:t>
            </a:r>
          </a:p>
        </p:txBody>
      </p:sp>
    </p:spTree>
    <p:extLst>
      <p:ext uri="{BB962C8B-B14F-4D97-AF65-F5344CB8AC3E}">
        <p14:creationId xmlns:p14="http://schemas.microsoft.com/office/powerpoint/2010/main" val="33022933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2E8B-0CC1-7B36-05A6-A0DF2DF0290E}"/>
              </a:ext>
            </a:extLst>
          </p:cNvPr>
          <p:cNvSpPr>
            <a:spLocks noGrp="1"/>
          </p:cNvSpPr>
          <p:nvPr>
            <p:ph type="title"/>
          </p:nvPr>
        </p:nvSpPr>
        <p:spPr/>
        <p:txBody>
          <a:bodyPr/>
          <a:lstStyle/>
          <a:p>
            <a:r>
              <a:rPr lang="en-US" b="0" dirty="0">
                <a:solidFill>
                  <a:schemeClr val="tx1"/>
                </a:solidFill>
              </a:rPr>
              <a:t>Multi-Named </a:t>
            </a:r>
            <a:r>
              <a:rPr lang="en-US" dirty="0"/>
              <a:t>Insureds</a:t>
            </a:r>
          </a:p>
        </p:txBody>
      </p:sp>
      <p:sp>
        <p:nvSpPr>
          <p:cNvPr id="3" name="Slide Number Placeholder 2">
            <a:extLst>
              <a:ext uri="{FF2B5EF4-FFF2-40B4-BE49-F238E27FC236}">
                <a16:creationId xmlns:a16="http://schemas.microsoft.com/office/drawing/2014/main" id="{C45847F4-F334-C347-2B4B-934266141E1D}"/>
              </a:ext>
            </a:extLst>
          </p:cNvPr>
          <p:cNvSpPr>
            <a:spLocks noGrp="1"/>
          </p:cNvSpPr>
          <p:nvPr>
            <p:ph type="sldNum" sz="quarter" idx="12"/>
          </p:nvPr>
        </p:nvSpPr>
        <p:spPr/>
        <p:txBody>
          <a:bodyPr/>
          <a:lstStyle/>
          <a:p>
            <a:fld id="{689283F9-B069-4DD8-986C-6F2C25501430}" type="slidenum">
              <a:rPr lang="en-US" smtClean="0"/>
              <a:t>102</a:t>
            </a:fld>
            <a:endParaRPr lang="en-US" dirty="0"/>
          </a:p>
        </p:txBody>
      </p:sp>
      <p:sp>
        <p:nvSpPr>
          <p:cNvPr id="5" name="Content Placeholder 4">
            <a:extLst>
              <a:ext uri="{FF2B5EF4-FFF2-40B4-BE49-F238E27FC236}">
                <a16:creationId xmlns:a16="http://schemas.microsoft.com/office/drawing/2014/main" id="{566261E4-7735-80C4-671A-81C94FECA3CD}"/>
              </a:ext>
            </a:extLst>
          </p:cNvPr>
          <p:cNvSpPr>
            <a:spLocks noGrp="1"/>
          </p:cNvSpPr>
          <p:nvPr>
            <p:ph sz="quarter" idx="14"/>
          </p:nvPr>
        </p:nvSpPr>
        <p:spPr/>
        <p:txBody>
          <a:bodyPr/>
          <a:lstStyle/>
          <a:p>
            <a:pPr marL="571500" indent="-571500">
              <a:buFont typeface="Wingdings" panose="05000000000000000000" pitchFamily="2" charset="2"/>
              <a:buChar char="§"/>
            </a:pPr>
            <a:r>
              <a:rPr lang="en-US" sz="4400" dirty="0"/>
              <a:t>All individuals, separate corporations, partnerships, trustees or administrators must sign the premium finance agreement.</a:t>
            </a:r>
          </a:p>
          <a:p>
            <a:pPr marL="571500" indent="-571500">
              <a:buFont typeface="Wingdings" panose="05000000000000000000" pitchFamily="2" charset="2"/>
              <a:buChar char="§"/>
            </a:pPr>
            <a:r>
              <a:rPr lang="en-US" sz="4400" dirty="0"/>
              <a:t>Unless one individual is empowered to sign for all companies listed (i.e. property manager)</a:t>
            </a:r>
          </a:p>
          <a:p>
            <a:pPr marL="571500" indent="-571500">
              <a:buFont typeface="Wingdings" panose="05000000000000000000" pitchFamily="2" charset="2"/>
              <a:buChar char="§"/>
            </a:pPr>
            <a:r>
              <a:rPr lang="en-US" sz="4400" dirty="0"/>
              <a:t>Or policy cancellation clause states that:</a:t>
            </a:r>
          </a:p>
          <a:p>
            <a:pPr marL="909638" lvl="3" indent="-571500"/>
            <a:r>
              <a:rPr lang="en-US" sz="4400" dirty="0"/>
              <a:t>Primary named insured has power to cancel on behalf of all names insureds</a:t>
            </a:r>
          </a:p>
        </p:txBody>
      </p:sp>
    </p:spTree>
    <p:extLst>
      <p:ext uri="{BB962C8B-B14F-4D97-AF65-F5344CB8AC3E}">
        <p14:creationId xmlns:p14="http://schemas.microsoft.com/office/powerpoint/2010/main" val="13036736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2E8B-0CC1-7B36-05A6-A0DF2DF0290E}"/>
              </a:ext>
            </a:extLst>
          </p:cNvPr>
          <p:cNvSpPr>
            <a:spLocks noGrp="1"/>
          </p:cNvSpPr>
          <p:nvPr>
            <p:ph type="title"/>
          </p:nvPr>
        </p:nvSpPr>
        <p:spPr/>
        <p:txBody>
          <a:bodyPr/>
          <a:lstStyle/>
          <a:p>
            <a:r>
              <a:rPr lang="en-US" b="0" dirty="0">
                <a:solidFill>
                  <a:schemeClr val="tx1"/>
                </a:solidFill>
              </a:rPr>
              <a:t>Master policy </a:t>
            </a:r>
            <a:r>
              <a:rPr lang="en-US" dirty="0"/>
              <a:t>financing</a:t>
            </a:r>
          </a:p>
        </p:txBody>
      </p:sp>
      <p:sp>
        <p:nvSpPr>
          <p:cNvPr id="3" name="Slide Number Placeholder 2">
            <a:extLst>
              <a:ext uri="{FF2B5EF4-FFF2-40B4-BE49-F238E27FC236}">
                <a16:creationId xmlns:a16="http://schemas.microsoft.com/office/drawing/2014/main" id="{C45847F4-F334-C347-2B4B-934266141E1D}"/>
              </a:ext>
            </a:extLst>
          </p:cNvPr>
          <p:cNvSpPr>
            <a:spLocks noGrp="1"/>
          </p:cNvSpPr>
          <p:nvPr>
            <p:ph type="sldNum" sz="quarter" idx="12"/>
          </p:nvPr>
        </p:nvSpPr>
        <p:spPr/>
        <p:txBody>
          <a:bodyPr/>
          <a:lstStyle/>
          <a:p>
            <a:fld id="{689283F9-B069-4DD8-986C-6F2C25501430}" type="slidenum">
              <a:rPr lang="en-US" smtClean="0"/>
              <a:t>103</a:t>
            </a:fld>
            <a:endParaRPr lang="en-US" dirty="0"/>
          </a:p>
        </p:txBody>
      </p:sp>
      <p:sp>
        <p:nvSpPr>
          <p:cNvPr id="5" name="Content Placeholder 4">
            <a:extLst>
              <a:ext uri="{FF2B5EF4-FFF2-40B4-BE49-F238E27FC236}">
                <a16:creationId xmlns:a16="http://schemas.microsoft.com/office/drawing/2014/main" id="{566261E4-7735-80C4-671A-81C94FECA3CD}"/>
              </a:ext>
            </a:extLst>
          </p:cNvPr>
          <p:cNvSpPr>
            <a:spLocks noGrp="1"/>
          </p:cNvSpPr>
          <p:nvPr>
            <p:ph sz="quarter" idx="14"/>
          </p:nvPr>
        </p:nvSpPr>
        <p:spPr>
          <a:xfrm>
            <a:off x="1087852" y="2095500"/>
            <a:ext cx="16274636" cy="864676"/>
          </a:xfrm>
        </p:spPr>
        <p:txBody>
          <a:bodyPr/>
          <a:lstStyle/>
          <a:p>
            <a:r>
              <a:rPr lang="en-US" sz="4400" dirty="0"/>
              <a:t>Master policies can be written in two ways:</a:t>
            </a:r>
          </a:p>
        </p:txBody>
      </p:sp>
      <p:sp>
        <p:nvSpPr>
          <p:cNvPr id="6" name="Content Placeholder 4">
            <a:extLst>
              <a:ext uri="{FF2B5EF4-FFF2-40B4-BE49-F238E27FC236}">
                <a16:creationId xmlns:a16="http://schemas.microsoft.com/office/drawing/2014/main" id="{76B606ED-119B-6DCF-84E5-6159C67C3DD6}"/>
              </a:ext>
            </a:extLst>
          </p:cNvPr>
          <p:cNvSpPr txBox="1">
            <a:spLocks/>
          </p:cNvSpPr>
          <p:nvPr/>
        </p:nvSpPr>
        <p:spPr>
          <a:xfrm>
            <a:off x="2162014" y="3226876"/>
            <a:ext cx="13963972" cy="2526224"/>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4000" dirty="0"/>
              <a:t>If one insured cancels, that portion can be deleted without effecting the entire policy</a:t>
            </a:r>
          </a:p>
          <a:p>
            <a:r>
              <a:rPr lang="en-US" sz="4000" b="1" dirty="0">
                <a:solidFill>
                  <a:schemeClr val="accent2"/>
                </a:solidFill>
              </a:rPr>
              <a:t>Easily financed, verification required from carrier</a:t>
            </a:r>
          </a:p>
          <a:p>
            <a:pPr lvl="3" indent="0">
              <a:buFont typeface="Wingdings" panose="05000000000000000000" pitchFamily="2" charset="2"/>
              <a:buNone/>
            </a:pPr>
            <a:endParaRPr lang="en-US" sz="4400" dirty="0"/>
          </a:p>
        </p:txBody>
      </p:sp>
      <p:sp>
        <p:nvSpPr>
          <p:cNvPr id="7" name="Content Placeholder 4">
            <a:extLst>
              <a:ext uri="{FF2B5EF4-FFF2-40B4-BE49-F238E27FC236}">
                <a16:creationId xmlns:a16="http://schemas.microsoft.com/office/drawing/2014/main" id="{615D582E-FB1C-F123-9EEA-DECDFE163F8B}"/>
              </a:ext>
            </a:extLst>
          </p:cNvPr>
          <p:cNvSpPr txBox="1">
            <a:spLocks/>
          </p:cNvSpPr>
          <p:nvPr/>
        </p:nvSpPr>
        <p:spPr>
          <a:xfrm>
            <a:off x="2162014" y="5842781"/>
            <a:ext cx="13963972" cy="2526224"/>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4000" dirty="0"/>
              <a:t>If one insured cancels, the entire master policy is cancelled</a:t>
            </a:r>
          </a:p>
          <a:p>
            <a:r>
              <a:rPr lang="en-US" sz="4000" b="1" dirty="0">
                <a:solidFill>
                  <a:schemeClr val="accent2"/>
                </a:solidFill>
              </a:rPr>
              <a:t>Need all insureds to agree to risk of cancellation, should anyone of the multiple insureds default</a:t>
            </a:r>
          </a:p>
          <a:p>
            <a:pPr lvl="3" indent="0">
              <a:buFont typeface="Wingdings" panose="05000000000000000000" pitchFamily="2" charset="2"/>
              <a:buNone/>
            </a:pPr>
            <a:endParaRPr lang="en-US" sz="4400" dirty="0"/>
          </a:p>
        </p:txBody>
      </p:sp>
      <p:pic>
        <p:nvPicPr>
          <p:cNvPr id="8" name="Graphic 7" descr="Badge 1 with solid fill">
            <a:extLst>
              <a:ext uri="{FF2B5EF4-FFF2-40B4-BE49-F238E27FC236}">
                <a16:creationId xmlns:a16="http://schemas.microsoft.com/office/drawing/2014/main" id="{59332553-4E06-FEC0-0F04-7566C0F832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7852" y="3208150"/>
            <a:ext cx="897610" cy="897610"/>
          </a:xfrm>
          <a:prstGeom prst="rect">
            <a:avLst/>
          </a:prstGeom>
        </p:spPr>
      </p:pic>
      <p:pic>
        <p:nvPicPr>
          <p:cNvPr id="9" name="Graphic 8" descr="Badge with solid fill">
            <a:extLst>
              <a:ext uri="{FF2B5EF4-FFF2-40B4-BE49-F238E27FC236}">
                <a16:creationId xmlns:a16="http://schemas.microsoft.com/office/drawing/2014/main" id="{6BAF06BF-D841-7166-CD7A-3219857EF1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8850" y="5842781"/>
            <a:ext cx="977362" cy="977362"/>
          </a:xfrm>
          <a:prstGeom prst="rect">
            <a:avLst/>
          </a:prstGeom>
        </p:spPr>
      </p:pic>
    </p:spTree>
    <p:extLst>
      <p:ext uri="{BB962C8B-B14F-4D97-AF65-F5344CB8AC3E}">
        <p14:creationId xmlns:p14="http://schemas.microsoft.com/office/powerpoint/2010/main" val="40974496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9489831" y="3247102"/>
            <a:ext cx="9091648" cy="4524315"/>
          </a:xfrm>
          <a:prstGeom prst="rect">
            <a:avLst/>
          </a:prstGeom>
          <a:noFill/>
        </p:spPr>
        <p:txBody>
          <a:bodyPr wrap="square" rtlCol="0">
            <a:spAutoFit/>
          </a:bodyPr>
          <a:lstStyle/>
          <a:p>
            <a:r>
              <a:rPr lang="en-US" sz="9600" dirty="0">
                <a:latin typeface="+mj-lt"/>
              </a:rPr>
              <a:t>Loans on Challenging</a:t>
            </a:r>
          </a:p>
          <a:p>
            <a:r>
              <a:rPr lang="en-US" sz="9600" b="1" dirty="0">
                <a:solidFill>
                  <a:schemeClr val="accent2"/>
                </a:solidFill>
                <a:latin typeface="+mj-lt"/>
              </a:rPr>
              <a:t>Policies</a:t>
            </a:r>
          </a:p>
        </p:txBody>
      </p:sp>
    </p:spTree>
    <p:extLst>
      <p:ext uri="{BB962C8B-B14F-4D97-AF65-F5344CB8AC3E}">
        <p14:creationId xmlns:p14="http://schemas.microsoft.com/office/powerpoint/2010/main" val="33400080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3C8263-407D-1329-CE34-2F658F99ABDF}"/>
              </a:ext>
            </a:extLst>
          </p:cNvPr>
          <p:cNvSpPr>
            <a:spLocks noGrp="1"/>
          </p:cNvSpPr>
          <p:nvPr>
            <p:ph type="sldNum" sz="quarter" idx="12"/>
          </p:nvPr>
        </p:nvSpPr>
        <p:spPr/>
        <p:txBody>
          <a:bodyPr/>
          <a:lstStyle/>
          <a:p>
            <a:fld id="{689283F9-B069-4DD8-986C-6F2C25501430}" type="slidenum">
              <a:rPr lang="en-US" smtClean="0"/>
              <a:t>105</a:t>
            </a:fld>
            <a:endParaRPr lang="en-US" dirty="0"/>
          </a:p>
        </p:txBody>
      </p:sp>
      <p:sp>
        <p:nvSpPr>
          <p:cNvPr id="4" name="Title 3">
            <a:extLst>
              <a:ext uri="{FF2B5EF4-FFF2-40B4-BE49-F238E27FC236}">
                <a16:creationId xmlns:a16="http://schemas.microsoft.com/office/drawing/2014/main" id="{311CA374-10C3-681F-8C9F-F426D68C7418}"/>
              </a:ext>
            </a:extLst>
          </p:cNvPr>
          <p:cNvSpPr>
            <a:spLocks noGrp="1"/>
          </p:cNvSpPr>
          <p:nvPr>
            <p:ph type="title"/>
          </p:nvPr>
        </p:nvSpPr>
        <p:spPr/>
        <p:txBody>
          <a:bodyPr/>
          <a:lstStyle/>
          <a:p>
            <a:r>
              <a:rPr lang="en-US" b="0" dirty="0">
                <a:solidFill>
                  <a:schemeClr val="tx1"/>
                </a:solidFill>
              </a:rPr>
              <a:t>Loans on challenging </a:t>
            </a:r>
            <a:r>
              <a:rPr lang="en-US" dirty="0"/>
              <a:t>policies</a:t>
            </a:r>
          </a:p>
        </p:txBody>
      </p:sp>
      <p:sp>
        <p:nvSpPr>
          <p:cNvPr id="5" name="Content Placeholder 4">
            <a:extLst>
              <a:ext uri="{FF2B5EF4-FFF2-40B4-BE49-F238E27FC236}">
                <a16:creationId xmlns:a16="http://schemas.microsoft.com/office/drawing/2014/main" id="{364F9763-DBB3-898C-96CE-DBDB94915CB3}"/>
              </a:ext>
            </a:extLst>
          </p:cNvPr>
          <p:cNvSpPr>
            <a:spLocks noGrp="1"/>
          </p:cNvSpPr>
          <p:nvPr>
            <p:ph sz="quarter" idx="14"/>
          </p:nvPr>
        </p:nvSpPr>
        <p:spPr/>
        <p:txBody>
          <a:bodyPr/>
          <a:lstStyle/>
          <a:p>
            <a:pPr marL="571500" indent="-571500">
              <a:buFont typeface="Wingdings" panose="05000000000000000000" pitchFamily="2" charset="2"/>
              <a:buChar char="§"/>
            </a:pPr>
            <a:r>
              <a:rPr lang="en-US" sz="4400" dirty="0"/>
              <a:t>Retrospective rating plan</a:t>
            </a:r>
          </a:p>
          <a:p>
            <a:pPr marL="571500" indent="-571500">
              <a:buFont typeface="Wingdings" panose="05000000000000000000" pitchFamily="2" charset="2"/>
              <a:buChar char="§"/>
            </a:pPr>
            <a:r>
              <a:rPr lang="en-US" sz="4400" dirty="0"/>
              <a:t>Audits – unsecured lending</a:t>
            </a:r>
          </a:p>
          <a:p>
            <a:pPr marL="571500" indent="-571500">
              <a:buFont typeface="Wingdings" panose="05000000000000000000" pitchFamily="2" charset="2"/>
              <a:buChar char="§"/>
            </a:pPr>
            <a:r>
              <a:rPr lang="en-US" sz="4400" dirty="0"/>
              <a:t>Old balance – unsecured lending</a:t>
            </a:r>
          </a:p>
          <a:p>
            <a:pPr marL="571500" indent="-571500">
              <a:buFont typeface="Wingdings" panose="05000000000000000000" pitchFamily="2" charset="2"/>
              <a:buChar char="§"/>
            </a:pPr>
            <a:r>
              <a:rPr lang="en-US" sz="4400" dirty="0"/>
              <a:t>Wind coverage on property policies</a:t>
            </a:r>
          </a:p>
          <a:p>
            <a:pPr marL="571500" indent="-571500">
              <a:buFont typeface="Wingdings" panose="05000000000000000000" pitchFamily="2" charset="2"/>
              <a:buChar char="§"/>
            </a:pPr>
            <a:r>
              <a:rPr lang="en-US" sz="4400" dirty="0"/>
              <a:t>Surety Bonds</a:t>
            </a:r>
          </a:p>
          <a:p>
            <a:pPr marL="571500" indent="-571500">
              <a:buFont typeface="Wingdings" panose="05000000000000000000" pitchFamily="2" charset="2"/>
              <a:buChar char="§"/>
            </a:pPr>
            <a:r>
              <a:rPr lang="en-US" sz="4400" dirty="0"/>
              <a:t>Bankruptcies</a:t>
            </a:r>
          </a:p>
        </p:txBody>
      </p:sp>
    </p:spTree>
    <p:extLst>
      <p:ext uri="{BB962C8B-B14F-4D97-AF65-F5344CB8AC3E}">
        <p14:creationId xmlns:p14="http://schemas.microsoft.com/office/powerpoint/2010/main" val="32584666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A701-D015-8DEE-3B27-C2FFDBE8B833}"/>
              </a:ext>
            </a:extLst>
          </p:cNvPr>
          <p:cNvSpPr>
            <a:spLocks noGrp="1"/>
          </p:cNvSpPr>
          <p:nvPr>
            <p:ph type="title"/>
          </p:nvPr>
        </p:nvSpPr>
        <p:spPr/>
        <p:txBody>
          <a:bodyPr/>
          <a:lstStyle/>
          <a:p>
            <a:r>
              <a:rPr lang="en-US" b="0" dirty="0">
                <a:solidFill>
                  <a:schemeClr val="tx1">
                    <a:lumMod val="95000"/>
                    <a:lumOff val="5000"/>
                  </a:schemeClr>
                </a:solidFill>
              </a:rPr>
              <a:t>Wind coverage on </a:t>
            </a:r>
            <a:r>
              <a:rPr lang="en-US" dirty="0"/>
              <a:t>property policies</a:t>
            </a:r>
          </a:p>
        </p:txBody>
      </p:sp>
      <p:sp>
        <p:nvSpPr>
          <p:cNvPr id="3" name="Slide Number Placeholder 2">
            <a:extLst>
              <a:ext uri="{FF2B5EF4-FFF2-40B4-BE49-F238E27FC236}">
                <a16:creationId xmlns:a16="http://schemas.microsoft.com/office/drawing/2014/main" id="{E12FEF89-D488-FD67-1C23-0384F407C21A}"/>
              </a:ext>
            </a:extLst>
          </p:cNvPr>
          <p:cNvSpPr>
            <a:spLocks noGrp="1"/>
          </p:cNvSpPr>
          <p:nvPr>
            <p:ph type="sldNum" sz="quarter" idx="12"/>
          </p:nvPr>
        </p:nvSpPr>
        <p:spPr/>
        <p:txBody>
          <a:bodyPr/>
          <a:lstStyle/>
          <a:p>
            <a:fld id="{689283F9-B069-4DD8-986C-6F2C25501430}" type="slidenum">
              <a:rPr lang="en-US" smtClean="0"/>
              <a:t>106</a:t>
            </a:fld>
            <a:endParaRPr lang="en-US" dirty="0"/>
          </a:p>
        </p:txBody>
      </p:sp>
      <p:sp>
        <p:nvSpPr>
          <p:cNvPr id="5" name="Content Placeholder 4">
            <a:extLst>
              <a:ext uri="{FF2B5EF4-FFF2-40B4-BE49-F238E27FC236}">
                <a16:creationId xmlns:a16="http://schemas.microsoft.com/office/drawing/2014/main" id="{FB5AD01C-7E93-8918-4FF6-9FC58829C55D}"/>
              </a:ext>
            </a:extLst>
          </p:cNvPr>
          <p:cNvSpPr>
            <a:spLocks noGrp="1"/>
          </p:cNvSpPr>
          <p:nvPr>
            <p:ph sz="quarter" idx="16"/>
          </p:nvPr>
        </p:nvSpPr>
        <p:spPr>
          <a:solidFill>
            <a:schemeClr val="bg1"/>
          </a:solidFill>
          <a:ln>
            <a:noFill/>
          </a:ln>
        </p:spPr>
        <p:txBody>
          <a:bodyPr/>
          <a:lstStyle/>
          <a:p>
            <a:endParaRPr lang="en-US" dirty="0"/>
          </a:p>
          <a:p>
            <a:endParaRPr lang="en-US" dirty="0"/>
          </a:p>
          <a:p>
            <a:endParaRPr lang="en-US" dirty="0"/>
          </a:p>
          <a:p>
            <a:pPr marL="457200" indent="-457200">
              <a:buFont typeface="Wingdings" panose="05000000000000000000" pitchFamily="2" charset="2"/>
              <a:buChar char="§"/>
            </a:pPr>
            <a:r>
              <a:rPr lang="en-US" sz="3200" dirty="0"/>
              <a:t>With increased losses due to recent storms many property policies have started to include an endorsement that is attached to the policy</a:t>
            </a:r>
          </a:p>
        </p:txBody>
      </p:sp>
      <p:sp>
        <p:nvSpPr>
          <p:cNvPr id="6" name="Content Placeholder 5">
            <a:extLst>
              <a:ext uri="{FF2B5EF4-FFF2-40B4-BE49-F238E27FC236}">
                <a16:creationId xmlns:a16="http://schemas.microsoft.com/office/drawing/2014/main" id="{083D8A8A-25A9-3A90-24CF-99279D4A9FF8}"/>
              </a:ext>
            </a:extLst>
          </p:cNvPr>
          <p:cNvSpPr>
            <a:spLocks noGrp="1"/>
          </p:cNvSpPr>
          <p:nvPr>
            <p:ph sz="quarter" idx="17"/>
          </p:nvPr>
        </p:nvSpPr>
        <p:spPr>
          <a:solidFill>
            <a:schemeClr val="bg1"/>
          </a:solidFill>
          <a:ln>
            <a:noFill/>
          </a:ln>
        </p:spPr>
        <p:txBody>
          <a:bodyPr/>
          <a:lstStyle/>
          <a:p>
            <a:r>
              <a:rPr lang="en-US" sz="4000" dirty="0"/>
              <a:t> </a:t>
            </a:r>
          </a:p>
          <a:p>
            <a:endParaRPr lang="en-US" sz="3200" dirty="0"/>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No matter the inception date during the period of 6/1 to 11/1, 11/30 or 12/1 these policies will have accelerated earnings</a:t>
            </a:r>
          </a:p>
          <a:p>
            <a:endParaRPr lang="en-US" sz="3200" dirty="0"/>
          </a:p>
        </p:txBody>
      </p:sp>
      <p:sp>
        <p:nvSpPr>
          <p:cNvPr id="7" name="Content Placeholder 6">
            <a:extLst>
              <a:ext uri="{FF2B5EF4-FFF2-40B4-BE49-F238E27FC236}">
                <a16:creationId xmlns:a16="http://schemas.microsoft.com/office/drawing/2014/main" id="{4AA10FC7-70B6-1ECF-1D69-CFB111187F9E}"/>
              </a:ext>
            </a:extLst>
          </p:cNvPr>
          <p:cNvSpPr>
            <a:spLocks noGrp="1"/>
          </p:cNvSpPr>
          <p:nvPr>
            <p:ph sz="quarter" idx="18"/>
          </p:nvPr>
        </p:nvSpPr>
        <p:spPr>
          <a:solidFill>
            <a:schemeClr val="bg1"/>
          </a:solidFill>
          <a:ln>
            <a:noFill/>
          </a:ln>
        </p:spPr>
        <p:txBody>
          <a:bodyPr/>
          <a:lstStyle/>
          <a:p>
            <a:r>
              <a:rPr lang="en-US" sz="4000" dirty="0"/>
              <a:t> </a:t>
            </a:r>
          </a:p>
          <a:p>
            <a:endParaRPr lang="en-US" dirty="0"/>
          </a:p>
          <a:p>
            <a:endParaRPr lang="en-US" dirty="0"/>
          </a:p>
          <a:p>
            <a:pPr marL="457200" indent="-457200">
              <a:buFont typeface="Wingdings" panose="05000000000000000000" pitchFamily="2" charset="2"/>
              <a:buChar char="§"/>
            </a:pPr>
            <a:r>
              <a:rPr lang="en-US" sz="3200" dirty="0"/>
              <a:t>The exact earning vary by carrier</a:t>
            </a:r>
          </a:p>
        </p:txBody>
      </p:sp>
      <p:sp>
        <p:nvSpPr>
          <p:cNvPr id="13" name="Oval 12">
            <a:extLst>
              <a:ext uri="{FF2B5EF4-FFF2-40B4-BE49-F238E27FC236}">
                <a16:creationId xmlns:a16="http://schemas.microsoft.com/office/drawing/2014/main" id="{3309A63A-1E01-99C0-75A7-CB815E23C2A0}"/>
              </a:ext>
            </a:extLst>
          </p:cNvPr>
          <p:cNvSpPr/>
          <p:nvPr/>
        </p:nvSpPr>
        <p:spPr>
          <a:xfrm>
            <a:off x="2758616" y="2614386"/>
            <a:ext cx="1280160" cy="1280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Rain with solid fill">
            <a:extLst>
              <a:ext uri="{FF2B5EF4-FFF2-40B4-BE49-F238E27FC236}">
                <a16:creationId xmlns:a16="http://schemas.microsoft.com/office/drawing/2014/main" id="{2A24D4C9-E7C1-7967-9BA0-AE1C3C5386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6241" y="2797266"/>
            <a:ext cx="914400" cy="914400"/>
          </a:xfrm>
          <a:prstGeom prst="rect">
            <a:avLst/>
          </a:prstGeom>
        </p:spPr>
      </p:pic>
      <p:sp>
        <p:nvSpPr>
          <p:cNvPr id="18" name="Oval 17">
            <a:extLst>
              <a:ext uri="{FF2B5EF4-FFF2-40B4-BE49-F238E27FC236}">
                <a16:creationId xmlns:a16="http://schemas.microsoft.com/office/drawing/2014/main" id="{62DCFC91-AA05-C328-3369-8E79F481974D}"/>
              </a:ext>
            </a:extLst>
          </p:cNvPr>
          <p:cNvSpPr/>
          <p:nvPr/>
        </p:nvSpPr>
        <p:spPr>
          <a:xfrm>
            <a:off x="8469408" y="2590437"/>
            <a:ext cx="1280160" cy="1280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E141160-7921-3903-65F7-EDC544207E21}"/>
              </a:ext>
            </a:extLst>
          </p:cNvPr>
          <p:cNvSpPr/>
          <p:nvPr/>
        </p:nvSpPr>
        <p:spPr>
          <a:xfrm>
            <a:off x="14071599" y="2761887"/>
            <a:ext cx="1280160" cy="1280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Monthly calendar with solid fill">
            <a:extLst>
              <a:ext uri="{FF2B5EF4-FFF2-40B4-BE49-F238E27FC236}">
                <a16:creationId xmlns:a16="http://schemas.microsoft.com/office/drawing/2014/main" id="{6AE0DCDD-7C19-1701-E125-169B705345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5148" y="2796177"/>
            <a:ext cx="868680" cy="868680"/>
          </a:xfrm>
          <a:prstGeom prst="rect">
            <a:avLst/>
          </a:prstGeom>
        </p:spPr>
      </p:pic>
      <p:sp>
        <p:nvSpPr>
          <p:cNvPr id="11" name="Rectangle 10" descr="City with solid fill">
            <a:extLst>
              <a:ext uri="{FF2B5EF4-FFF2-40B4-BE49-F238E27FC236}">
                <a16:creationId xmlns:a16="http://schemas.microsoft.com/office/drawing/2014/main" id="{F4B86D7F-EAE2-B624-B5B2-8B7E623B558A}"/>
              </a:ext>
            </a:extLst>
          </p:cNvPr>
          <p:cNvSpPr/>
          <p:nvPr/>
        </p:nvSpPr>
        <p:spPr>
          <a:xfrm>
            <a:off x="14277339" y="2922860"/>
            <a:ext cx="868680" cy="9144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8802832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1">
            <a:extLst>
              <a:ext uri="{FF2B5EF4-FFF2-40B4-BE49-F238E27FC236}">
                <a16:creationId xmlns:a16="http://schemas.microsoft.com/office/drawing/2014/main" id="{AA3E2D2D-FFC6-5DBE-5DE1-82A8390010D1}"/>
              </a:ext>
            </a:extLst>
          </p:cNvPr>
          <p:cNvSpPr>
            <a:spLocks noGrp="1"/>
          </p:cNvSpPr>
          <p:nvPr>
            <p:ph type="sldNum" sz="quarter" idx="12"/>
          </p:nvPr>
        </p:nvSpPr>
        <p:spPr>
          <a:xfrm>
            <a:off x="13248406" y="9534526"/>
            <a:ext cx="4114800" cy="346249"/>
          </a:xfrm>
        </p:spPr>
        <p:txBody>
          <a:bodyPr/>
          <a:lstStyle/>
          <a:p>
            <a:pPr>
              <a:spcAft>
                <a:spcPts val="600"/>
              </a:spcAft>
            </a:pPr>
            <a:fld id="{689283F9-B069-4DD8-986C-6F2C25501430}" type="slidenum">
              <a:rPr lang="en-US" smtClean="0"/>
              <a:pPr>
                <a:spcAft>
                  <a:spcPts val="600"/>
                </a:spcAft>
              </a:pPr>
              <a:t>107</a:t>
            </a:fld>
            <a:endParaRPr lang="en-US" dirty="0"/>
          </a:p>
        </p:txBody>
      </p:sp>
      <p:sp>
        <p:nvSpPr>
          <p:cNvPr id="2" name="Title 1">
            <a:extLst>
              <a:ext uri="{FF2B5EF4-FFF2-40B4-BE49-F238E27FC236}">
                <a16:creationId xmlns:a16="http://schemas.microsoft.com/office/drawing/2014/main" id="{5233A701-D015-8DEE-3B27-C2FFDBE8B833}"/>
              </a:ext>
            </a:extLst>
          </p:cNvPr>
          <p:cNvSpPr>
            <a:spLocks noGrp="1"/>
          </p:cNvSpPr>
          <p:nvPr>
            <p:ph type="title"/>
          </p:nvPr>
        </p:nvSpPr>
        <p:spPr>
          <a:xfrm>
            <a:off x="5268686" y="540327"/>
            <a:ext cx="12094520" cy="1288474"/>
          </a:xfrm>
        </p:spPr>
        <p:txBody>
          <a:bodyPr anchor="ctr">
            <a:normAutofit/>
          </a:bodyPr>
          <a:lstStyle/>
          <a:p>
            <a:r>
              <a:rPr lang="en-US" b="0" dirty="0">
                <a:solidFill>
                  <a:schemeClr val="tx1"/>
                </a:solidFill>
              </a:rPr>
              <a:t>Wind coverage on </a:t>
            </a:r>
            <a:r>
              <a:rPr lang="en-US" dirty="0"/>
              <a:t>property policies</a:t>
            </a:r>
          </a:p>
        </p:txBody>
      </p:sp>
      <p:pic>
        <p:nvPicPr>
          <p:cNvPr id="19" name="Graphic 18" descr="Badge 1 with solid fill">
            <a:extLst>
              <a:ext uri="{FF2B5EF4-FFF2-40B4-BE49-F238E27FC236}">
                <a16:creationId xmlns:a16="http://schemas.microsoft.com/office/drawing/2014/main" id="{F66CD536-9B03-A622-2F28-77A6352EE5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7825" y="3149729"/>
            <a:ext cx="1143000" cy="1143000"/>
          </a:xfrm>
          <a:prstGeom prst="rect">
            <a:avLst/>
          </a:prstGeom>
        </p:spPr>
      </p:pic>
      <p:pic>
        <p:nvPicPr>
          <p:cNvPr id="20" name="Graphic 19" descr="Badge with solid fill">
            <a:extLst>
              <a:ext uri="{FF2B5EF4-FFF2-40B4-BE49-F238E27FC236}">
                <a16:creationId xmlns:a16="http://schemas.microsoft.com/office/drawing/2014/main" id="{DC37992A-C64D-1C37-D172-932A15399E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47825" y="5669126"/>
            <a:ext cx="1143000" cy="1143000"/>
          </a:xfrm>
          <a:prstGeom prst="rect">
            <a:avLst/>
          </a:prstGeom>
        </p:spPr>
      </p:pic>
      <p:sp>
        <p:nvSpPr>
          <p:cNvPr id="22" name="TextBox 21">
            <a:extLst>
              <a:ext uri="{FF2B5EF4-FFF2-40B4-BE49-F238E27FC236}">
                <a16:creationId xmlns:a16="http://schemas.microsoft.com/office/drawing/2014/main" id="{DEB8DEE1-12C5-1695-75A3-05547EB3EF15}"/>
              </a:ext>
            </a:extLst>
          </p:cNvPr>
          <p:cNvSpPr txBox="1"/>
          <p:nvPr/>
        </p:nvSpPr>
        <p:spPr>
          <a:xfrm flipH="1">
            <a:off x="6485989" y="3223673"/>
            <a:ext cx="10224669" cy="1323439"/>
          </a:xfrm>
          <a:prstGeom prst="rect">
            <a:avLst/>
          </a:prstGeom>
          <a:noFill/>
        </p:spPr>
        <p:txBody>
          <a:bodyPr wrap="square" rtlCol="0">
            <a:spAutoFit/>
          </a:bodyPr>
          <a:lstStyle/>
          <a:p>
            <a:pPr defTabSz="338328">
              <a:spcAft>
                <a:spcPts val="600"/>
              </a:spcAft>
            </a:pPr>
            <a:r>
              <a:rPr lang="en-US" sz="4000" kern="1200" dirty="0">
                <a:solidFill>
                  <a:schemeClr val="tx1"/>
                </a:solidFill>
                <a:latin typeface="+mn-lt"/>
                <a:ea typeface="+mn-ea"/>
                <a:cs typeface="+mn-cs"/>
              </a:rPr>
              <a:t>If the policy is taken out in June, it begins as 80% earned</a:t>
            </a:r>
            <a:endParaRPr lang="en-US" sz="4000" dirty="0"/>
          </a:p>
        </p:txBody>
      </p:sp>
      <p:sp>
        <p:nvSpPr>
          <p:cNvPr id="23" name="TextBox 22">
            <a:extLst>
              <a:ext uri="{FF2B5EF4-FFF2-40B4-BE49-F238E27FC236}">
                <a16:creationId xmlns:a16="http://schemas.microsoft.com/office/drawing/2014/main" id="{488ED607-DB61-49DD-86DC-99F89A8E116B}"/>
              </a:ext>
            </a:extLst>
          </p:cNvPr>
          <p:cNvSpPr txBox="1"/>
          <p:nvPr/>
        </p:nvSpPr>
        <p:spPr>
          <a:xfrm flipH="1">
            <a:off x="6485989" y="5717380"/>
            <a:ext cx="9569350" cy="1323439"/>
          </a:xfrm>
          <a:prstGeom prst="rect">
            <a:avLst/>
          </a:prstGeom>
          <a:noFill/>
        </p:spPr>
        <p:txBody>
          <a:bodyPr wrap="square" rtlCol="0">
            <a:spAutoFit/>
          </a:bodyPr>
          <a:lstStyle/>
          <a:p>
            <a:pPr defTabSz="338328">
              <a:spcAft>
                <a:spcPts val="600"/>
              </a:spcAft>
            </a:pPr>
            <a:r>
              <a:rPr lang="en-US" sz="4000" kern="1200" dirty="0">
                <a:solidFill>
                  <a:schemeClr val="tx1"/>
                </a:solidFill>
                <a:latin typeface="+mn-lt"/>
                <a:ea typeface="+mn-ea"/>
                <a:cs typeface="+mn-cs"/>
              </a:rPr>
              <a:t>If it is taken out in December it earns only 20% in the next six months until June</a:t>
            </a:r>
            <a:endParaRPr lang="en-US" sz="4000" dirty="0"/>
          </a:p>
        </p:txBody>
      </p:sp>
    </p:spTree>
    <p:extLst>
      <p:ext uri="{BB962C8B-B14F-4D97-AF65-F5344CB8AC3E}">
        <p14:creationId xmlns:p14="http://schemas.microsoft.com/office/powerpoint/2010/main" val="23408915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2362-29E7-E206-12DE-E779059D7179}"/>
              </a:ext>
            </a:extLst>
          </p:cNvPr>
          <p:cNvSpPr>
            <a:spLocks noGrp="1"/>
          </p:cNvSpPr>
          <p:nvPr>
            <p:ph type="title"/>
          </p:nvPr>
        </p:nvSpPr>
        <p:spPr/>
        <p:txBody>
          <a:bodyPr/>
          <a:lstStyle/>
          <a:p>
            <a:r>
              <a:rPr lang="en-US" b="0" dirty="0">
                <a:solidFill>
                  <a:schemeClr val="tx1"/>
                </a:solidFill>
              </a:rPr>
              <a:t>Wind coverage on </a:t>
            </a:r>
            <a:r>
              <a:rPr lang="en-US" dirty="0"/>
              <a:t>property policies</a:t>
            </a:r>
          </a:p>
        </p:txBody>
      </p:sp>
      <p:sp>
        <p:nvSpPr>
          <p:cNvPr id="3" name="Content Placeholder 2">
            <a:extLst>
              <a:ext uri="{FF2B5EF4-FFF2-40B4-BE49-F238E27FC236}">
                <a16:creationId xmlns:a16="http://schemas.microsoft.com/office/drawing/2014/main" id="{1E267A87-CAFD-8D96-90E6-7C7F0A777E8D}"/>
              </a:ext>
            </a:extLst>
          </p:cNvPr>
          <p:cNvSpPr>
            <a:spLocks noGrp="1"/>
          </p:cNvSpPr>
          <p:nvPr>
            <p:ph sz="quarter" idx="14"/>
          </p:nvPr>
        </p:nvSpPr>
        <p:spPr>
          <a:xfrm>
            <a:off x="1087852" y="2095500"/>
            <a:ext cx="9153428" cy="1418409"/>
          </a:xfrm>
        </p:spPr>
        <p:txBody>
          <a:bodyPr/>
          <a:lstStyle/>
          <a:p>
            <a:r>
              <a:rPr lang="en-US" sz="4000" dirty="0"/>
              <a:t>Hurricane Season is June 1</a:t>
            </a:r>
            <a:r>
              <a:rPr lang="en-US" sz="4000" baseline="30000" dirty="0"/>
              <a:t>st</a:t>
            </a:r>
            <a:r>
              <a:rPr lang="en-US" sz="4000" dirty="0"/>
              <a:t> to November 30th</a:t>
            </a:r>
          </a:p>
        </p:txBody>
      </p:sp>
      <p:graphicFrame>
        <p:nvGraphicFramePr>
          <p:cNvPr id="4" name="Object 5">
            <a:extLst>
              <a:ext uri="{FF2B5EF4-FFF2-40B4-BE49-F238E27FC236}">
                <a16:creationId xmlns:a16="http://schemas.microsoft.com/office/drawing/2014/main" id="{6E671542-9DFC-A01F-9D8B-3088E46701FD}"/>
              </a:ext>
            </a:extLst>
          </p:cNvPr>
          <p:cNvGraphicFramePr>
            <a:graphicFrameLocks noChangeAspect="1"/>
          </p:cNvGraphicFramePr>
          <p:nvPr>
            <p:extLst>
              <p:ext uri="{D42A27DB-BD31-4B8C-83A1-F6EECF244321}">
                <p14:modId xmlns:p14="http://schemas.microsoft.com/office/powerpoint/2010/main" val="2132036112"/>
              </p:ext>
            </p:extLst>
          </p:nvPr>
        </p:nvGraphicFramePr>
        <p:xfrm>
          <a:off x="3420970" y="3126649"/>
          <a:ext cx="9494408" cy="5873659"/>
        </p:xfrm>
        <a:graphic>
          <a:graphicData uri="http://schemas.openxmlformats.org/presentationml/2006/ole">
            <mc:AlternateContent xmlns:mc="http://schemas.openxmlformats.org/markup-compatibility/2006">
              <mc:Choice xmlns:v="urn:schemas-microsoft-com:vml" Requires="v">
                <p:oleObj name="Chart" r:id="rId3" imgW="5619902" imgH="3476549" progId="Excel.Chart.8">
                  <p:embed/>
                </p:oleObj>
              </mc:Choice>
              <mc:Fallback>
                <p:oleObj name="Chart" r:id="rId3" imgW="5619902" imgH="3476549" progId="Excel.Chart.8">
                  <p:embed/>
                  <p:pic>
                    <p:nvPicPr>
                      <p:cNvPr id="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970" y="3126649"/>
                        <a:ext cx="9494408" cy="587365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054214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64" name="Title 1">
            <a:extLst>
              <a:ext uri="{FF2B5EF4-FFF2-40B4-BE49-F238E27FC236}">
                <a16:creationId xmlns:a16="http://schemas.microsoft.com/office/drawing/2014/main" id="{0B905D61-FDD1-2360-BFB5-138432B16861}"/>
              </a:ext>
            </a:extLst>
          </p:cNvPr>
          <p:cNvSpPr>
            <a:spLocks noGrp="1"/>
          </p:cNvSpPr>
          <p:nvPr>
            <p:ph type="title"/>
          </p:nvPr>
        </p:nvSpPr>
        <p:spPr>
          <a:xfrm>
            <a:off x="1088571" y="540327"/>
            <a:ext cx="16274635" cy="1288474"/>
          </a:xfrm>
        </p:spPr>
        <p:txBody>
          <a:bodyPr anchor="ctr">
            <a:normAutofit/>
          </a:bodyPr>
          <a:lstStyle/>
          <a:p>
            <a:r>
              <a:rPr lang="en-US" b="0" dirty="0">
                <a:solidFill>
                  <a:schemeClr val="tx1"/>
                </a:solidFill>
              </a:rPr>
              <a:t>Surety</a:t>
            </a:r>
            <a:r>
              <a:rPr lang="en-US" b="0" dirty="0"/>
              <a:t> </a:t>
            </a:r>
            <a:r>
              <a:rPr lang="en-US" dirty="0"/>
              <a:t>bonds</a:t>
            </a:r>
          </a:p>
        </p:txBody>
      </p:sp>
      <p:sp>
        <p:nvSpPr>
          <p:cNvPr id="966" name="Slide Number Placeholder 2">
            <a:extLst>
              <a:ext uri="{FF2B5EF4-FFF2-40B4-BE49-F238E27FC236}">
                <a16:creationId xmlns:a16="http://schemas.microsoft.com/office/drawing/2014/main" id="{292A0FAD-828D-246C-1634-7F217182C931}"/>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109</a:t>
            </a:fld>
            <a:endParaRPr lang="en-US" dirty="0"/>
          </a:p>
        </p:txBody>
      </p:sp>
      <p:graphicFrame>
        <p:nvGraphicFramePr>
          <p:cNvPr id="961" name="Google Shape;958;p115">
            <a:extLst>
              <a:ext uri="{FF2B5EF4-FFF2-40B4-BE49-F238E27FC236}">
                <a16:creationId xmlns:a16="http://schemas.microsoft.com/office/drawing/2014/main" id="{ECA2DF3F-9E5A-4A1C-ACD5-64D82B9E4CF8}"/>
              </a:ext>
            </a:extLst>
          </p:cNvPr>
          <p:cNvGraphicFramePr>
            <a:graphicFrameLocks noGrp="1"/>
          </p:cNvGraphicFramePr>
          <p:nvPr>
            <p:ph sz="quarter" idx="14"/>
            <p:extLst>
              <p:ext uri="{D42A27DB-BD31-4B8C-83A1-F6EECF244321}">
                <p14:modId xmlns:p14="http://schemas.microsoft.com/office/powerpoint/2010/main" val="2407565704"/>
              </p:ext>
            </p:extLst>
          </p:nvPr>
        </p:nvGraphicFramePr>
        <p:xfrm>
          <a:off x="1087438" y="2095500"/>
          <a:ext cx="1627505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6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 name="Title 1">
            <a:extLst>
              <a:ext uri="{FF2B5EF4-FFF2-40B4-BE49-F238E27FC236}">
                <a16:creationId xmlns:a16="http://schemas.microsoft.com/office/drawing/2014/main" id="{18064425-0321-EC65-A43B-3AA4A0F85FAF}"/>
              </a:ext>
            </a:extLst>
          </p:cNvPr>
          <p:cNvSpPr>
            <a:spLocks noGrp="1"/>
          </p:cNvSpPr>
          <p:nvPr>
            <p:ph type="title"/>
          </p:nvPr>
        </p:nvSpPr>
        <p:spPr/>
        <p:txBody>
          <a:bodyPr/>
          <a:lstStyle/>
          <a:p>
            <a:r>
              <a:rPr lang="en-US" b="0" dirty="0">
                <a:solidFill>
                  <a:schemeClr val="tx1">
                    <a:lumMod val="95000"/>
                    <a:lumOff val="5000"/>
                  </a:schemeClr>
                </a:solidFill>
              </a:rPr>
              <a:t>Banks loans and </a:t>
            </a:r>
            <a:r>
              <a:rPr lang="en-US" dirty="0"/>
              <a:t>lending institutions</a:t>
            </a:r>
          </a:p>
        </p:txBody>
      </p:sp>
      <p:sp>
        <p:nvSpPr>
          <p:cNvPr id="373" name="Google Shape;373;p47"/>
          <p:cNvSpPr txBox="1">
            <a:spLocks noGrp="1"/>
          </p:cNvSpPr>
          <p:nvPr>
            <p:ph sz="quarter" idx="14"/>
          </p:nvPr>
        </p:nvSpPr>
        <p:spPr>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4800" dirty="0">
                <a:solidFill>
                  <a:schemeClr val="tx1">
                    <a:lumMod val="95000"/>
                    <a:lumOff val="5000"/>
                  </a:schemeClr>
                </a:solidFill>
                <a:latin typeface="+mn-lt"/>
              </a:rPr>
              <a:t>Drawbacks:</a:t>
            </a:r>
            <a:endParaRPr sz="4800" dirty="0">
              <a:solidFill>
                <a:schemeClr val="tx1">
                  <a:lumMod val="95000"/>
                  <a:lumOff val="5000"/>
                </a:schemeClr>
              </a:solidFill>
              <a:latin typeface="+mn-lt"/>
            </a:endParaRPr>
          </a:p>
          <a:p>
            <a:pPr marL="825500" lvl="0" indent="-571500" algn="l" rtl="0">
              <a:lnSpc>
                <a:spcPct val="115000"/>
              </a:lnSpc>
              <a:spcBef>
                <a:spcPts val="2000"/>
              </a:spcBef>
              <a:spcAft>
                <a:spcPts val="0"/>
              </a:spcAft>
              <a:buSzPts val="1600"/>
              <a:buFont typeface="Wingdings" panose="05000000000000000000" pitchFamily="2" charset="2"/>
              <a:buChar char="ü"/>
            </a:pPr>
            <a:r>
              <a:rPr lang="en" sz="4000" dirty="0">
                <a:solidFill>
                  <a:schemeClr val="tx1"/>
                </a:solidFill>
                <a:latin typeface="+mn-lt"/>
              </a:rPr>
              <a:t>Borrowing Capacity </a:t>
            </a:r>
            <a:r>
              <a:rPr lang="en" sz="4000" dirty="0">
                <a:latin typeface="+mn-lt"/>
              </a:rPr>
              <a:t>- </a:t>
            </a:r>
            <a:r>
              <a:rPr lang="en" sz="4000" dirty="0">
                <a:solidFill>
                  <a:schemeClr val="accent2"/>
                </a:solidFill>
                <a:latin typeface="+mn-lt"/>
              </a:rPr>
              <a:t>Decreased</a:t>
            </a:r>
            <a:endParaRPr sz="4000" dirty="0">
              <a:solidFill>
                <a:schemeClr val="accent2"/>
              </a:solidFill>
              <a:latin typeface="+mn-lt"/>
            </a:endParaRPr>
          </a:p>
          <a:p>
            <a:pPr marL="825500" lvl="0" indent="-571500" algn="l" rtl="0">
              <a:lnSpc>
                <a:spcPct val="115000"/>
              </a:lnSpc>
              <a:spcBef>
                <a:spcPts val="2000"/>
              </a:spcBef>
              <a:spcAft>
                <a:spcPts val="0"/>
              </a:spcAft>
              <a:buSzPts val="1600"/>
              <a:buFont typeface="Wingdings" panose="05000000000000000000" pitchFamily="2" charset="2"/>
              <a:buChar char="ü"/>
            </a:pPr>
            <a:r>
              <a:rPr lang="en" sz="4000" dirty="0">
                <a:solidFill>
                  <a:schemeClr val="tx1"/>
                </a:solidFill>
                <a:latin typeface="+mn-lt"/>
              </a:rPr>
              <a:t>Approval Process </a:t>
            </a:r>
            <a:r>
              <a:rPr lang="en" sz="4000" dirty="0">
                <a:latin typeface="+mn-lt"/>
              </a:rPr>
              <a:t>- </a:t>
            </a:r>
            <a:r>
              <a:rPr lang="en" sz="4000" dirty="0">
                <a:solidFill>
                  <a:schemeClr val="accent2"/>
                </a:solidFill>
                <a:latin typeface="+mn-lt"/>
              </a:rPr>
              <a:t>Lengthy review</a:t>
            </a:r>
            <a:endParaRPr sz="4000" dirty="0">
              <a:solidFill>
                <a:schemeClr val="accent2"/>
              </a:solidFill>
              <a:latin typeface="+mn-lt"/>
            </a:endParaRPr>
          </a:p>
          <a:p>
            <a:pPr marL="825500" lvl="0" indent="-571500" algn="l" rtl="0">
              <a:lnSpc>
                <a:spcPct val="115000"/>
              </a:lnSpc>
              <a:spcBef>
                <a:spcPts val="2000"/>
              </a:spcBef>
              <a:spcAft>
                <a:spcPts val="0"/>
              </a:spcAft>
              <a:buSzPts val="1600"/>
              <a:buFont typeface="Wingdings" panose="05000000000000000000" pitchFamily="2" charset="2"/>
              <a:buChar char="ü"/>
            </a:pPr>
            <a:r>
              <a:rPr lang="en" sz="4000" dirty="0">
                <a:solidFill>
                  <a:schemeClr val="tx1"/>
                </a:solidFill>
                <a:latin typeface="+mn-lt"/>
              </a:rPr>
              <a:t>Collateral</a:t>
            </a:r>
            <a:r>
              <a:rPr lang="en" sz="4000" dirty="0">
                <a:latin typeface="+mn-lt"/>
              </a:rPr>
              <a:t> - </a:t>
            </a:r>
            <a:r>
              <a:rPr lang="en" sz="4000" dirty="0">
                <a:solidFill>
                  <a:schemeClr val="accent2"/>
                </a:solidFill>
                <a:latin typeface="+mn-lt"/>
              </a:rPr>
              <a:t>Company or Officer’s assets</a:t>
            </a:r>
            <a:endParaRPr sz="4000" dirty="0">
              <a:solidFill>
                <a:schemeClr val="accent2"/>
              </a:solidFill>
              <a:latin typeface="+mn-lt"/>
            </a:endParaRPr>
          </a:p>
        </p:txBody>
      </p:sp>
      <p:sp>
        <p:nvSpPr>
          <p:cNvPr id="5" name="Graphic 3" descr="Court outline">
            <a:extLst>
              <a:ext uri="{FF2B5EF4-FFF2-40B4-BE49-F238E27FC236}">
                <a16:creationId xmlns:a16="http://schemas.microsoft.com/office/drawing/2014/main" id="{71C08925-2A5E-C8D7-6FA0-97E715A4FE18}"/>
              </a:ext>
            </a:extLst>
          </p:cNvPr>
          <p:cNvSpPr/>
          <p:nvPr/>
        </p:nvSpPr>
        <p:spPr>
          <a:xfrm>
            <a:off x="11391900" y="4816337"/>
            <a:ext cx="3896393" cy="3832363"/>
          </a:xfrm>
          <a:custGeom>
            <a:avLst/>
            <a:gdLst>
              <a:gd name="connsiteX0" fmla="*/ 2289425 w 2521685"/>
              <a:gd name="connsiteY0" fmla="*/ 2091042 h 2388965"/>
              <a:gd name="connsiteX1" fmla="*/ 2289425 w 2521685"/>
              <a:gd name="connsiteY1" fmla="*/ 1990804 h 2388965"/>
              <a:gd name="connsiteX2" fmla="*/ 2189885 w 2521685"/>
              <a:gd name="connsiteY2" fmla="*/ 1990804 h 2388965"/>
              <a:gd name="connsiteX3" fmla="*/ 2189885 w 2521685"/>
              <a:gd name="connsiteY3" fmla="*/ 962222 h 2388965"/>
              <a:gd name="connsiteX4" fmla="*/ 2289425 w 2521685"/>
              <a:gd name="connsiteY4" fmla="*/ 962222 h 2388965"/>
              <a:gd name="connsiteX5" fmla="*/ 2289425 w 2521685"/>
              <a:gd name="connsiteY5" fmla="*/ 796322 h 2388965"/>
              <a:gd name="connsiteX6" fmla="*/ 2455326 w 2521685"/>
              <a:gd name="connsiteY6" fmla="*/ 796322 h 2388965"/>
              <a:gd name="connsiteX7" fmla="*/ 2455326 w 2521685"/>
              <a:gd name="connsiteY7" fmla="*/ 729962 h 2388965"/>
              <a:gd name="connsiteX8" fmla="*/ 1260843 w 2521685"/>
              <a:gd name="connsiteY8" fmla="*/ 0 h 2388965"/>
              <a:gd name="connsiteX9" fmla="*/ 66360 w 2521685"/>
              <a:gd name="connsiteY9" fmla="*/ 729962 h 2388965"/>
              <a:gd name="connsiteX10" fmla="*/ 66360 w 2521685"/>
              <a:gd name="connsiteY10" fmla="*/ 796322 h 2388965"/>
              <a:gd name="connsiteX11" fmla="*/ 232261 w 2521685"/>
              <a:gd name="connsiteY11" fmla="*/ 796322 h 2388965"/>
              <a:gd name="connsiteX12" fmla="*/ 232261 w 2521685"/>
              <a:gd name="connsiteY12" fmla="*/ 962222 h 2388965"/>
              <a:gd name="connsiteX13" fmla="*/ 331801 w 2521685"/>
              <a:gd name="connsiteY13" fmla="*/ 962222 h 2388965"/>
              <a:gd name="connsiteX14" fmla="*/ 331801 w 2521685"/>
              <a:gd name="connsiteY14" fmla="*/ 1990804 h 2388965"/>
              <a:gd name="connsiteX15" fmla="*/ 232261 w 2521685"/>
              <a:gd name="connsiteY15" fmla="*/ 1990804 h 2388965"/>
              <a:gd name="connsiteX16" fmla="*/ 232261 w 2521685"/>
              <a:gd name="connsiteY16" fmla="*/ 2091042 h 2388965"/>
              <a:gd name="connsiteX17" fmla="*/ 0 w 2521685"/>
              <a:gd name="connsiteY17" fmla="*/ 2256942 h 2388965"/>
              <a:gd name="connsiteX18" fmla="*/ 0 w 2521685"/>
              <a:gd name="connsiteY18" fmla="*/ 2388965 h 2388965"/>
              <a:gd name="connsiteX19" fmla="*/ 2521686 w 2521685"/>
              <a:gd name="connsiteY19" fmla="*/ 2388965 h 2388965"/>
              <a:gd name="connsiteX20" fmla="*/ 2521686 w 2521685"/>
              <a:gd name="connsiteY20" fmla="*/ 2256975 h 2388965"/>
              <a:gd name="connsiteX21" fmla="*/ 2123525 w 2521685"/>
              <a:gd name="connsiteY21" fmla="*/ 1990804 h 2388965"/>
              <a:gd name="connsiteX22" fmla="*/ 1990804 w 2521685"/>
              <a:gd name="connsiteY22" fmla="*/ 1990804 h 2388965"/>
              <a:gd name="connsiteX23" fmla="*/ 1990804 w 2521685"/>
              <a:gd name="connsiteY23" fmla="*/ 962222 h 2388965"/>
              <a:gd name="connsiteX24" fmla="*/ 2123525 w 2521685"/>
              <a:gd name="connsiteY24" fmla="*/ 962222 h 2388965"/>
              <a:gd name="connsiteX25" fmla="*/ 597241 w 2521685"/>
              <a:gd name="connsiteY25" fmla="*/ 962222 h 2388965"/>
              <a:gd name="connsiteX26" fmla="*/ 862682 w 2521685"/>
              <a:gd name="connsiteY26" fmla="*/ 962222 h 2388965"/>
              <a:gd name="connsiteX27" fmla="*/ 862682 w 2521685"/>
              <a:gd name="connsiteY27" fmla="*/ 1990804 h 2388965"/>
              <a:gd name="connsiteX28" fmla="*/ 597241 w 2521685"/>
              <a:gd name="connsiteY28" fmla="*/ 1990804 h 2388965"/>
              <a:gd name="connsiteX29" fmla="*/ 929042 w 2521685"/>
              <a:gd name="connsiteY29" fmla="*/ 962222 h 2388965"/>
              <a:gd name="connsiteX30" fmla="*/ 1061762 w 2521685"/>
              <a:gd name="connsiteY30" fmla="*/ 962222 h 2388965"/>
              <a:gd name="connsiteX31" fmla="*/ 1061762 w 2521685"/>
              <a:gd name="connsiteY31" fmla="*/ 1990804 h 2388965"/>
              <a:gd name="connsiteX32" fmla="*/ 929042 w 2521685"/>
              <a:gd name="connsiteY32" fmla="*/ 1990804 h 2388965"/>
              <a:gd name="connsiteX33" fmla="*/ 1128123 w 2521685"/>
              <a:gd name="connsiteY33" fmla="*/ 962222 h 2388965"/>
              <a:gd name="connsiteX34" fmla="*/ 1393563 w 2521685"/>
              <a:gd name="connsiteY34" fmla="*/ 962222 h 2388965"/>
              <a:gd name="connsiteX35" fmla="*/ 1393563 w 2521685"/>
              <a:gd name="connsiteY35" fmla="*/ 1990804 h 2388965"/>
              <a:gd name="connsiteX36" fmla="*/ 1128123 w 2521685"/>
              <a:gd name="connsiteY36" fmla="*/ 1990804 h 2388965"/>
              <a:gd name="connsiteX37" fmla="*/ 1459923 w 2521685"/>
              <a:gd name="connsiteY37" fmla="*/ 962222 h 2388965"/>
              <a:gd name="connsiteX38" fmla="*/ 1592644 w 2521685"/>
              <a:gd name="connsiteY38" fmla="*/ 962222 h 2388965"/>
              <a:gd name="connsiteX39" fmla="*/ 1592644 w 2521685"/>
              <a:gd name="connsiteY39" fmla="*/ 1990804 h 2388965"/>
              <a:gd name="connsiteX40" fmla="*/ 1459923 w 2521685"/>
              <a:gd name="connsiteY40" fmla="*/ 1990804 h 2388965"/>
              <a:gd name="connsiteX41" fmla="*/ 1659004 w 2521685"/>
              <a:gd name="connsiteY41" fmla="*/ 962222 h 2388965"/>
              <a:gd name="connsiteX42" fmla="*/ 1924444 w 2521685"/>
              <a:gd name="connsiteY42" fmla="*/ 962222 h 2388965"/>
              <a:gd name="connsiteX43" fmla="*/ 1924444 w 2521685"/>
              <a:gd name="connsiteY43" fmla="*/ 1990804 h 2388965"/>
              <a:gd name="connsiteX44" fmla="*/ 1659004 w 2521685"/>
              <a:gd name="connsiteY44" fmla="*/ 1990804 h 2388965"/>
              <a:gd name="connsiteX45" fmla="*/ 194634 w 2521685"/>
              <a:gd name="connsiteY45" fmla="*/ 729331 h 2388965"/>
              <a:gd name="connsiteX46" fmla="*/ 1260843 w 2521685"/>
              <a:gd name="connsiteY46" fmla="*/ 77874 h 2388965"/>
              <a:gd name="connsiteX47" fmla="*/ 2327051 w 2521685"/>
              <a:gd name="connsiteY47" fmla="*/ 729331 h 2388965"/>
              <a:gd name="connsiteX48" fmla="*/ 2327264 w 2521685"/>
              <a:gd name="connsiteY48" fmla="*/ 729749 h 2388965"/>
              <a:gd name="connsiteX49" fmla="*/ 2327051 w 2521685"/>
              <a:gd name="connsiteY49" fmla="*/ 729962 h 2388965"/>
              <a:gd name="connsiteX50" fmla="*/ 194833 w 2521685"/>
              <a:gd name="connsiteY50" fmla="*/ 729962 h 2388965"/>
              <a:gd name="connsiteX51" fmla="*/ 194518 w 2521685"/>
              <a:gd name="connsiteY51" fmla="*/ 729550 h 2388965"/>
              <a:gd name="connsiteX52" fmla="*/ 194634 w 2521685"/>
              <a:gd name="connsiteY52" fmla="*/ 729331 h 2388965"/>
              <a:gd name="connsiteX53" fmla="*/ 298621 w 2521685"/>
              <a:gd name="connsiteY53" fmla="*/ 796322 h 2388965"/>
              <a:gd name="connsiteX54" fmla="*/ 2223065 w 2521685"/>
              <a:gd name="connsiteY54" fmla="*/ 796322 h 2388965"/>
              <a:gd name="connsiteX55" fmla="*/ 2223065 w 2521685"/>
              <a:gd name="connsiteY55" fmla="*/ 895862 h 2388965"/>
              <a:gd name="connsiteX56" fmla="*/ 298621 w 2521685"/>
              <a:gd name="connsiteY56" fmla="*/ 895862 h 2388965"/>
              <a:gd name="connsiteX57" fmla="*/ 398161 w 2521685"/>
              <a:gd name="connsiteY57" fmla="*/ 962222 h 2388965"/>
              <a:gd name="connsiteX58" fmla="*/ 530881 w 2521685"/>
              <a:gd name="connsiteY58" fmla="*/ 962222 h 2388965"/>
              <a:gd name="connsiteX59" fmla="*/ 530881 w 2521685"/>
              <a:gd name="connsiteY59" fmla="*/ 1990804 h 2388965"/>
              <a:gd name="connsiteX60" fmla="*/ 398161 w 2521685"/>
              <a:gd name="connsiteY60" fmla="*/ 1990804 h 2388965"/>
              <a:gd name="connsiteX61" fmla="*/ 298621 w 2521685"/>
              <a:gd name="connsiteY61" fmla="*/ 2125184 h 2388965"/>
              <a:gd name="connsiteX62" fmla="*/ 298621 w 2521685"/>
              <a:gd name="connsiteY62" fmla="*/ 2057165 h 2388965"/>
              <a:gd name="connsiteX63" fmla="*/ 2223065 w 2521685"/>
              <a:gd name="connsiteY63" fmla="*/ 2057165 h 2388965"/>
              <a:gd name="connsiteX64" fmla="*/ 2223065 w 2521685"/>
              <a:gd name="connsiteY64" fmla="*/ 2125184 h 2388965"/>
              <a:gd name="connsiteX65" fmla="*/ 2250837 w 2521685"/>
              <a:gd name="connsiteY65" fmla="*/ 2145092 h 2388965"/>
              <a:gd name="connsiteX66" fmla="*/ 2267161 w 2521685"/>
              <a:gd name="connsiteY66" fmla="*/ 2156771 h 2388965"/>
              <a:gd name="connsiteX67" fmla="*/ 254524 w 2521685"/>
              <a:gd name="connsiteY67" fmla="*/ 2156771 h 2388965"/>
              <a:gd name="connsiteX68" fmla="*/ 270849 w 2521685"/>
              <a:gd name="connsiteY68" fmla="*/ 2145092 h 2388965"/>
              <a:gd name="connsiteX69" fmla="*/ 2455326 w 2521685"/>
              <a:gd name="connsiteY69" fmla="*/ 2322605 h 2388965"/>
              <a:gd name="connsiteX70" fmla="*/ 66360 w 2521685"/>
              <a:gd name="connsiteY70" fmla="*/ 2322605 h 2388965"/>
              <a:gd name="connsiteX71" fmla="*/ 66360 w 2521685"/>
              <a:gd name="connsiteY71" fmla="*/ 2291151 h 2388965"/>
              <a:gd name="connsiteX72" fmla="*/ 161620 w 2521685"/>
              <a:gd name="connsiteY72" fmla="*/ 2223065 h 2388965"/>
              <a:gd name="connsiteX73" fmla="*/ 2360165 w 2521685"/>
              <a:gd name="connsiteY73" fmla="*/ 2223065 h 2388965"/>
              <a:gd name="connsiteX74" fmla="*/ 2455326 w 2521685"/>
              <a:gd name="connsiteY74" fmla="*/ 2291151 h 238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521685" h="2388965">
                <a:moveTo>
                  <a:pt x="2289425" y="2091042"/>
                </a:moveTo>
                <a:lnTo>
                  <a:pt x="2289425" y="1990804"/>
                </a:lnTo>
                <a:lnTo>
                  <a:pt x="2189885" y="1990804"/>
                </a:lnTo>
                <a:lnTo>
                  <a:pt x="2189885" y="962222"/>
                </a:lnTo>
                <a:lnTo>
                  <a:pt x="2289425" y="962222"/>
                </a:lnTo>
                <a:lnTo>
                  <a:pt x="2289425" y="796322"/>
                </a:lnTo>
                <a:lnTo>
                  <a:pt x="2455326" y="796322"/>
                </a:lnTo>
                <a:lnTo>
                  <a:pt x="2455326" y="729962"/>
                </a:lnTo>
                <a:lnTo>
                  <a:pt x="1260843" y="0"/>
                </a:lnTo>
                <a:lnTo>
                  <a:pt x="66360" y="729962"/>
                </a:lnTo>
                <a:lnTo>
                  <a:pt x="66360" y="796322"/>
                </a:lnTo>
                <a:lnTo>
                  <a:pt x="232261" y="796322"/>
                </a:lnTo>
                <a:lnTo>
                  <a:pt x="232261" y="962222"/>
                </a:lnTo>
                <a:lnTo>
                  <a:pt x="331801" y="962222"/>
                </a:lnTo>
                <a:lnTo>
                  <a:pt x="331801" y="1990804"/>
                </a:lnTo>
                <a:lnTo>
                  <a:pt x="232261" y="1990804"/>
                </a:lnTo>
                <a:lnTo>
                  <a:pt x="232261" y="2091042"/>
                </a:lnTo>
                <a:lnTo>
                  <a:pt x="0" y="2256942"/>
                </a:lnTo>
                <a:lnTo>
                  <a:pt x="0" y="2388965"/>
                </a:lnTo>
                <a:lnTo>
                  <a:pt x="2521686" y="2388965"/>
                </a:lnTo>
                <a:lnTo>
                  <a:pt x="2521686" y="2256975"/>
                </a:lnTo>
                <a:close/>
                <a:moveTo>
                  <a:pt x="2123525" y="1990804"/>
                </a:moveTo>
                <a:lnTo>
                  <a:pt x="1990804" y="1990804"/>
                </a:lnTo>
                <a:lnTo>
                  <a:pt x="1990804" y="962222"/>
                </a:lnTo>
                <a:lnTo>
                  <a:pt x="2123525" y="962222"/>
                </a:lnTo>
                <a:close/>
                <a:moveTo>
                  <a:pt x="597241" y="962222"/>
                </a:moveTo>
                <a:lnTo>
                  <a:pt x="862682" y="962222"/>
                </a:lnTo>
                <a:lnTo>
                  <a:pt x="862682" y="1990804"/>
                </a:lnTo>
                <a:lnTo>
                  <a:pt x="597241" y="1990804"/>
                </a:lnTo>
                <a:close/>
                <a:moveTo>
                  <a:pt x="929042" y="962222"/>
                </a:moveTo>
                <a:lnTo>
                  <a:pt x="1061762" y="962222"/>
                </a:lnTo>
                <a:lnTo>
                  <a:pt x="1061762" y="1990804"/>
                </a:lnTo>
                <a:lnTo>
                  <a:pt x="929042" y="1990804"/>
                </a:lnTo>
                <a:close/>
                <a:moveTo>
                  <a:pt x="1128123" y="962222"/>
                </a:moveTo>
                <a:lnTo>
                  <a:pt x="1393563" y="962222"/>
                </a:lnTo>
                <a:lnTo>
                  <a:pt x="1393563" y="1990804"/>
                </a:lnTo>
                <a:lnTo>
                  <a:pt x="1128123" y="1990804"/>
                </a:lnTo>
                <a:close/>
                <a:moveTo>
                  <a:pt x="1459923" y="962222"/>
                </a:moveTo>
                <a:lnTo>
                  <a:pt x="1592644" y="962222"/>
                </a:lnTo>
                <a:lnTo>
                  <a:pt x="1592644" y="1990804"/>
                </a:lnTo>
                <a:lnTo>
                  <a:pt x="1459923" y="1990804"/>
                </a:lnTo>
                <a:close/>
                <a:moveTo>
                  <a:pt x="1659004" y="962222"/>
                </a:moveTo>
                <a:lnTo>
                  <a:pt x="1924444" y="962222"/>
                </a:lnTo>
                <a:lnTo>
                  <a:pt x="1924444" y="1990804"/>
                </a:lnTo>
                <a:lnTo>
                  <a:pt x="1659004" y="1990804"/>
                </a:lnTo>
                <a:close/>
                <a:moveTo>
                  <a:pt x="194634" y="729331"/>
                </a:moveTo>
                <a:lnTo>
                  <a:pt x="1260843" y="77874"/>
                </a:lnTo>
                <a:lnTo>
                  <a:pt x="2327051" y="729331"/>
                </a:lnTo>
                <a:cubicBezTo>
                  <a:pt x="2327227" y="729388"/>
                  <a:pt x="2327320" y="729577"/>
                  <a:pt x="2327264" y="729749"/>
                </a:cubicBezTo>
                <a:cubicBezTo>
                  <a:pt x="2327230" y="729849"/>
                  <a:pt x="2327151" y="729928"/>
                  <a:pt x="2327051" y="729962"/>
                </a:cubicBezTo>
                <a:lnTo>
                  <a:pt x="194833" y="729962"/>
                </a:lnTo>
                <a:cubicBezTo>
                  <a:pt x="194634" y="729935"/>
                  <a:pt x="194492" y="729753"/>
                  <a:pt x="194518" y="729550"/>
                </a:cubicBezTo>
                <a:cubicBezTo>
                  <a:pt x="194531" y="729467"/>
                  <a:pt x="194571" y="729388"/>
                  <a:pt x="194634" y="729331"/>
                </a:cubicBezTo>
                <a:close/>
                <a:moveTo>
                  <a:pt x="298621" y="796322"/>
                </a:moveTo>
                <a:lnTo>
                  <a:pt x="2223065" y="796322"/>
                </a:lnTo>
                <a:lnTo>
                  <a:pt x="2223065" y="895862"/>
                </a:lnTo>
                <a:lnTo>
                  <a:pt x="298621" y="895862"/>
                </a:lnTo>
                <a:close/>
                <a:moveTo>
                  <a:pt x="398161" y="962222"/>
                </a:moveTo>
                <a:lnTo>
                  <a:pt x="530881" y="962222"/>
                </a:lnTo>
                <a:lnTo>
                  <a:pt x="530881" y="1990804"/>
                </a:lnTo>
                <a:lnTo>
                  <a:pt x="398161" y="1990804"/>
                </a:lnTo>
                <a:close/>
                <a:moveTo>
                  <a:pt x="298621" y="2125184"/>
                </a:moveTo>
                <a:lnTo>
                  <a:pt x="298621" y="2057165"/>
                </a:lnTo>
                <a:lnTo>
                  <a:pt x="2223065" y="2057165"/>
                </a:lnTo>
                <a:lnTo>
                  <a:pt x="2223065" y="2125184"/>
                </a:lnTo>
                <a:lnTo>
                  <a:pt x="2250837" y="2145092"/>
                </a:lnTo>
                <a:lnTo>
                  <a:pt x="2267161" y="2156771"/>
                </a:lnTo>
                <a:lnTo>
                  <a:pt x="254524" y="2156771"/>
                </a:lnTo>
                <a:lnTo>
                  <a:pt x="270849" y="2145092"/>
                </a:lnTo>
                <a:close/>
                <a:moveTo>
                  <a:pt x="2455326" y="2322605"/>
                </a:moveTo>
                <a:lnTo>
                  <a:pt x="66360" y="2322605"/>
                </a:lnTo>
                <a:lnTo>
                  <a:pt x="66360" y="2291151"/>
                </a:lnTo>
                <a:lnTo>
                  <a:pt x="161620" y="2223065"/>
                </a:lnTo>
                <a:lnTo>
                  <a:pt x="2360165" y="2223065"/>
                </a:lnTo>
                <a:lnTo>
                  <a:pt x="2455326" y="2291151"/>
                </a:lnTo>
                <a:close/>
              </a:path>
            </a:pathLst>
          </a:custGeom>
          <a:solidFill>
            <a:schemeClr val="accent1"/>
          </a:solidFill>
          <a:ln w="33139" cap="flat">
            <a:noFill/>
            <a:prstDash val="solid"/>
            <a:miter/>
          </a:ln>
        </p:spPr>
        <p:txBody>
          <a:bodyPr rtlCol="0" anchor="ctr"/>
          <a:lstStyle/>
          <a:p>
            <a:endParaRPr lang="en-US" dirty="0"/>
          </a:p>
        </p:txBody>
      </p:sp>
    </p:spTree>
    <p:extLst>
      <p:ext uri="{BB962C8B-B14F-4D97-AF65-F5344CB8AC3E}">
        <p14:creationId xmlns:p14="http://schemas.microsoft.com/office/powerpoint/2010/main" val="38989178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1CA374-10C3-681F-8C9F-F426D68C7418}"/>
              </a:ext>
            </a:extLst>
          </p:cNvPr>
          <p:cNvSpPr>
            <a:spLocks noGrp="1"/>
          </p:cNvSpPr>
          <p:nvPr>
            <p:ph type="title"/>
          </p:nvPr>
        </p:nvSpPr>
        <p:spPr/>
        <p:txBody>
          <a:bodyPr/>
          <a:lstStyle/>
          <a:p>
            <a:r>
              <a:rPr lang="en-US" b="0" dirty="0">
                <a:solidFill>
                  <a:schemeClr val="tx1"/>
                </a:solidFill>
              </a:rPr>
              <a:t>Bankruptcy</a:t>
            </a:r>
            <a:endParaRPr lang="en-US" dirty="0"/>
          </a:p>
        </p:txBody>
      </p:sp>
      <p:sp>
        <p:nvSpPr>
          <p:cNvPr id="2" name="Slide Number Placeholder 1">
            <a:extLst>
              <a:ext uri="{FF2B5EF4-FFF2-40B4-BE49-F238E27FC236}">
                <a16:creationId xmlns:a16="http://schemas.microsoft.com/office/drawing/2014/main" id="{DA3C8263-407D-1329-CE34-2F658F99ABDF}"/>
              </a:ext>
            </a:extLst>
          </p:cNvPr>
          <p:cNvSpPr>
            <a:spLocks noGrp="1"/>
          </p:cNvSpPr>
          <p:nvPr>
            <p:ph type="sldNum" sz="quarter" idx="12"/>
          </p:nvPr>
        </p:nvSpPr>
        <p:spPr/>
        <p:txBody>
          <a:bodyPr/>
          <a:lstStyle/>
          <a:p>
            <a:fld id="{689283F9-B069-4DD8-986C-6F2C25501430}" type="slidenum">
              <a:rPr lang="en-US" smtClean="0"/>
              <a:t>110</a:t>
            </a:fld>
            <a:endParaRPr lang="en-US" dirty="0"/>
          </a:p>
        </p:txBody>
      </p:sp>
      <p:sp>
        <p:nvSpPr>
          <p:cNvPr id="5" name="Content Placeholder 4">
            <a:extLst>
              <a:ext uri="{FF2B5EF4-FFF2-40B4-BE49-F238E27FC236}">
                <a16:creationId xmlns:a16="http://schemas.microsoft.com/office/drawing/2014/main" id="{364F9763-DBB3-898C-96CE-DBDB94915CB3}"/>
              </a:ext>
            </a:extLst>
          </p:cNvPr>
          <p:cNvSpPr>
            <a:spLocks noGrp="1"/>
          </p:cNvSpPr>
          <p:nvPr>
            <p:ph sz="quarter" idx="14"/>
          </p:nvPr>
        </p:nvSpPr>
        <p:spPr/>
        <p:txBody>
          <a:bodyPr/>
          <a:lstStyle/>
          <a:p>
            <a:pPr marL="571500" indent="-571500">
              <a:buFont typeface="Wingdings" panose="05000000000000000000" pitchFamily="2" charset="2"/>
              <a:buChar char="§"/>
            </a:pPr>
            <a:r>
              <a:rPr lang="en-US" sz="3600" dirty="0"/>
              <a:t>The premium finance company requires a court order authorizing the Insured to enter into a premium finance agreement. This is often referred to as a DIP or a “Debtor in Possession” letter. This contracts the insured to pay the lender the full amount of the loan as agreed by the PFA</a:t>
            </a:r>
          </a:p>
          <a:p>
            <a:endParaRPr lang="en-US" sz="3600" dirty="0"/>
          </a:p>
          <a:p>
            <a:pPr marL="571500" indent="-571500">
              <a:buFont typeface="Wingdings" panose="05000000000000000000" pitchFamily="2" charset="2"/>
              <a:buChar char="§"/>
            </a:pPr>
            <a:r>
              <a:rPr lang="en-US" sz="3600" dirty="0"/>
              <a:t>Structure of the loan is often 35 percent down with 7 monthly payments or secured</a:t>
            </a:r>
          </a:p>
        </p:txBody>
      </p:sp>
    </p:spTree>
    <p:extLst>
      <p:ext uri="{BB962C8B-B14F-4D97-AF65-F5344CB8AC3E}">
        <p14:creationId xmlns:p14="http://schemas.microsoft.com/office/powerpoint/2010/main" val="38661179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3C8263-407D-1329-CE34-2F658F99ABDF}"/>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111</a:t>
            </a:fld>
            <a:endParaRPr lang="en-US" dirty="0"/>
          </a:p>
        </p:txBody>
      </p:sp>
      <p:sp>
        <p:nvSpPr>
          <p:cNvPr id="4" name="Title 3">
            <a:extLst>
              <a:ext uri="{FF2B5EF4-FFF2-40B4-BE49-F238E27FC236}">
                <a16:creationId xmlns:a16="http://schemas.microsoft.com/office/drawing/2014/main" id="{311CA374-10C3-681F-8C9F-F426D68C7418}"/>
              </a:ext>
            </a:extLst>
          </p:cNvPr>
          <p:cNvSpPr>
            <a:spLocks noGrp="1"/>
          </p:cNvSpPr>
          <p:nvPr>
            <p:ph type="title"/>
          </p:nvPr>
        </p:nvSpPr>
        <p:spPr>
          <a:xfrm>
            <a:off x="5268686" y="540327"/>
            <a:ext cx="12094520" cy="1288474"/>
          </a:xfrm>
        </p:spPr>
        <p:txBody>
          <a:bodyPr anchor="ctr">
            <a:normAutofit/>
          </a:bodyPr>
          <a:lstStyle/>
          <a:p>
            <a:r>
              <a:rPr lang="en-US" b="0" dirty="0">
                <a:solidFill>
                  <a:schemeClr val="tx1"/>
                </a:solidFill>
              </a:rPr>
              <a:t>Bankruptcy</a:t>
            </a:r>
            <a:endParaRPr lang="en-US" dirty="0">
              <a:solidFill>
                <a:schemeClr val="tx1"/>
              </a:solidFill>
            </a:endParaRPr>
          </a:p>
        </p:txBody>
      </p:sp>
      <p:graphicFrame>
        <p:nvGraphicFramePr>
          <p:cNvPr id="7" name="Content Placeholder 4">
            <a:extLst>
              <a:ext uri="{FF2B5EF4-FFF2-40B4-BE49-F238E27FC236}">
                <a16:creationId xmlns:a16="http://schemas.microsoft.com/office/drawing/2014/main" id="{ED0A90E5-90A3-DE49-1400-68581DF31729}"/>
              </a:ext>
            </a:extLst>
          </p:cNvPr>
          <p:cNvGraphicFramePr>
            <a:graphicFrameLocks noGrp="1"/>
          </p:cNvGraphicFramePr>
          <p:nvPr>
            <p:ph sz="quarter" idx="14"/>
            <p:extLst>
              <p:ext uri="{D42A27DB-BD31-4B8C-83A1-F6EECF244321}">
                <p14:modId xmlns:p14="http://schemas.microsoft.com/office/powerpoint/2010/main" val="539886291"/>
              </p:ext>
            </p:extLst>
          </p:nvPr>
        </p:nvGraphicFramePr>
        <p:xfrm>
          <a:off x="5267966" y="2095500"/>
          <a:ext cx="12094521"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592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A6E471-9B9F-83FA-B78E-28C25E646230}"/>
              </a:ext>
            </a:extLst>
          </p:cNvPr>
          <p:cNvSpPr txBox="1"/>
          <p:nvPr/>
        </p:nvSpPr>
        <p:spPr>
          <a:xfrm>
            <a:off x="8820901" y="4500299"/>
            <a:ext cx="8295860" cy="1569660"/>
          </a:xfrm>
          <a:prstGeom prst="rect">
            <a:avLst/>
          </a:prstGeom>
          <a:noFill/>
        </p:spPr>
        <p:txBody>
          <a:bodyPr wrap="square" rtlCol="0">
            <a:spAutoFit/>
          </a:bodyPr>
          <a:lstStyle/>
          <a:p>
            <a:r>
              <a:rPr lang="en-US" sz="9600" dirty="0">
                <a:latin typeface="+mj-lt"/>
              </a:rPr>
              <a:t>You Do </a:t>
            </a:r>
            <a:r>
              <a:rPr lang="en-US" sz="9600" b="1" dirty="0">
                <a:solidFill>
                  <a:schemeClr val="accent2"/>
                </a:solidFill>
                <a:latin typeface="+mj-lt"/>
              </a:rPr>
              <a:t>The Deal</a:t>
            </a:r>
          </a:p>
        </p:txBody>
      </p:sp>
    </p:spTree>
    <p:extLst>
      <p:ext uri="{BB962C8B-B14F-4D97-AF65-F5344CB8AC3E}">
        <p14:creationId xmlns:p14="http://schemas.microsoft.com/office/powerpoint/2010/main" val="14285585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129E-35B0-90E0-CA51-0ADC91C0F567}"/>
              </a:ext>
            </a:extLst>
          </p:cNvPr>
          <p:cNvSpPr>
            <a:spLocks noGrp="1"/>
          </p:cNvSpPr>
          <p:nvPr>
            <p:ph type="title"/>
          </p:nvPr>
        </p:nvSpPr>
        <p:spPr/>
        <p:txBody>
          <a:bodyPr/>
          <a:lstStyle/>
          <a:p>
            <a:r>
              <a:rPr lang="en-US" b="0" dirty="0">
                <a:solidFill>
                  <a:srgbClr val="174770"/>
                </a:solidFill>
              </a:rPr>
              <a:t>Case Study </a:t>
            </a:r>
            <a:r>
              <a:rPr lang="en-US" dirty="0"/>
              <a:t>part two</a:t>
            </a:r>
          </a:p>
        </p:txBody>
      </p:sp>
      <p:sp>
        <p:nvSpPr>
          <p:cNvPr id="3" name="Slide Number Placeholder 2">
            <a:extLst>
              <a:ext uri="{FF2B5EF4-FFF2-40B4-BE49-F238E27FC236}">
                <a16:creationId xmlns:a16="http://schemas.microsoft.com/office/drawing/2014/main" id="{6E5D5AF9-F5FF-EAA6-A15C-07A96E96E142}"/>
              </a:ext>
            </a:extLst>
          </p:cNvPr>
          <p:cNvSpPr>
            <a:spLocks noGrp="1"/>
          </p:cNvSpPr>
          <p:nvPr>
            <p:ph type="sldNum" sz="quarter" idx="12"/>
          </p:nvPr>
        </p:nvSpPr>
        <p:spPr/>
        <p:txBody>
          <a:bodyPr/>
          <a:lstStyle/>
          <a:p>
            <a:fld id="{689283F9-B069-4DD8-986C-6F2C25501430}" type="slidenum">
              <a:rPr lang="en-US" smtClean="0"/>
              <a:t>113</a:t>
            </a:fld>
            <a:endParaRPr lang="en-US" dirty="0"/>
          </a:p>
        </p:txBody>
      </p:sp>
      <p:sp>
        <p:nvSpPr>
          <p:cNvPr id="5" name="Content Placeholder 4">
            <a:extLst>
              <a:ext uri="{FF2B5EF4-FFF2-40B4-BE49-F238E27FC236}">
                <a16:creationId xmlns:a16="http://schemas.microsoft.com/office/drawing/2014/main" id="{593023C9-6CCE-3643-C9D7-2FA73FE3AF1A}"/>
              </a:ext>
            </a:extLst>
          </p:cNvPr>
          <p:cNvSpPr>
            <a:spLocks noGrp="1"/>
          </p:cNvSpPr>
          <p:nvPr>
            <p:ph sz="quarter" idx="14"/>
          </p:nvPr>
        </p:nvSpPr>
        <p:spPr/>
        <p:txBody>
          <a:bodyPr/>
          <a:lstStyle/>
          <a:p>
            <a:r>
              <a:rPr lang="en-US" dirty="0"/>
              <a:t>The following exercise reflects, some but not all variables taken into account when making a decision to finance.</a:t>
            </a:r>
          </a:p>
          <a:p>
            <a:r>
              <a:rPr lang="en-US" sz="4000" b="1" dirty="0">
                <a:solidFill>
                  <a:schemeClr val="accent2"/>
                </a:solidFill>
              </a:rPr>
              <a:t>Scenario:</a:t>
            </a:r>
          </a:p>
          <a:p>
            <a:pPr marL="457200" indent="-457200">
              <a:buFont typeface="Wingdings" panose="05000000000000000000" pitchFamily="2" charset="2"/>
              <a:buChar char="§"/>
            </a:pPr>
            <a:r>
              <a:rPr lang="en-US" dirty="0"/>
              <a:t>You’ve just won the lottery and have learned that if you invest it wisely, you will live as you prefer for the rest of your life. After much research you’ve decided your best investment is to finance commercial P&amp;C insurance premiums.</a:t>
            </a:r>
          </a:p>
          <a:p>
            <a:pPr marL="457200" indent="-457200">
              <a:buFont typeface="Wingdings" panose="05000000000000000000" pitchFamily="2" charset="2"/>
              <a:buChar char="§"/>
            </a:pPr>
            <a:r>
              <a:rPr lang="en-US" dirty="0"/>
              <a:t>ABC Insurance Agency has agreed to try your company and has submitted the options below for financing. Please review and give your quotes for consideration. All potential customers have agreed to pre-set rates. You are in competition with other finance companies for the business but remember this is your money.</a:t>
            </a:r>
          </a:p>
          <a:p>
            <a:pPr marL="457200" indent="-457200">
              <a:buFont typeface="Wingdings" panose="05000000000000000000" pitchFamily="2" charset="2"/>
              <a:buChar char="§"/>
            </a:pPr>
            <a:r>
              <a:rPr lang="en-US" dirty="0"/>
              <a:t>Information is provided on each deal regarding the insured past payment history, D&amp;B score, policy provisions, and requested structure. After reviewing the information, please answer the questions associated with each case.</a:t>
            </a:r>
          </a:p>
        </p:txBody>
      </p:sp>
    </p:spTree>
    <p:extLst>
      <p:ext uri="{BB962C8B-B14F-4D97-AF65-F5344CB8AC3E}">
        <p14:creationId xmlns:p14="http://schemas.microsoft.com/office/powerpoint/2010/main" val="20771225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DAF6-9652-19CB-362F-606B8E0A4009}"/>
              </a:ext>
            </a:extLst>
          </p:cNvPr>
          <p:cNvSpPr>
            <a:spLocks noGrp="1"/>
          </p:cNvSpPr>
          <p:nvPr>
            <p:ph type="title"/>
          </p:nvPr>
        </p:nvSpPr>
        <p:spPr/>
        <p:txBody>
          <a:bodyPr/>
          <a:lstStyle/>
          <a:p>
            <a:r>
              <a:rPr lang="en-US" b="0" dirty="0">
                <a:solidFill>
                  <a:schemeClr val="tx1">
                    <a:lumMod val="95000"/>
                    <a:lumOff val="5000"/>
                  </a:schemeClr>
                </a:solidFill>
              </a:rPr>
              <a:t>Option</a:t>
            </a:r>
            <a:r>
              <a:rPr lang="en-US" dirty="0"/>
              <a:t> Number 1</a:t>
            </a:r>
          </a:p>
        </p:txBody>
      </p:sp>
      <p:sp>
        <p:nvSpPr>
          <p:cNvPr id="3" name="Slide Number Placeholder 2">
            <a:extLst>
              <a:ext uri="{FF2B5EF4-FFF2-40B4-BE49-F238E27FC236}">
                <a16:creationId xmlns:a16="http://schemas.microsoft.com/office/drawing/2014/main" id="{C2C74854-EB1B-7BF0-067B-62A98227DA31}"/>
              </a:ext>
            </a:extLst>
          </p:cNvPr>
          <p:cNvSpPr>
            <a:spLocks noGrp="1"/>
          </p:cNvSpPr>
          <p:nvPr>
            <p:ph type="sldNum" sz="quarter" idx="12"/>
          </p:nvPr>
        </p:nvSpPr>
        <p:spPr/>
        <p:txBody>
          <a:bodyPr/>
          <a:lstStyle/>
          <a:p>
            <a:fld id="{689283F9-B069-4DD8-986C-6F2C25501430}" type="slidenum">
              <a:rPr lang="en-US" smtClean="0"/>
              <a:t>114</a:t>
            </a:fld>
            <a:endParaRPr lang="en-US" dirty="0"/>
          </a:p>
        </p:txBody>
      </p:sp>
      <p:sp>
        <p:nvSpPr>
          <p:cNvPr id="5" name="Content Placeholder 4">
            <a:extLst>
              <a:ext uri="{FF2B5EF4-FFF2-40B4-BE49-F238E27FC236}">
                <a16:creationId xmlns:a16="http://schemas.microsoft.com/office/drawing/2014/main" id="{4887AF1E-FBA4-545C-7696-07ABA7FEAEE1}"/>
              </a:ext>
            </a:extLst>
          </p:cNvPr>
          <p:cNvSpPr>
            <a:spLocks noGrp="1"/>
          </p:cNvSpPr>
          <p:nvPr>
            <p:ph sz="quarter" idx="14"/>
          </p:nvPr>
        </p:nvSpPr>
        <p:spPr>
          <a:xfrm>
            <a:off x="1087852" y="2095500"/>
            <a:ext cx="7862887" cy="4226923"/>
          </a:xfrm>
          <a:solidFill>
            <a:schemeClr val="accent2">
              <a:lumMod val="20000"/>
              <a:lumOff val="80000"/>
            </a:schemeClr>
          </a:solidFill>
          <a:ln>
            <a:solidFill>
              <a:srgbClr val="174770"/>
            </a:solidFill>
          </a:ln>
        </p:spPr>
        <p:txBody>
          <a:bodyPr/>
          <a:lstStyle/>
          <a:p>
            <a:pPr marL="457200" indent="-457200">
              <a:buFont typeface="Wingdings" panose="05000000000000000000" pitchFamily="2" charset="2"/>
              <a:buChar char="q"/>
            </a:pPr>
            <a:r>
              <a:rPr lang="en-US" sz="2400" b="1" dirty="0">
                <a:solidFill>
                  <a:schemeClr val="accent1"/>
                </a:solidFill>
              </a:rPr>
              <a:t>Company Name: </a:t>
            </a:r>
            <a:r>
              <a:rPr lang="en-US" sz="2400" dirty="0"/>
              <a:t>The  Simon Burke Estate</a:t>
            </a:r>
          </a:p>
          <a:p>
            <a:pPr marL="457200" indent="-457200">
              <a:buFont typeface="Wingdings" panose="05000000000000000000" pitchFamily="2" charset="2"/>
              <a:buChar char="q"/>
            </a:pPr>
            <a:r>
              <a:rPr lang="en-US" sz="2400" b="1" dirty="0">
                <a:solidFill>
                  <a:schemeClr val="accent1"/>
                </a:solidFill>
              </a:rPr>
              <a:t>Request for: </a:t>
            </a:r>
            <a:r>
              <a:rPr lang="en-US" sz="2400" dirty="0"/>
              <a:t>$50,000</a:t>
            </a:r>
          </a:p>
          <a:p>
            <a:pPr marL="457200" indent="-457200">
              <a:buFont typeface="Wingdings" panose="05000000000000000000" pitchFamily="2" charset="2"/>
              <a:buChar char="q"/>
            </a:pPr>
            <a:r>
              <a:rPr lang="en-US" sz="2400" b="1" dirty="0">
                <a:solidFill>
                  <a:schemeClr val="accent1"/>
                </a:solidFill>
              </a:rPr>
              <a:t>D&amp;B rating: </a:t>
            </a:r>
            <a:r>
              <a:rPr lang="en-US" sz="2400" dirty="0"/>
              <a:t>3 (on a scale from 1 to 5 where 1 is the best and 0 = bankrupt)</a:t>
            </a:r>
          </a:p>
          <a:p>
            <a:pPr marL="457200" indent="-457200">
              <a:buFont typeface="Wingdings" panose="05000000000000000000" pitchFamily="2" charset="2"/>
              <a:buChar char="q"/>
            </a:pPr>
            <a:r>
              <a:rPr lang="en-US" sz="2400" b="1" dirty="0">
                <a:solidFill>
                  <a:schemeClr val="accent1"/>
                </a:solidFill>
              </a:rPr>
              <a:t>Years in business: </a:t>
            </a:r>
            <a:r>
              <a:rPr lang="en-US" sz="2400" dirty="0"/>
              <a:t>Eighteen</a:t>
            </a:r>
          </a:p>
          <a:p>
            <a:pPr marL="457200" indent="-457200">
              <a:buFont typeface="Wingdings" panose="05000000000000000000" pitchFamily="2" charset="2"/>
              <a:buChar char="q"/>
            </a:pPr>
            <a:r>
              <a:rPr lang="en-US" sz="2400" b="1" dirty="0">
                <a:solidFill>
                  <a:schemeClr val="accent1"/>
                </a:solidFill>
              </a:rPr>
              <a:t>Notes about the estate</a:t>
            </a:r>
            <a:r>
              <a:rPr lang="en-US" sz="2400" dirty="0">
                <a:solidFill>
                  <a:schemeClr val="accent1"/>
                </a:solidFill>
              </a:rPr>
              <a:t>: </a:t>
            </a:r>
            <a:r>
              <a:rPr lang="en-US" sz="2400" dirty="0"/>
              <a:t>Simon Burke built a marketing empire, and he has left the results to his four children. They will sell the business, dissolve, and split the holdings.  In the meantime the oldest will take over the business.</a:t>
            </a:r>
          </a:p>
        </p:txBody>
      </p:sp>
      <p:sp>
        <p:nvSpPr>
          <p:cNvPr id="6" name="Content Placeholder 5">
            <a:extLst>
              <a:ext uri="{FF2B5EF4-FFF2-40B4-BE49-F238E27FC236}">
                <a16:creationId xmlns:a16="http://schemas.microsoft.com/office/drawing/2014/main" id="{D130A542-9007-1F25-F0DD-5A53AD41BBB6}"/>
              </a:ext>
            </a:extLst>
          </p:cNvPr>
          <p:cNvSpPr>
            <a:spLocks noGrp="1"/>
          </p:cNvSpPr>
          <p:nvPr>
            <p:ph sz="quarter" idx="4294967295"/>
          </p:nvPr>
        </p:nvSpPr>
        <p:spPr>
          <a:xfrm>
            <a:off x="9500319" y="2188029"/>
            <a:ext cx="7862887" cy="4134394"/>
          </a:xfrm>
          <a:solidFill>
            <a:schemeClr val="accent2">
              <a:lumMod val="20000"/>
              <a:lumOff val="80000"/>
            </a:schemeClr>
          </a:solidFill>
          <a:ln>
            <a:solidFill>
              <a:srgbClr val="174770"/>
            </a:solidFill>
          </a:ln>
        </p:spPr>
        <p:txBody>
          <a:bodyPr/>
          <a:lstStyle/>
          <a:p>
            <a:pPr marL="457200" indent="-457200">
              <a:buFont typeface="Wingdings" panose="05000000000000000000" pitchFamily="2" charset="2"/>
              <a:buChar char="q"/>
            </a:pPr>
            <a:r>
              <a:rPr lang="en-US" sz="2400" b="1" dirty="0">
                <a:solidFill>
                  <a:schemeClr val="accent1"/>
                </a:solidFill>
              </a:rPr>
              <a:t>Type of policies</a:t>
            </a:r>
            <a:r>
              <a:rPr lang="en-US" sz="2400" b="1" dirty="0">
                <a:solidFill>
                  <a:schemeClr val="accent2"/>
                </a:solidFill>
              </a:rPr>
              <a:t>:</a:t>
            </a:r>
            <a:r>
              <a:rPr lang="en-US" sz="2400" dirty="0">
                <a:solidFill>
                  <a:schemeClr val="accent2"/>
                </a:solidFill>
              </a:rPr>
              <a:t> </a:t>
            </a:r>
            <a:r>
              <a:rPr lang="en-US" sz="2400" dirty="0"/>
              <a:t>Property</a:t>
            </a:r>
          </a:p>
          <a:p>
            <a:pPr marL="457200" indent="-457200">
              <a:buFont typeface="Wingdings" panose="05000000000000000000" pitchFamily="2" charset="2"/>
              <a:buChar char="q"/>
            </a:pPr>
            <a:r>
              <a:rPr lang="en-US" sz="2400" b="1" dirty="0">
                <a:solidFill>
                  <a:schemeClr val="accent1"/>
                </a:solidFill>
              </a:rPr>
              <a:t>Minimum earned premium: </a:t>
            </a:r>
            <a:r>
              <a:rPr lang="en-US" sz="2400" dirty="0"/>
              <a:t>25%</a:t>
            </a:r>
          </a:p>
          <a:p>
            <a:pPr marL="457200" indent="-457200">
              <a:buFont typeface="Wingdings" panose="05000000000000000000" pitchFamily="2" charset="2"/>
              <a:buChar char="q"/>
            </a:pPr>
            <a:r>
              <a:rPr lang="en-US" sz="2400" b="1" dirty="0">
                <a:solidFill>
                  <a:schemeClr val="accent1"/>
                </a:solidFill>
              </a:rPr>
              <a:t>Cancellation delay</a:t>
            </a:r>
            <a:r>
              <a:rPr lang="en-US" sz="2400" b="1" dirty="0">
                <a:solidFill>
                  <a:schemeClr val="accent2"/>
                </a:solidFill>
              </a:rPr>
              <a:t>: </a:t>
            </a:r>
            <a:r>
              <a:rPr lang="en-US" sz="2400" dirty="0"/>
              <a:t>10 days</a:t>
            </a:r>
          </a:p>
          <a:p>
            <a:pPr marL="457200" indent="-457200">
              <a:buFont typeface="Wingdings" panose="05000000000000000000" pitchFamily="2" charset="2"/>
              <a:buChar char="q"/>
            </a:pPr>
            <a:r>
              <a:rPr lang="en-US" sz="2400" b="1" dirty="0">
                <a:solidFill>
                  <a:schemeClr val="accent1"/>
                </a:solidFill>
              </a:rPr>
              <a:t>Requested structure: </a:t>
            </a:r>
            <a:r>
              <a:rPr lang="en-US" sz="2400" dirty="0"/>
              <a:t>12 equals</a:t>
            </a:r>
          </a:p>
          <a:p>
            <a:pPr marL="457200" indent="-457200">
              <a:buFont typeface="Wingdings" panose="05000000000000000000" pitchFamily="2" charset="2"/>
              <a:buChar char="q"/>
            </a:pPr>
            <a:r>
              <a:rPr lang="en-US" sz="2400" b="1" dirty="0">
                <a:solidFill>
                  <a:schemeClr val="accent1"/>
                </a:solidFill>
              </a:rPr>
              <a:t>History of payment to premium finance lender: </a:t>
            </a:r>
            <a:r>
              <a:rPr lang="en-US" sz="2400" dirty="0"/>
              <a:t>Two late payments last year and no cancellations.</a:t>
            </a:r>
          </a:p>
        </p:txBody>
      </p:sp>
      <p:sp>
        <p:nvSpPr>
          <p:cNvPr id="7" name="TextBox 6">
            <a:extLst>
              <a:ext uri="{FF2B5EF4-FFF2-40B4-BE49-F238E27FC236}">
                <a16:creationId xmlns:a16="http://schemas.microsoft.com/office/drawing/2014/main" id="{34672174-DDEE-3312-AC2F-8E1D34305328}"/>
              </a:ext>
            </a:extLst>
          </p:cNvPr>
          <p:cNvSpPr txBox="1"/>
          <p:nvPr/>
        </p:nvSpPr>
        <p:spPr>
          <a:xfrm>
            <a:off x="1087852" y="7360503"/>
            <a:ext cx="16274635" cy="1846659"/>
          </a:xfrm>
          <a:prstGeom prst="rect">
            <a:avLst/>
          </a:prstGeom>
          <a:noFill/>
        </p:spPr>
        <p:txBody>
          <a:bodyPr wrap="square" rtlCol="0">
            <a:spAutoFit/>
          </a:bodyPr>
          <a:lstStyle/>
          <a:p>
            <a:r>
              <a:rPr lang="en-US" sz="3200" dirty="0">
                <a:solidFill>
                  <a:srgbClr val="000000"/>
                </a:solidFill>
              </a:rPr>
              <a:t>Will you extend a loan to this insured? With the requested structure? If not, what structure would you suggest? (Take a guess). What is your rationale for choosing that structure? Is there anything else you would like to see or confirm before you do the deal?</a:t>
            </a:r>
          </a:p>
          <a:p>
            <a:endParaRPr lang="en-US" dirty="0"/>
          </a:p>
        </p:txBody>
      </p:sp>
    </p:spTree>
    <p:extLst>
      <p:ext uri="{BB962C8B-B14F-4D97-AF65-F5344CB8AC3E}">
        <p14:creationId xmlns:p14="http://schemas.microsoft.com/office/powerpoint/2010/main" val="1237702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DAF6-9652-19CB-362F-606B8E0A4009}"/>
              </a:ext>
            </a:extLst>
          </p:cNvPr>
          <p:cNvSpPr>
            <a:spLocks noGrp="1"/>
          </p:cNvSpPr>
          <p:nvPr>
            <p:ph type="title"/>
          </p:nvPr>
        </p:nvSpPr>
        <p:spPr/>
        <p:txBody>
          <a:bodyPr/>
          <a:lstStyle/>
          <a:p>
            <a:r>
              <a:rPr lang="en-US" b="0" dirty="0">
                <a:solidFill>
                  <a:schemeClr val="tx1">
                    <a:lumMod val="95000"/>
                    <a:lumOff val="5000"/>
                  </a:schemeClr>
                </a:solidFill>
              </a:rPr>
              <a:t>Option</a:t>
            </a:r>
            <a:r>
              <a:rPr lang="en-US" dirty="0"/>
              <a:t> Number 2</a:t>
            </a:r>
          </a:p>
        </p:txBody>
      </p:sp>
      <p:sp>
        <p:nvSpPr>
          <p:cNvPr id="3" name="Slide Number Placeholder 2">
            <a:extLst>
              <a:ext uri="{FF2B5EF4-FFF2-40B4-BE49-F238E27FC236}">
                <a16:creationId xmlns:a16="http://schemas.microsoft.com/office/drawing/2014/main" id="{C2C74854-EB1B-7BF0-067B-62A98227DA31}"/>
              </a:ext>
            </a:extLst>
          </p:cNvPr>
          <p:cNvSpPr>
            <a:spLocks noGrp="1"/>
          </p:cNvSpPr>
          <p:nvPr>
            <p:ph type="sldNum" sz="quarter" idx="12"/>
          </p:nvPr>
        </p:nvSpPr>
        <p:spPr/>
        <p:txBody>
          <a:bodyPr/>
          <a:lstStyle/>
          <a:p>
            <a:fld id="{689283F9-B069-4DD8-986C-6F2C25501430}" type="slidenum">
              <a:rPr lang="en-US" smtClean="0"/>
              <a:t>115</a:t>
            </a:fld>
            <a:endParaRPr lang="en-US" dirty="0"/>
          </a:p>
        </p:txBody>
      </p:sp>
      <p:sp>
        <p:nvSpPr>
          <p:cNvPr id="5" name="Content Placeholder 4">
            <a:extLst>
              <a:ext uri="{FF2B5EF4-FFF2-40B4-BE49-F238E27FC236}">
                <a16:creationId xmlns:a16="http://schemas.microsoft.com/office/drawing/2014/main" id="{4887AF1E-FBA4-545C-7696-07ABA7FEAEE1}"/>
              </a:ext>
            </a:extLst>
          </p:cNvPr>
          <p:cNvSpPr>
            <a:spLocks noGrp="1"/>
          </p:cNvSpPr>
          <p:nvPr>
            <p:ph sz="quarter" idx="14"/>
          </p:nvPr>
        </p:nvSpPr>
        <p:spPr>
          <a:xfrm>
            <a:off x="1087852" y="2095500"/>
            <a:ext cx="7862887" cy="4226923"/>
          </a:xfrm>
          <a:solidFill>
            <a:schemeClr val="accent2">
              <a:lumMod val="20000"/>
              <a:lumOff val="80000"/>
            </a:schemeClr>
          </a:solidFill>
          <a:ln>
            <a:solidFill>
              <a:srgbClr val="174770"/>
            </a:solidFill>
          </a:ln>
        </p:spPr>
        <p:txBody>
          <a:bodyPr/>
          <a:lstStyle/>
          <a:p>
            <a:pPr marL="457200" indent="-457200">
              <a:buFont typeface="Wingdings" panose="05000000000000000000" pitchFamily="2" charset="2"/>
              <a:buChar char="q"/>
            </a:pPr>
            <a:r>
              <a:rPr lang="en-US" sz="2800" b="1" dirty="0">
                <a:solidFill>
                  <a:schemeClr val="accent1"/>
                </a:solidFill>
              </a:rPr>
              <a:t>Company Name: </a:t>
            </a:r>
            <a:r>
              <a:rPr lang="en-US" sz="2800" dirty="0">
                <a:solidFill>
                  <a:schemeClr val="tx1">
                    <a:lumMod val="95000"/>
                    <a:lumOff val="5000"/>
                  </a:schemeClr>
                </a:solidFill>
              </a:rPr>
              <a:t>Green Field Airport</a:t>
            </a:r>
          </a:p>
          <a:p>
            <a:pPr marL="457200" indent="-457200">
              <a:buFont typeface="Wingdings" panose="05000000000000000000" pitchFamily="2" charset="2"/>
              <a:buChar char="q"/>
            </a:pPr>
            <a:r>
              <a:rPr lang="en-US" sz="2800" b="1" dirty="0">
                <a:solidFill>
                  <a:schemeClr val="accent1"/>
                </a:solidFill>
              </a:rPr>
              <a:t>Request for: </a:t>
            </a:r>
            <a:r>
              <a:rPr lang="en-US" sz="2800" dirty="0"/>
              <a:t>$100,000</a:t>
            </a:r>
          </a:p>
          <a:p>
            <a:pPr marL="457200" indent="-457200">
              <a:buFont typeface="Wingdings" panose="05000000000000000000" pitchFamily="2" charset="2"/>
              <a:buChar char="q"/>
            </a:pPr>
            <a:r>
              <a:rPr lang="en-US" sz="2800" b="1" dirty="0">
                <a:solidFill>
                  <a:schemeClr val="accent1"/>
                </a:solidFill>
              </a:rPr>
              <a:t>D&amp;B rating: </a:t>
            </a:r>
            <a:r>
              <a:rPr lang="en-US" sz="2800" dirty="0">
                <a:solidFill>
                  <a:schemeClr val="tx1">
                    <a:lumMod val="95000"/>
                    <a:lumOff val="5000"/>
                  </a:schemeClr>
                </a:solidFill>
              </a:rPr>
              <a:t>0</a:t>
            </a:r>
            <a:r>
              <a:rPr lang="en-US" sz="2800" dirty="0"/>
              <a:t> (on a scale from 1 to 5 where 1 is the best and 0 = bankrupt)</a:t>
            </a:r>
          </a:p>
        </p:txBody>
      </p:sp>
      <p:sp>
        <p:nvSpPr>
          <p:cNvPr id="6" name="Content Placeholder 5">
            <a:extLst>
              <a:ext uri="{FF2B5EF4-FFF2-40B4-BE49-F238E27FC236}">
                <a16:creationId xmlns:a16="http://schemas.microsoft.com/office/drawing/2014/main" id="{D130A542-9007-1F25-F0DD-5A53AD41BBB6}"/>
              </a:ext>
            </a:extLst>
          </p:cNvPr>
          <p:cNvSpPr>
            <a:spLocks noGrp="1"/>
          </p:cNvSpPr>
          <p:nvPr>
            <p:ph sz="quarter" idx="4294967295"/>
          </p:nvPr>
        </p:nvSpPr>
        <p:spPr>
          <a:xfrm>
            <a:off x="9500319" y="2188029"/>
            <a:ext cx="7862887" cy="4134394"/>
          </a:xfrm>
          <a:solidFill>
            <a:schemeClr val="accent2">
              <a:lumMod val="20000"/>
              <a:lumOff val="80000"/>
            </a:schemeClr>
          </a:solidFill>
          <a:ln>
            <a:solidFill>
              <a:srgbClr val="174770"/>
            </a:solidFill>
          </a:ln>
        </p:spPr>
        <p:txBody>
          <a:bodyPr/>
          <a:lstStyle/>
          <a:p>
            <a:pPr marL="457200" indent="-457200">
              <a:buFont typeface="Wingdings" panose="05000000000000000000" pitchFamily="2" charset="2"/>
              <a:buChar char="q"/>
            </a:pPr>
            <a:r>
              <a:rPr lang="en-US" sz="2800" b="1" dirty="0">
                <a:solidFill>
                  <a:schemeClr val="accent1"/>
                </a:solidFill>
              </a:rPr>
              <a:t>Type of policies</a:t>
            </a:r>
            <a:r>
              <a:rPr lang="en-US" sz="2800" b="1" dirty="0">
                <a:solidFill>
                  <a:schemeClr val="accent2"/>
                </a:solidFill>
              </a:rPr>
              <a:t>:</a:t>
            </a:r>
            <a:r>
              <a:rPr lang="en-US" sz="2800" dirty="0">
                <a:solidFill>
                  <a:schemeClr val="accent2"/>
                </a:solidFill>
              </a:rPr>
              <a:t> </a:t>
            </a:r>
            <a:r>
              <a:rPr lang="en-US" sz="2800" dirty="0"/>
              <a:t>Property</a:t>
            </a:r>
          </a:p>
          <a:p>
            <a:pPr marL="457200" indent="-457200">
              <a:buFont typeface="Wingdings" panose="05000000000000000000" pitchFamily="2" charset="2"/>
              <a:buChar char="q"/>
            </a:pPr>
            <a:r>
              <a:rPr lang="en-US" sz="2800" b="1" dirty="0">
                <a:solidFill>
                  <a:schemeClr val="accent1"/>
                </a:solidFill>
              </a:rPr>
              <a:t>Minimum earned premium: </a:t>
            </a:r>
            <a:r>
              <a:rPr lang="en-US" sz="2800" dirty="0"/>
              <a:t>25%</a:t>
            </a:r>
          </a:p>
          <a:p>
            <a:pPr marL="457200" indent="-457200">
              <a:buFont typeface="Wingdings" panose="05000000000000000000" pitchFamily="2" charset="2"/>
              <a:buChar char="q"/>
            </a:pPr>
            <a:r>
              <a:rPr lang="en-US" sz="2800" b="1" dirty="0">
                <a:solidFill>
                  <a:schemeClr val="accent1"/>
                </a:solidFill>
              </a:rPr>
              <a:t>Cancellation delay</a:t>
            </a:r>
            <a:r>
              <a:rPr lang="en-US" sz="2800" b="1" dirty="0">
                <a:solidFill>
                  <a:schemeClr val="accent2"/>
                </a:solidFill>
              </a:rPr>
              <a:t>: </a:t>
            </a:r>
            <a:r>
              <a:rPr lang="en-US" sz="2800" dirty="0"/>
              <a:t>10 days</a:t>
            </a:r>
          </a:p>
          <a:p>
            <a:pPr marL="457200" indent="-457200">
              <a:buFont typeface="Wingdings" panose="05000000000000000000" pitchFamily="2" charset="2"/>
              <a:buChar char="q"/>
            </a:pPr>
            <a:r>
              <a:rPr lang="en-US" sz="2800" b="1" dirty="0">
                <a:solidFill>
                  <a:schemeClr val="accent1"/>
                </a:solidFill>
              </a:rPr>
              <a:t>Requested structure: </a:t>
            </a:r>
            <a:r>
              <a:rPr lang="en-US" sz="2800" dirty="0">
                <a:solidFill>
                  <a:schemeClr val="tx1">
                    <a:lumMod val="95000"/>
                    <a:lumOff val="5000"/>
                  </a:schemeClr>
                </a:solidFill>
              </a:rPr>
              <a:t>25 percent down with 9 payments</a:t>
            </a:r>
          </a:p>
          <a:p>
            <a:pPr marL="457200" indent="-457200">
              <a:buFont typeface="Wingdings" panose="05000000000000000000" pitchFamily="2" charset="2"/>
              <a:buChar char="q"/>
            </a:pPr>
            <a:r>
              <a:rPr lang="en-US" sz="2800" b="1" dirty="0">
                <a:solidFill>
                  <a:schemeClr val="accent1"/>
                </a:solidFill>
              </a:rPr>
              <a:t>History of payment to premium finance lender: </a:t>
            </a:r>
            <a:r>
              <a:rPr lang="en-US" sz="2800" dirty="0">
                <a:solidFill>
                  <a:schemeClr val="tx1">
                    <a:lumMod val="95000"/>
                    <a:lumOff val="5000"/>
                  </a:schemeClr>
                </a:solidFill>
              </a:rPr>
              <a:t>Customer is bankrupt</a:t>
            </a:r>
          </a:p>
        </p:txBody>
      </p:sp>
      <p:sp>
        <p:nvSpPr>
          <p:cNvPr id="7" name="TextBox 6">
            <a:extLst>
              <a:ext uri="{FF2B5EF4-FFF2-40B4-BE49-F238E27FC236}">
                <a16:creationId xmlns:a16="http://schemas.microsoft.com/office/drawing/2014/main" id="{34672174-DDEE-3312-AC2F-8E1D34305328}"/>
              </a:ext>
            </a:extLst>
          </p:cNvPr>
          <p:cNvSpPr txBox="1"/>
          <p:nvPr/>
        </p:nvSpPr>
        <p:spPr>
          <a:xfrm>
            <a:off x="1087852" y="7360503"/>
            <a:ext cx="16274635" cy="1846659"/>
          </a:xfrm>
          <a:prstGeom prst="rect">
            <a:avLst/>
          </a:prstGeom>
          <a:noFill/>
        </p:spPr>
        <p:txBody>
          <a:bodyPr wrap="square" rtlCol="0">
            <a:spAutoFit/>
          </a:bodyPr>
          <a:lstStyle/>
          <a:p>
            <a:r>
              <a:rPr lang="en-US" sz="3200" dirty="0">
                <a:solidFill>
                  <a:srgbClr val="000000"/>
                </a:solidFill>
              </a:rPr>
              <a:t>Will you extend a loan to this insured? With the requested structure? If not, what structure would you suggest? (Take a guess). What is your rationale for choosing that structure? Is there anything else you would like to see or confirm before you do the deal?</a:t>
            </a:r>
          </a:p>
          <a:p>
            <a:endParaRPr lang="en-US" dirty="0"/>
          </a:p>
        </p:txBody>
      </p:sp>
    </p:spTree>
    <p:extLst>
      <p:ext uri="{BB962C8B-B14F-4D97-AF65-F5344CB8AC3E}">
        <p14:creationId xmlns:p14="http://schemas.microsoft.com/office/powerpoint/2010/main" val="37714739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DAF6-9652-19CB-362F-606B8E0A4009}"/>
              </a:ext>
            </a:extLst>
          </p:cNvPr>
          <p:cNvSpPr>
            <a:spLocks noGrp="1"/>
          </p:cNvSpPr>
          <p:nvPr>
            <p:ph type="title"/>
          </p:nvPr>
        </p:nvSpPr>
        <p:spPr/>
        <p:txBody>
          <a:bodyPr/>
          <a:lstStyle/>
          <a:p>
            <a:r>
              <a:rPr lang="en-US" b="0" dirty="0">
                <a:solidFill>
                  <a:schemeClr val="tx1">
                    <a:lumMod val="95000"/>
                    <a:lumOff val="5000"/>
                  </a:schemeClr>
                </a:solidFill>
              </a:rPr>
              <a:t>Option</a:t>
            </a:r>
            <a:r>
              <a:rPr lang="en-US" dirty="0"/>
              <a:t> Number 3</a:t>
            </a:r>
          </a:p>
        </p:txBody>
      </p:sp>
      <p:sp>
        <p:nvSpPr>
          <p:cNvPr id="3" name="Slide Number Placeholder 2">
            <a:extLst>
              <a:ext uri="{FF2B5EF4-FFF2-40B4-BE49-F238E27FC236}">
                <a16:creationId xmlns:a16="http://schemas.microsoft.com/office/drawing/2014/main" id="{C2C74854-EB1B-7BF0-067B-62A98227DA31}"/>
              </a:ext>
            </a:extLst>
          </p:cNvPr>
          <p:cNvSpPr>
            <a:spLocks noGrp="1"/>
          </p:cNvSpPr>
          <p:nvPr>
            <p:ph type="sldNum" sz="quarter" idx="12"/>
          </p:nvPr>
        </p:nvSpPr>
        <p:spPr/>
        <p:txBody>
          <a:bodyPr/>
          <a:lstStyle/>
          <a:p>
            <a:fld id="{689283F9-B069-4DD8-986C-6F2C25501430}" type="slidenum">
              <a:rPr lang="en-US" smtClean="0"/>
              <a:t>116</a:t>
            </a:fld>
            <a:endParaRPr lang="en-US" dirty="0"/>
          </a:p>
        </p:txBody>
      </p:sp>
      <p:sp>
        <p:nvSpPr>
          <p:cNvPr id="5" name="Content Placeholder 4">
            <a:extLst>
              <a:ext uri="{FF2B5EF4-FFF2-40B4-BE49-F238E27FC236}">
                <a16:creationId xmlns:a16="http://schemas.microsoft.com/office/drawing/2014/main" id="{4887AF1E-FBA4-545C-7696-07ABA7FEAEE1}"/>
              </a:ext>
            </a:extLst>
          </p:cNvPr>
          <p:cNvSpPr>
            <a:spLocks noGrp="1"/>
          </p:cNvSpPr>
          <p:nvPr>
            <p:ph sz="quarter" idx="14"/>
          </p:nvPr>
        </p:nvSpPr>
        <p:spPr>
          <a:xfrm>
            <a:off x="1087852" y="2095500"/>
            <a:ext cx="7862887" cy="2737757"/>
          </a:xfrm>
          <a:solidFill>
            <a:schemeClr val="bg1">
              <a:lumMod val="95000"/>
            </a:schemeClr>
          </a:solidFill>
          <a:ln>
            <a:solidFill>
              <a:srgbClr val="174770"/>
            </a:solidFill>
          </a:ln>
        </p:spPr>
        <p:txBody>
          <a:bodyPr/>
          <a:lstStyle/>
          <a:p>
            <a:pPr marL="457200" indent="-457200">
              <a:buFont typeface="Wingdings" panose="05000000000000000000" pitchFamily="2" charset="2"/>
              <a:buChar char="q"/>
            </a:pPr>
            <a:r>
              <a:rPr lang="en-US" sz="2800" b="1" dirty="0">
                <a:solidFill>
                  <a:schemeClr val="accent1"/>
                </a:solidFill>
              </a:rPr>
              <a:t>Company Name: </a:t>
            </a:r>
            <a:r>
              <a:rPr lang="en-US" sz="2800" dirty="0">
                <a:solidFill>
                  <a:schemeClr val="tx1">
                    <a:lumMod val="95000"/>
                    <a:lumOff val="5000"/>
                  </a:schemeClr>
                </a:solidFill>
              </a:rPr>
              <a:t>Nabisquet Foods; Limited Liability of Crafty Foods</a:t>
            </a:r>
          </a:p>
          <a:p>
            <a:pPr marL="457200" indent="-457200">
              <a:buFont typeface="Wingdings" panose="05000000000000000000" pitchFamily="2" charset="2"/>
              <a:buChar char="q"/>
            </a:pPr>
            <a:r>
              <a:rPr lang="en-US" sz="2800" b="1" dirty="0">
                <a:solidFill>
                  <a:schemeClr val="accent1"/>
                </a:solidFill>
              </a:rPr>
              <a:t>Request for: </a:t>
            </a:r>
            <a:r>
              <a:rPr lang="en-US" sz="2800" dirty="0"/>
              <a:t>$1,000,000</a:t>
            </a:r>
          </a:p>
          <a:p>
            <a:pPr marL="457200" indent="-457200">
              <a:buFont typeface="Wingdings" panose="05000000000000000000" pitchFamily="2" charset="2"/>
              <a:buChar char="q"/>
            </a:pPr>
            <a:r>
              <a:rPr lang="en-US" sz="2800" b="1" dirty="0">
                <a:solidFill>
                  <a:schemeClr val="accent1"/>
                </a:solidFill>
              </a:rPr>
              <a:t>D&amp;B rating: </a:t>
            </a:r>
            <a:r>
              <a:rPr lang="en-US" sz="2800" dirty="0">
                <a:solidFill>
                  <a:schemeClr val="tx1">
                    <a:lumMod val="95000"/>
                    <a:lumOff val="5000"/>
                  </a:schemeClr>
                </a:solidFill>
              </a:rPr>
              <a:t>2 for Crafty Foods</a:t>
            </a:r>
            <a:r>
              <a:rPr lang="en-US" sz="2800" dirty="0"/>
              <a:t> (on a scale from 1 to 5 where 1 is the best and 0 = bankrupt)</a:t>
            </a:r>
          </a:p>
        </p:txBody>
      </p:sp>
      <p:sp>
        <p:nvSpPr>
          <p:cNvPr id="6" name="Content Placeholder 5">
            <a:extLst>
              <a:ext uri="{FF2B5EF4-FFF2-40B4-BE49-F238E27FC236}">
                <a16:creationId xmlns:a16="http://schemas.microsoft.com/office/drawing/2014/main" id="{D130A542-9007-1F25-F0DD-5A53AD41BBB6}"/>
              </a:ext>
            </a:extLst>
          </p:cNvPr>
          <p:cNvSpPr>
            <a:spLocks noGrp="1"/>
          </p:cNvSpPr>
          <p:nvPr>
            <p:ph sz="quarter" idx="4294967295"/>
          </p:nvPr>
        </p:nvSpPr>
        <p:spPr>
          <a:xfrm>
            <a:off x="9500319" y="2188029"/>
            <a:ext cx="7862887" cy="2645228"/>
          </a:xfrm>
          <a:solidFill>
            <a:schemeClr val="bg1">
              <a:lumMod val="95000"/>
            </a:schemeClr>
          </a:solidFill>
          <a:ln>
            <a:solidFill>
              <a:srgbClr val="174770"/>
            </a:solidFill>
          </a:ln>
        </p:spPr>
        <p:txBody>
          <a:bodyPr/>
          <a:lstStyle/>
          <a:p>
            <a:pPr marL="457200" indent="-457200">
              <a:buFont typeface="Wingdings" panose="05000000000000000000" pitchFamily="2" charset="2"/>
              <a:buChar char="q"/>
            </a:pPr>
            <a:r>
              <a:rPr lang="en-US" sz="2800" b="1" dirty="0">
                <a:solidFill>
                  <a:schemeClr val="accent1"/>
                </a:solidFill>
              </a:rPr>
              <a:t>Type of policies</a:t>
            </a:r>
            <a:r>
              <a:rPr lang="en-US" sz="2800" b="1" dirty="0">
                <a:solidFill>
                  <a:schemeClr val="accent2"/>
                </a:solidFill>
              </a:rPr>
              <a:t>:</a:t>
            </a:r>
            <a:r>
              <a:rPr lang="en-US" sz="2800" dirty="0">
                <a:solidFill>
                  <a:schemeClr val="accent2"/>
                </a:solidFill>
              </a:rPr>
              <a:t> </a:t>
            </a:r>
            <a:r>
              <a:rPr lang="en-US" sz="2800" dirty="0">
                <a:solidFill>
                  <a:schemeClr val="tx1">
                    <a:lumMod val="95000"/>
                    <a:lumOff val="5000"/>
                  </a:schemeClr>
                </a:solidFill>
              </a:rPr>
              <a:t>See chart below</a:t>
            </a:r>
          </a:p>
          <a:p>
            <a:pPr marL="457200" indent="-457200">
              <a:buFont typeface="Wingdings" panose="05000000000000000000" pitchFamily="2" charset="2"/>
              <a:buChar char="q"/>
            </a:pPr>
            <a:r>
              <a:rPr lang="en-US" sz="2800" b="1" dirty="0">
                <a:solidFill>
                  <a:schemeClr val="accent1"/>
                </a:solidFill>
              </a:rPr>
              <a:t>Requested structure: </a:t>
            </a:r>
            <a:r>
              <a:rPr lang="en-US" sz="2800" dirty="0">
                <a:solidFill>
                  <a:schemeClr val="tx1">
                    <a:lumMod val="95000"/>
                    <a:lumOff val="5000"/>
                  </a:schemeClr>
                </a:solidFill>
              </a:rPr>
              <a:t>12 equal payments</a:t>
            </a:r>
          </a:p>
          <a:p>
            <a:pPr marL="457200" indent="-457200">
              <a:buFont typeface="Wingdings" panose="05000000000000000000" pitchFamily="2" charset="2"/>
              <a:buChar char="q"/>
            </a:pPr>
            <a:r>
              <a:rPr lang="en-US" sz="2800" b="1" dirty="0">
                <a:solidFill>
                  <a:schemeClr val="accent1"/>
                </a:solidFill>
              </a:rPr>
              <a:t>History of payment to premium finance lender: </a:t>
            </a:r>
            <a:r>
              <a:rPr lang="en-US" sz="2800" dirty="0">
                <a:solidFill>
                  <a:schemeClr val="tx1">
                    <a:lumMod val="95000"/>
                    <a:lumOff val="5000"/>
                  </a:schemeClr>
                </a:solidFill>
              </a:rPr>
              <a:t>Three years, one late payment, no cancellations</a:t>
            </a:r>
          </a:p>
        </p:txBody>
      </p:sp>
      <p:graphicFrame>
        <p:nvGraphicFramePr>
          <p:cNvPr id="8" name="Table 6">
            <a:extLst>
              <a:ext uri="{FF2B5EF4-FFF2-40B4-BE49-F238E27FC236}">
                <a16:creationId xmlns:a16="http://schemas.microsoft.com/office/drawing/2014/main" id="{AF233FF2-A143-235C-BE41-17EEDE6A6843}"/>
              </a:ext>
            </a:extLst>
          </p:cNvPr>
          <p:cNvGraphicFramePr>
            <a:graphicFrameLocks/>
          </p:cNvGraphicFramePr>
          <p:nvPr>
            <p:extLst>
              <p:ext uri="{D42A27DB-BD31-4B8C-83A1-F6EECF244321}">
                <p14:modId xmlns:p14="http://schemas.microsoft.com/office/powerpoint/2010/main" val="3000967750"/>
              </p:ext>
            </p:extLst>
          </p:nvPr>
        </p:nvGraphicFramePr>
        <p:xfrm>
          <a:off x="2158634" y="5192485"/>
          <a:ext cx="13970732" cy="3536304"/>
        </p:xfrm>
        <a:graphic>
          <a:graphicData uri="http://schemas.openxmlformats.org/drawingml/2006/table">
            <a:tbl>
              <a:tblPr firstRow="1" bandRow="1">
                <a:tableStyleId>{5C22544A-7EE6-4342-B048-85BDC9FD1C3A}</a:tableStyleId>
              </a:tblPr>
              <a:tblGrid>
                <a:gridCol w="3132486">
                  <a:extLst>
                    <a:ext uri="{9D8B030D-6E8A-4147-A177-3AD203B41FA5}">
                      <a16:colId xmlns:a16="http://schemas.microsoft.com/office/drawing/2014/main" val="1445590685"/>
                    </a:ext>
                  </a:extLst>
                </a:gridCol>
                <a:gridCol w="360197">
                  <a:extLst>
                    <a:ext uri="{9D8B030D-6E8A-4147-A177-3AD203B41FA5}">
                      <a16:colId xmlns:a16="http://schemas.microsoft.com/office/drawing/2014/main" val="2033181609"/>
                    </a:ext>
                  </a:extLst>
                </a:gridCol>
                <a:gridCol w="3492683">
                  <a:extLst>
                    <a:ext uri="{9D8B030D-6E8A-4147-A177-3AD203B41FA5}">
                      <a16:colId xmlns:a16="http://schemas.microsoft.com/office/drawing/2014/main" val="3751307223"/>
                    </a:ext>
                  </a:extLst>
                </a:gridCol>
                <a:gridCol w="3492683">
                  <a:extLst>
                    <a:ext uri="{9D8B030D-6E8A-4147-A177-3AD203B41FA5}">
                      <a16:colId xmlns:a16="http://schemas.microsoft.com/office/drawing/2014/main" val="3686152266"/>
                    </a:ext>
                  </a:extLst>
                </a:gridCol>
                <a:gridCol w="3492683">
                  <a:extLst>
                    <a:ext uri="{9D8B030D-6E8A-4147-A177-3AD203B41FA5}">
                      <a16:colId xmlns:a16="http://schemas.microsoft.com/office/drawing/2014/main" val="1259882938"/>
                    </a:ext>
                  </a:extLst>
                </a:gridCol>
              </a:tblGrid>
              <a:tr h="395618">
                <a:tc gridSpan="5">
                  <a:txBody>
                    <a:bodyPr/>
                    <a:lstStyle/>
                    <a:p>
                      <a:endParaRPr lang="en-US" sz="2400" dirty="0">
                        <a:solidFill>
                          <a:schemeClr val="tx2"/>
                        </a:solidFill>
                      </a:endParaRPr>
                    </a:p>
                  </a:txBody>
                  <a:tcPr>
                    <a:noFill/>
                  </a:tcPr>
                </a:tc>
                <a:tc hMerge="1">
                  <a:txBody>
                    <a:bodyPr/>
                    <a:lstStyle/>
                    <a:p>
                      <a:endParaRPr lang="en-US"/>
                    </a:p>
                  </a:txBody>
                  <a:tcPr/>
                </a:tc>
                <a:tc hMerge="1">
                  <a:txBody>
                    <a:bodyPr/>
                    <a:lstStyle/>
                    <a:p>
                      <a:endParaRPr lang="en-US" dirty="0"/>
                    </a:p>
                  </a:txBody>
                  <a:tcPr>
                    <a:noFill/>
                  </a:tcPr>
                </a:tc>
                <a:tc hMerge="1">
                  <a:txBody>
                    <a:bodyPr/>
                    <a:lstStyle/>
                    <a:p>
                      <a:endParaRPr lang="en-US" dirty="0"/>
                    </a:p>
                  </a:txBody>
                  <a:tcPr>
                    <a:noFill/>
                  </a:tcPr>
                </a:tc>
                <a:tc hMerge="1">
                  <a:txBody>
                    <a:bodyPr/>
                    <a:lstStyle/>
                    <a:p>
                      <a:endParaRPr lang="en-US" dirty="0"/>
                    </a:p>
                  </a:txBody>
                  <a:tcPr>
                    <a:noFill/>
                  </a:tcPr>
                </a:tc>
                <a:extLst>
                  <a:ext uri="{0D108BD9-81ED-4DB2-BD59-A6C34878D82A}">
                    <a16:rowId xmlns:a16="http://schemas.microsoft.com/office/drawing/2014/main" val="684867398"/>
                  </a:ext>
                </a:extLst>
              </a:tr>
              <a:tr h="513184">
                <a:tc>
                  <a:txBody>
                    <a:bodyPr/>
                    <a:lstStyle/>
                    <a:p>
                      <a:pPr algn="ctr"/>
                      <a:r>
                        <a:rPr lang="en-US" sz="2400" b="1" dirty="0">
                          <a:solidFill>
                            <a:schemeClr val="bg1"/>
                          </a:solidFill>
                        </a:rPr>
                        <a:t>Type of Policy</a:t>
                      </a:r>
                    </a:p>
                  </a:txBody>
                  <a:tcPr anchor="ctr">
                    <a:solidFill>
                      <a:schemeClr val="accent2"/>
                    </a:solidFill>
                  </a:tcPr>
                </a:tc>
                <a:tc gridSpan="2">
                  <a:txBody>
                    <a:bodyPr/>
                    <a:lstStyle/>
                    <a:p>
                      <a:pPr algn="ctr"/>
                      <a:r>
                        <a:rPr lang="en-US" sz="2400" b="1" dirty="0">
                          <a:solidFill>
                            <a:schemeClr val="bg1"/>
                          </a:solidFill>
                        </a:rPr>
                        <a:t>Amount</a:t>
                      </a:r>
                    </a:p>
                  </a:txBody>
                  <a:tcPr anchor="ctr">
                    <a:solidFill>
                      <a:schemeClr val="accent2"/>
                    </a:solidFill>
                  </a:tcPr>
                </a:tc>
                <a:tc hMerge="1">
                  <a:txBody>
                    <a:bodyPr/>
                    <a:lstStyle/>
                    <a:p>
                      <a:pPr algn="ctr"/>
                      <a:r>
                        <a:rPr lang="en-US" b="1" dirty="0">
                          <a:solidFill>
                            <a:schemeClr val="bg1"/>
                          </a:solidFill>
                        </a:rPr>
                        <a:t>Number of Monthly Installments</a:t>
                      </a:r>
                    </a:p>
                  </a:txBody>
                  <a:tcPr anchor="ctr">
                    <a:solidFill>
                      <a:schemeClr val="accent2"/>
                    </a:solidFill>
                  </a:tcPr>
                </a:tc>
                <a:tc>
                  <a:txBody>
                    <a:bodyPr/>
                    <a:lstStyle/>
                    <a:p>
                      <a:pPr algn="ctr"/>
                      <a:r>
                        <a:rPr lang="en-US" sz="2400" b="1" dirty="0">
                          <a:solidFill>
                            <a:schemeClr val="bg1"/>
                          </a:solidFill>
                        </a:rPr>
                        <a:t>Minimum Earned</a:t>
                      </a:r>
                    </a:p>
                  </a:txBody>
                  <a:tcPr anchor="ctr">
                    <a:solidFill>
                      <a:schemeClr val="accent2"/>
                    </a:solidFill>
                  </a:tcPr>
                </a:tc>
                <a:tc>
                  <a:txBody>
                    <a:bodyPr/>
                    <a:lstStyle/>
                    <a:p>
                      <a:pPr algn="ctr"/>
                      <a:r>
                        <a:rPr lang="en-US" sz="2400" b="1" dirty="0">
                          <a:solidFill>
                            <a:schemeClr val="bg1"/>
                          </a:solidFill>
                        </a:rPr>
                        <a:t>Consideration</a:t>
                      </a:r>
                    </a:p>
                  </a:txBody>
                  <a:tcPr anchor="ctr">
                    <a:solidFill>
                      <a:schemeClr val="accent2"/>
                    </a:solidFill>
                  </a:tcPr>
                </a:tc>
                <a:extLst>
                  <a:ext uri="{0D108BD9-81ED-4DB2-BD59-A6C34878D82A}">
                    <a16:rowId xmlns:a16="http://schemas.microsoft.com/office/drawing/2014/main" val="798104782"/>
                  </a:ext>
                </a:extLst>
              </a:tr>
              <a:tr h="513184">
                <a:tc gridSpan="2">
                  <a:txBody>
                    <a:bodyPr/>
                    <a:lstStyle/>
                    <a:p>
                      <a:pPr algn="ctr"/>
                      <a:r>
                        <a:rPr lang="en-US" sz="2400" dirty="0"/>
                        <a:t>Umbrella</a:t>
                      </a:r>
                    </a:p>
                  </a:txBody>
                  <a:tcPr anchor="ctr">
                    <a:noFill/>
                  </a:tcPr>
                </a:tc>
                <a:tc hMerge="1">
                  <a:txBody>
                    <a:bodyPr/>
                    <a:lstStyle/>
                    <a:p>
                      <a:endParaRPr lang="en-US"/>
                    </a:p>
                  </a:txBody>
                  <a:tcPr/>
                </a:tc>
                <a:tc>
                  <a:txBody>
                    <a:bodyPr/>
                    <a:lstStyle/>
                    <a:p>
                      <a:pPr algn="ctr"/>
                      <a:r>
                        <a:rPr lang="en-US" sz="2400" dirty="0"/>
                        <a:t>$400,000</a:t>
                      </a:r>
                    </a:p>
                  </a:txBody>
                  <a:tcPr anchor="ctr">
                    <a:noFill/>
                  </a:tcPr>
                </a:tc>
                <a:tc>
                  <a:txBody>
                    <a:bodyPr/>
                    <a:lstStyle/>
                    <a:p>
                      <a:pPr algn="ctr"/>
                      <a:r>
                        <a:rPr lang="en-US" sz="2400" dirty="0"/>
                        <a:t>25%</a:t>
                      </a:r>
                    </a:p>
                  </a:txBody>
                  <a:tcPr anchor="ctr">
                    <a:noFill/>
                  </a:tcPr>
                </a:tc>
                <a:tc>
                  <a:txBody>
                    <a:bodyPr/>
                    <a:lstStyle/>
                    <a:p>
                      <a:pPr algn="ctr"/>
                      <a:r>
                        <a:rPr lang="en-US" sz="2400" dirty="0"/>
                        <a:t>None</a:t>
                      </a:r>
                    </a:p>
                  </a:txBody>
                  <a:tcPr anchor="ctr">
                    <a:noFill/>
                  </a:tcPr>
                </a:tc>
                <a:extLst>
                  <a:ext uri="{0D108BD9-81ED-4DB2-BD59-A6C34878D82A}">
                    <a16:rowId xmlns:a16="http://schemas.microsoft.com/office/drawing/2014/main" val="967777208"/>
                  </a:ext>
                </a:extLst>
              </a:tr>
              <a:tr h="513184">
                <a:tc gridSpan="2">
                  <a:txBody>
                    <a:bodyPr/>
                    <a:lstStyle/>
                    <a:p>
                      <a:pPr algn="ctr"/>
                      <a:r>
                        <a:rPr lang="en-US" sz="2400" dirty="0"/>
                        <a:t>Surety Bond</a:t>
                      </a:r>
                    </a:p>
                  </a:txBody>
                  <a:tcPr anchor="ctr">
                    <a:solidFill>
                      <a:schemeClr val="accent6">
                        <a:lumMod val="20000"/>
                        <a:lumOff val="80000"/>
                      </a:schemeClr>
                    </a:solidFill>
                  </a:tcPr>
                </a:tc>
                <a:tc hMerge="1">
                  <a:txBody>
                    <a:bodyPr/>
                    <a:lstStyle/>
                    <a:p>
                      <a:pPr algn="ctr"/>
                      <a:endParaRPr lang="en-US" dirty="0"/>
                    </a:p>
                  </a:txBody>
                  <a:tcPr anchor="ctr">
                    <a:noFill/>
                  </a:tcPr>
                </a:tc>
                <a:tc>
                  <a:txBody>
                    <a:bodyPr/>
                    <a:lstStyle/>
                    <a:p>
                      <a:pPr algn="ctr"/>
                      <a:r>
                        <a:rPr lang="en-US" sz="2400" dirty="0"/>
                        <a:t>$100,000</a:t>
                      </a:r>
                    </a:p>
                  </a:txBody>
                  <a:tcPr anchor="ctr">
                    <a:solidFill>
                      <a:schemeClr val="accent6">
                        <a:lumMod val="20000"/>
                        <a:lumOff val="80000"/>
                      </a:schemeClr>
                    </a:solidFill>
                  </a:tcPr>
                </a:tc>
                <a:tc>
                  <a:txBody>
                    <a:bodyPr/>
                    <a:lstStyle/>
                    <a:p>
                      <a:pPr algn="ctr"/>
                      <a:r>
                        <a:rPr lang="en-US" sz="2400" dirty="0"/>
                        <a:t>Fully earned</a:t>
                      </a:r>
                    </a:p>
                  </a:txBody>
                  <a:tcPr anchor="ctr">
                    <a:solidFill>
                      <a:schemeClr val="accent6">
                        <a:lumMod val="20000"/>
                        <a:lumOff val="80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None</a:t>
                      </a:r>
                    </a:p>
                  </a:txBody>
                  <a:tcPr anchor="ctr">
                    <a:solidFill>
                      <a:schemeClr val="accent6">
                        <a:lumMod val="20000"/>
                        <a:lumOff val="80000"/>
                      </a:schemeClr>
                    </a:solidFill>
                  </a:tcPr>
                </a:tc>
                <a:extLst>
                  <a:ext uri="{0D108BD9-81ED-4DB2-BD59-A6C34878D82A}">
                    <a16:rowId xmlns:a16="http://schemas.microsoft.com/office/drawing/2014/main" val="2732809303"/>
                  </a:ext>
                </a:extLst>
              </a:tr>
              <a:tr h="513184">
                <a:tc gridSpan="2">
                  <a:txBody>
                    <a:bodyPr/>
                    <a:lstStyle/>
                    <a:p>
                      <a:pPr algn="ctr"/>
                      <a:r>
                        <a:rPr lang="en-US" sz="2400" dirty="0"/>
                        <a:t>General Liability</a:t>
                      </a:r>
                    </a:p>
                  </a:txBody>
                  <a:tcPr anchor="ctr">
                    <a:solidFill>
                      <a:schemeClr val="bg1"/>
                    </a:solidFill>
                  </a:tcPr>
                </a:tc>
                <a:tc hMerge="1">
                  <a:txBody>
                    <a:bodyPr/>
                    <a:lstStyle/>
                    <a:p>
                      <a:endParaRPr lang="en-US"/>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$300,000</a:t>
                      </a:r>
                    </a:p>
                  </a:txBody>
                  <a:tcPr anchor="ctr">
                    <a:solidFill>
                      <a:schemeClr val="bg1"/>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25%</a:t>
                      </a:r>
                    </a:p>
                  </a:txBody>
                  <a:tcPr anchor="ctr">
                    <a:solidFill>
                      <a:schemeClr val="bg1"/>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None</a:t>
                      </a:r>
                    </a:p>
                  </a:txBody>
                  <a:tcPr anchor="ctr">
                    <a:solidFill>
                      <a:schemeClr val="bg1"/>
                    </a:solidFill>
                  </a:tcPr>
                </a:tc>
                <a:extLst>
                  <a:ext uri="{0D108BD9-81ED-4DB2-BD59-A6C34878D82A}">
                    <a16:rowId xmlns:a16="http://schemas.microsoft.com/office/drawing/2014/main" val="91357128"/>
                  </a:ext>
                </a:extLst>
              </a:tr>
              <a:tr h="513184">
                <a:tc gridSpan="2">
                  <a:txBody>
                    <a:bodyPr/>
                    <a:lstStyle/>
                    <a:p>
                      <a:pPr algn="ctr"/>
                      <a:r>
                        <a:rPr lang="en-US" sz="2400" dirty="0"/>
                        <a:t>Equipment</a:t>
                      </a:r>
                    </a:p>
                  </a:txBody>
                  <a:tcPr anchor="ctr">
                    <a:solidFill>
                      <a:schemeClr val="accent6">
                        <a:lumMod val="20000"/>
                        <a:lumOff val="80000"/>
                      </a:schemeClr>
                    </a:solidFill>
                  </a:tcPr>
                </a:tc>
                <a:tc hMerge="1">
                  <a:txBody>
                    <a:bodyPr/>
                    <a:lstStyle/>
                    <a:p>
                      <a:endParaRPr lang="en-US"/>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$100,000</a:t>
                      </a:r>
                    </a:p>
                  </a:txBody>
                  <a:tcPr anchor="ctr">
                    <a:solidFill>
                      <a:schemeClr val="accent6">
                        <a:lumMod val="20000"/>
                        <a:lumOff val="80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25%</a:t>
                      </a:r>
                    </a:p>
                  </a:txBody>
                  <a:tcPr anchor="ctr">
                    <a:solidFill>
                      <a:schemeClr val="accent6">
                        <a:lumMod val="20000"/>
                        <a:lumOff val="80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None</a:t>
                      </a:r>
                    </a:p>
                  </a:txBody>
                  <a:tcPr anchor="ctr">
                    <a:solidFill>
                      <a:schemeClr val="accent6">
                        <a:lumMod val="20000"/>
                        <a:lumOff val="80000"/>
                      </a:schemeClr>
                    </a:solidFill>
                  </a:tcPr>
                </a:tc>
                <a:extLst>
                  <a:ext uri="{0D108BD9-81ED-4DB2-BD59-A6C34878D82A}">
                    <a16:rowId xmlns:a16="http://schemas.microsoft.com/office/drawing/2014/main" val="3643860984"/>
                  </a:ext>
                </a:extLst>
              </a:tr>
              <a:tr h="513184">
                <a:tc gridSpan="2">
                  <a:txBody>
                    <a:bodyPr/>
                    <a:lstStyle/>
                    <a:p>
                      <a:pPr algn="ctr"/>
                      <a:r>
                        <a:rPr lang="en-US" sz="2400" dirty="0"/>
                        <a:t>Property</a:t>
                      </a:r>
                    </a:p>
                  </a:txBody>
                  <a:tcPr anchor="ctr">
                    <a:solidFill>
                      <a:schemeClr val="bg1"/>
                    </a:solidFill>
                  </a:tcPr>
                </a:tc>
                <a:tc hMerge="1">
                  <a:txBody>
                    <a:bodyPr/>
                    <a:lstStyle/>
                    <a:p>
                      <a:endParaRPr lang="en-US"/>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$100,000</a:t>
                      </a:r>
                    </a:p>
                  </a:txBody>
                  <a:tcPr anchor="ctr">
                    <a:solidFill>
                      <a:schemeClr val="bg1"/>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25%</a:t>
                      </a:r>
                    </a:p>
                  </a:txBody>
                  <a:tcPr anchor="ctr">
                    <a:solidFill>
                      <a:schemeClr val="bg1"/>
                    </a:solidFill>
                  </a:tcPr>
                </a:tc>
                <a:tc>
                  <a:txBody>
                    <a:bodyPr/>
                    <a:lstStyle/>
                    <a:p>
                      <a:pPr algn="ctr"/>
                      <a:r>
                        <a:rPr lang="en-US" sz="2400" dirty="0"/>
                        <a:t>Located in Arkansas</a:t>
                      </a:r>
                    </a:p>
                  </a:txBody>
                  <a:tcPr anchor="ctr">
                    <a:solidFill>
                      <a:schemeClr val="bg1"/>
                    </a:solidFill>
                  </a:tcPr>
                </a:tc>
                <a:extLst>
                  <a:ext uri="{0D108BD9-81ED-4DB2-BD59-A6C34878D82A}">
                    <a16:rowId xmlns:a16="http://schemas.microsoft.com/office/drawing/2014/main" val="2456874141"/>
                  </a:ext>
                </a:extLst>
              </a:tr>
            </a:tbl>
          </a:graphicData>
        </a:graphic>
      </p:graphicFrame>
    </p:spTree>
    <p:extLst>
      <p:ext uri="{BB962C8B-B14F-4D97-AF65-F5344CB8AC3E}">
        <p14:creationId xmlns:p14="http://schemas.microsoft.com/office/powerpoint/2010/main" val="7493851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DAF6-9652-19CB-362F-606B8E0A4009}"/>
              </a:ext>
            </a:extLst>
          </p:cNvPr>
          <p:cNvSpPr>
            <a:spLocks noGrp="1"/>
          </p:cNvSpPr>
          <p:nvPr>
            <p:ph type="title"/>
          </p:nvPr>
        </p:nvSpPr>
        <p:spPr/>
        <p:txBody>
          <a:bodyPr/>
          <a:lstStyle/>
          <a:p>
            <a:r>
              <a:rPr lang="en-US" b="0" dirty="0">
                <a:solidFill>
                  <a:schemeClr val="tx1">
                    <a:lumMod val="95000"/>
                    <a:lumOff val="5000"/>
                  </a:schemeClr>
                </a:solidFill>
              </a:rPr>
              <a:t>Option</a:t>
            </a:r>
            <a:r>
              <a:rPr lang="en-US" dirty="0"/>
              <a:t> Number 4</a:t>
            </a:r>
          </a:p>
        </p:txBody>
      </p:sp>
      <p:sp>
        <p:nvSpPr>
          <p:cNvPr id="3" name="Slide Number Placeholder 2">
            <a:extLst>
              <a:ext uri="{FF2B5EF4-FFF2-40B4-BE49-F238E27FC236}">
                <a16:creationId xmlns:a16="http://schemas.microsoft.com/office/drawing/2014/main" id="{C2C74854-EB1B-7BF0-067B-62A98227DA31}"/>
              </a:ext>
            </a:extLst>
          </p:cNvPr>
          <p:cNvSpPr>
            <a:spLocks noGrp="1"/>
          </p:cNvSpPr>
          <p:nvPr>
            <p:ph type="sldNum" sz="quarter" idx="12"/>
          </p:nvPr>
        </p:nvSpPr>
        <p:spPr/>
        <p:txBody>
          <a:bodyPr/>
          <a:lstStyle/>
          <a:p>
            <a:fld id="{689283F9-B069-4DD8-986C-6F2C25501430}" type="slidenum">
              <a:rPr lang="en-US" smtClean="0"/>
              <a:t>117</a:t>
            </a:fld>
            <a:endParaRPr lang="en-US" dirty="0"/>
          </a:p>
        </p:txBody>
      </p:sp>
      <p:sp>
        <p:nvSpPr>
          <p:cNvPr id="5" name="Content Placeholder 4">
            <a:extLst>
              <a:ext uri="{FF2B5EF4-FFF2-40B4-BE49-F238E27FC236}">
                <a16:creationId xmlns:a16="http://schemas.microsoft.com/office/drawing/2014/main" id="{4887AF1E-FBA4-545C-7696-07ABA7FEAEE1}"/>
              </a:ext>
            </a:extLst>
          </p:cNvPr>
          <p:cNvSpPr>
            <a:spLocks noGrp="1"/>
          </p:cNvSpPr>
          <p:nvPr>
            <p:ph sz="quarter" idx="14"/>
          </p:nvPr>
        </p:nvSpPr>
        <p:spPr>
          <a:xfrm>
            <a:off x="1087852" y="2095500"/>
            <a:ext cx="7862887" cy="3260271"/>
          </a:xfrm>
          <a:solidFill>
            <a:schemeClr val="bg1">
              <a:lumMod val="95000"/>
            </a:schemeClr>
          </a:solidFill>
          <a:ln>
            <a:solidFill>
              <a:srgbClr val="174770"/>
            </a:solidFill>
          </a:ln>
        </p:spPr>
        <p:txBody>
          <a:bodyPr/>
          <a:lstStyle/>
          <a:p>
            <a:pPr marL="457200" indent="-457200">
              <a:buFont typeface="Wingdings" panose="05000000000000000000" pitchFamily="2" charset="2"/>
              <a:buChar char="q"/>
            </a:pPr>
            <a:r>
              <a:rPr lang="en-US" sz="2800" b="1" dirty="0">
                <a:solidFill>
                  <a:schemeClr val="accent1"/>
                </a:solidFill>
              </a:rPr>
              <a:t>Company Name: </a:t>
            </a:r>
            <a:r>
              <a:rPr lang="en-US" sz="2800" dirty="0">
                <a:solidFill>
                  <a:schemeClr val="tx1">
                    <a:lumMod val="95000"/>
                    <a:lumOff val="5000"/>
                  </a:schemeClr>
                </a:solidFill>
              </a:rPr>
              <a:t>Bardy Chain Fast Foods Master Policy</a:t>
            </a:r>
          </a:p>
          <a:p>
            <a:pPr marL="457200" indent="-457200">
              <a:buFont typeface="Wingdings" panose="05000000000000000000" pitchFamily="2" charset="2"/>
              <a:buChar char="q"/>
            </a:pPr>
            <a:r>
              <a:rPr lang="en-US" sz="2800" b="1" dirty="0">
                <a:solidFill>
                  <a:schemeClr val="accent1"/>
                </a:solidFill>
              </a:rPr>
              <a:t>Request for: </a:t>
            </a:r>
            <a:r>
              <a:rPr lang="en-US" sz="2800" dirty="0"/>
              <a:t>$600,000</a:t>
            </a:r>
          </a:p>
          <a:p>
            <a:pPr marL="457200" indent="-457200">
              <a:buFont typeface="Wingdings" panose="05000000000000000000" pitchFamily="2" charset="2"/>
              <a:buChar char="q"/>
            </a:pPr>
            <a:r>
              <a:rPr lang="en-US" sz="2800" b="1" dirty="0">
                <a:solidFill>
                  <a:schemeClr val="accent1"/>
                </a:solidFill>
              </a:rPr>
              <a:t>D&amp;B rating: </a:t>
            </a:r>
            <a:r>
              <a:rPr lang="en-US" sz="2800" dirty="0">
                <a:solidFill>
                  <a:schemeClr val="tx1">
                    <a:lumMod val="95000"/>
                    <a:lumOff val="5000"/>
                  </a:schemeClr>
                </a:solidFill>
              </a:rPr>
              <a:t>2 for Crafty Foods</a:t>
            </a:r>
            <a:r>
              <a:rPr lang="en-US" sz="2800" dirty="0"/>
              <a:t> (on a scale from 1 to 5 where 1 is the best and 0 = bankrupt)</a:t>
            </a:r>
          </a:p>
          <a:p>
            <a:pPr marL="457200" indent="-457200">
              <a:buFont typeface="Wingdings" panose="05000000000000000000" pitchFamily="2" charset="2"/>
              <a:buChar char="q"/>
            </a:pPr>
            <a:r>
              <a:rPr lang="en-US" sz="2800" b="1" dirty="0">
                <a:solidFill>
                  <a:schemeClr val="accent1"/>
                </a:solidFill>
              </a:rPr>
              <a:t>Years in business: </a:t>
            </a:r>
            <a:r>
              <a:rPr lang="en-US" sz="2800" dirty="0">
                <a:solidFill>
                  <a:schemeClr val="tx1">
                    <a:lumMod val="95000"/>
                    <a:lumOff val="5000"/>
                  </a:schemeClr>
                </a:solidFill>
              </a:rPr>
              <a:t>20 years</a:t>
            </a:r>
          </a:p>
        </p:txBody>
      </p:sp>
      <p:sp>
        <p:nvSpPr>
          <p:cNvPr id="6" name="Content Placeholder 5">
            <a:extLst>
              <a:ext uri="{FF2B5EF4-FFF2-40B4-BE49-F238E27FC236}">
                <a16:creationId xmlns:a16="http://schemas.microsoft.com/office/drawing/2014/main" id="{D130A542-9007-1F25-F0DD-5A53AD41BBB6}"/>
              </a:ext>
            </a:extLst>
          </p:cNvPr>
          <p:cNvSpPr>
            <a:spLocks noGrp="1"/>
          </p:cNvSpPr>
          <p:nvPr>
            <p:ph sz="quarter" idx="4294967295"/>
          </p:nvPr>
        </p:nvSpPr>
        <p:spPr>
          <a:xfrm>
            <a:off x="9500319" y="2188029"/>
            <a:ext cx="7862887" cy="3167742"/>
          </a:xfrm>
          <a:solidFill>
            <a:schemeClr val="bg1">
              <a:lumMod val="95000"/>
            </a:schemeClr>
          </a:solidFill>
          <a:ln>
            <a:solidFill>
              <a:srgbClr val="174770"/>
            </a:solidFill>
          </a:ln>
        </p:spPr>
        <p:txBody>
          <a:bodyPr/>
          <a:lstStyle/>
          <a:p>
            <a:pPr marL="457200" indent="-457200">
              <a:buFont typeface="Wingdings" panose="05000000000000000000" pitchFamily="2" charset="2"/>
              <a:buChar char="q"/>
            </a:pPr>
            <a:r>
              <a:rPr lang="en-US" sz="2800" b="1" dirty="0">
                <a:solidFill>
                  <a:schemeClr val="accent1"/>
                </a:solidFill>
              </a:rPr>
              <a:t>Type of policies</a:t>
            </a:r>
            <a:r>
              <a:rPr lang="en-US" sz="2800" b="1" dirty="0">
                <a:solidFill>
                  <a:schemeClr val="accent2"/>
                </a:solidFill>
              </a:rPr>
              <a:t>:</a:t>
            </a:r>
            <a:r>
              <a:rPr lang="en-US" sz="2800" dirty="0">
                <a:solidFill>
                  <a:schemeClr val="accent2"/>
                </a:solidFill>
              </a:rPr>
              <a:t> </a:t>
            </a:r>
            <a:r>
              <a:rPr lang="en-US" sz="2800" dirty="0">
                <a:solidFill>
                  <a:schemeClr val="tx1">
                    <a:lumMod val="95000"/>
                    <a:lumOff val="5000"/>
                  </a:schemeClr>
                </a:solidFill>
              </a:rPr>
              <a:t>See chart below</a:t>
            </a:r>
          </a:p>
          <a:p>
            <a:pPr marL="457200" indent="-457200">
              <a:buFont typeface="Wingdings" panose="05000000000000000000" pitchFamily="2" charset="2"/>
              <a:buChar char="q"/>
            </a:pPr>
            <a:r>
              <a:rPr lang="en-US" sz="2800" b="1" dirty="0">
                <a:solidFill>
                  <a:schemeClr val="accent1"/>
                </a:solidFill>
              </a:rPr>
              <a:t>Requested structure: </a:t>
            </a:r>
            <a:r>
              <a:rPr lang="en-US" sz="2800" dirty="0">
                <a:solidFill>
                  <a:schemeClr val="tx1">
                    <a:lumMod val="95000"/>
                    <a:lumOff val="5000"/>
                  </a:schemeClr>
                </a:solidFill>
              </a:rPr>
              <a:t>11 equal payments</a:t>
            </a:r>
          </a:p>
          <a:p>
            <a:pPr marL="457200" indent="-457200">
              <a:buFont typeface="Wingdings" panose="05000000000000000000" pitchFamily="2" charset="2"/>
              <a:buChar char="q"/>
            </a:pPr>
            <a:r>
              <a:rPr lang="en-US" sz="2800" b="1" dirty="0">
                <a:solidFill>
                  <a:schemeClr val="accent1"/>
                </a:solidFill>
              </a:rPr>
              <a:t>History of payment to premium finance lender</a:t>
            </a:r>
            <a:r>
              <a:rPr lang="en-US" sz="2800" dirty="0">
                <a:solidFill>
                  <a:schemeClr val="accent1"/>
                </a:solidFill>
              </a:rPr>
              <a:t>: </a:t>
            </a:r>
            <a:r>
              <a:rPr lang="en-US" sz="2800" dirty="0">
                <a:solidFill>
                  <a:schemeClr val="tx1">
                    <a:lumMod val="95000"/>
                    <a:lumOff val="5000"/>
                  </a:schemeClr>
                </a:solidFill>
              </a:rPr>
              <a:t>Four years, three late payments, and no cancellations</a:t>
            </a:r>
          </a:p>
        </p:txBody>
      </p:sp>
      <p:graphicFrame>
        <p:nvGraphicFramePr>
          <p:cNvPr id="8" name="Table 6">
            <a:extLst>
              <a:ext uri="{FF2B5EF4-FFF2-40B4-BE49-F238E27FC236}">
                <a16:creationId xmlns:a16="http://schemas.microsoft.com/office/drawing/2014/main" id="{AF233FF2-A143-235C-BE41-17EEDE6A6843}"/>
              </a:ext>
            </a:extLst>
          </p:cNvPr>
          <p:cNvGraphicFramePr>
            <a:graphicFrameLocks/>
          </p:cNvGraphicFramePr>
          <p:nvPr>
            <p:extLst>
              <p:ext uri="{D42A27DB-BD31-4B8C-83A1-F6EECF244321}">
                <p14:modId xmlns:p14="http://schemas.microsoft.com/office/powerpoint/2010/main" val="4199581942"/>
              </p:ext>
            </p:extLst>
          </p:nvPr>
        </p:nvGraphicFramePr>
        <p:xfrm>
          <a:off x="1527332" y="5674452"/>
          <a:ext cx="15499958" cy="3023120"/>
        </p:xfrm>
        <a:graphic>
          <a:graphicData uri="http://schemas.openxmlformats.org/drawingml/2006/table">
            <a:tbl>
              <a:tblPr firstRow="1" bandRow="1">
                <a:tableStyleId>{5C22544A-7EE6-4342-B048-85BDC9FD1C3A}</a:tableStyleId>
              </a:tblPr>
              <a:tblGrid>
                <a:gridCol w="3384504">
                  <a:extLst>
                    <a:ext uri="{9D8B030D-6E8A-4147-A177-3AD203B41FA5}">
                      <a16:colId xmlns:a16="http://schemas.microsoft.com/office/drawing/2014/main" val="1445590685"/>
                    </a:ext>
                  </a:extLst>
                </a:gridCol>
                <a:gridCol w="389176">
                  <a:extLst>
                    <a:ext uri="{9D8B030D-6E8A-4147-A177-3AD203B41FA5}">
                      <a16:colId xmlns:a16="http://schemas.microsoft.com/office/drawing/2014/main" val="2033181609"/>
                    </a:ext>
                  </a:extLst>
                </a:gridCol>
                <a:gridCol w="3773680">
                  <a:extLst>
                    <a:ext uri="{9D8B030D-6E8A-4147-A177-3AD203B41FA5}">
                      <a16:colId xmlns:a16="http://schemas.microsoft.com/office/drawing/2014/main" val="3751307223"/>
                    </a:ext>
                  </a:extLst>
                </a:gridCol>
                <a:gridCol w="3773680">
                  <a:extLst>
                    <a:ext uri="{9D8B030D-6E8A-4147-A177-3AD203B41FA5}">
                      <a16:colId xmlns:a16="http://schemas.microsoft.com/office/drawing/2014/main" val="3686152266"/>
                    </a:ext>
                  </a:extLst>
                </a:gridCol>
                <a:gridCol w="4178918">
                  <a:extLst>
                    <a:ext uri="{9D8B030D-6E8A-4147-A177-3AD203B41FA5}">
                      <a16:colId xmlns:a16="http://schemas.microsoft.com/office/drawing/2014/main" val="1259882938"/>
                    </a:ext>
                  </a:extLst>
                </a:gridCol>
              </a:tblGrid>
              <a:tr h="395618">
                <a:tc gridSpan="5">
                  <a:txBody>
                    <a:bodyPr/>
                    <a:lstStyle/>
                    <a:p>
                      <a:endParaRPr lang="en-US" sz="2400" dirty="0">
                        <a:solidFill>
                          <a:schemeClr val="tx2"/>
                        </a:solidFill>
                      </a:endParaRPr>
                    </a:p>
                  </a:txBody>
                  <a:tcPr>
                    <a:noFill/>
                  </a:tcPr>
                </a:tc>
                <a:tc hMerge="1">
                  <a:txBody>
                    <a:bodyPr/>
                    <a:lstStyle/>
                    <a:p>
                      <a:endParaRPr lang="en-US"/>
                    </a:p>
                  </a:txBody>
                  <a:tcPr/>
                </a:tc>
                <a:tc hMerge="1">
                  <a:txBody>
                    <a:bodyPr/>
                    <a:lstStyle/>
                    <a:p>
                      <a:endParaRPr lang="en-US" dirty="0"/>
                    </a:p>
                  </a:txBody>
                  <a:tcPr>
                    <a:noFill/>
                  </a:tcPr>
                </a:tc>
                <a:tc hMerge="1">
                  <a:txBody>
                    <a:bodyPr/>
                    <a:lstStyle/>
                    <a:p>
                      <a:endParaRPr lang="en-US" dirty="0"/>
                    </a:p>
                  </a:txBody>
                  <a:tcPr>
                    <a:noFill/>
                  </a:tcPr>
                </a:tc>
                <a:tc hMerge="1">
                  <a:txBody>
                    <a:bodyPr/>
                    <a:lstStyle/>
                    <a:p>
                      <a:endParaRPr lang="en-US" dirty="0"/>
                    </a:p>
                  </a:txBody>
                  <a:tcPr>
                    <a:noFill/>
                  </a:tcPr>
                </a:tc>
                <a:extLst>
                  <a:ext uri="{0D108BD9-81ED-4DB2-BD59-A6C34878D82A}">
                    <a16:rowId xmlns:a16="http://schemas.microsoft.com/office/drawing/2014/main" val="684867398"/>
                  </a:ext>
                </a:extLst>
              </a:tr>
              <a:tr h="513184">
                <a:tc>
                  <a:txBody>
                    <a:bodyPr/>
                    <a:lstStyle/>
                    <a:p>
                      <a:pPr algn="ctr"/>
                      <a:r>
                        <a:rPr lang="en-US" sz="2400" b="1" dirty="0">
                          <a:solidFill>
                            <a:schemeClr val="bg1"/>
                          </a:solidFill>
                        </a:rPr>
                        <a:t>Type of Policy</a:t>
                      </a:r>
                    </a:p>
                  </a:txBody>
                  <a:tcPr anchor="ctr">
                    <a:solidFill>
                      <a:schemeClr val="accent2"/>
                    </a:solidFill>
                  </a:tcPr>
                </a:tc>
                <a:tc gridSpan="2">
                  <a:txBody>
                    <a:bodyPr/>
                    <a:lstStyle/>
                    <a:p>
                      <a:pPr algn="ctr"/>
                      <a:r>
                        <a:rPr lang="en-US" sz="2400" b="1" dirty="0">
                          <a:solidFill>
                            <a:schemeClr val="bg1"/>
                          </a:solidFill>
                        </a:rPr>
                        <a:t>Amount</a:t>
                      </a:r>
                    </a:p>
                  </a:txBody>
                  <a:tcPr anchor="ctr">
                    <a:solidFill>
                      <a:schemeClr val="accent2"/>
                    </a:solidFill>
                  </a:tcPr>
                </a:tc>
                <a:tc hMerge="1">
                  <a:txBody>
                    <a:bodyPr/>
                    <a:lstStyle/>
                    <a:p>
                      <a:pPr algn="ctr"/>
                      <a:r>
                        <a:rPr lang="en-US" b="1" dirty="0">
                          <a:solidFill>
                            <a:schemeClr val="bg1"/>
                          </a:solidFill>
                        </a:rPr>
                        <a:t>Number of Monthly Installments</a:t>
                      </a:r>
                    </a:p>
                  </a:txBody>
                  <a:tcPr anchor="ctr">
                    <a:solidFill>
                      <a:schemeClr val="accent2"/>
                    </a:solidFill>
                  </a:tcPr>
                </a:tc>
                <a:tc>
                  <a:txBody>
                    <a:bodyPr/>
                    <a:lstStyle/>
                    <a:p>
                      <a:pPr algn="ctr"/>
                      <a:r>
                        <a:rPr lang="en-US" sz="2400" b="1" dirty="0">
                          <a:solidFill>
                            <a:schemeClr val="bg1"/>
                          </a:solidFill>
                        </a:rPr>
                        <a:t>Minimum Earned</a:t>
                      </a:r>
                    </a:p>
                  </a:txBody>
                  <a:tcPr anchor="ctr">
                    <a:solidFill>
                      <a:schemeClr val="accent2"/>
                    </a:solidFill>
                  </a:tcPr>
                </a:tc>
                <a:tc>
                  <a:txBody>
                    <a:bodyPr/>
                    <a:lstStyle/>
                    <a:p>
                      <a:pPr algn="ctr"/>
                      <a:r>
                        <a:rPr lang="en-US" sz="2400" b="1" dirty="0">
                          <a:solidFill>
                            <a:schemeClr val="bg1"/>
                          </a:solidFill>
                        </a:rPr>
                        <a:t>Consideration</a:t>
                      </a:r>
                    </a:p>
                  </a:txBody>
                  <a:tcPr anchor="ctr">
                    <a:solidFill>
                      <a:schemeClr val="accent2"/>
                    </a:solidFill>
                  </a:tcPr>
                </a:tc>
                <a:extLst>
                  <a:ext uri="{0D108BD9-81ED-4DB2-BD59-A6C34878D82A}">
                    <a16:rowId xmlns:a16="http://schemas.microsoft.com/office/drawing/2014/main" val="798104782"/>
                  </a:ext>
                </a:extLst>
              </a:tr>
              <a:tr h="513184">
                <a:tc gridSpan="2">
                  <a:txBody>
                    <a:bodyPr/>
                    <a:lstStyle/>
                    <a:p>
                      <a:pPr algn="ctr"/>
                      <a:r>
                        <a:rPr lang="en-US" sz="2400" dirty="0"/>
                        <a:t>General Liability</a:t>
                      </a:r>
                    </a:p>
                  </a:txBody>
                  <a:tcPr anchor="ctr">
                    <a:noFill/>
                  </a:tcPr>
                </a:tc>
                <a:tc hMerge="1">
                  <a:txBody>
                    <a:bodyPr/>
                    <a:lstStyle/>
                    <a:p>
                      <a:endParaRPr lang="en-US"/>
                    </a:p>
                  </a:txBody>
                  <a:tcPr/>
                </a:tc>
                <a:tc>
                  <a:txBody>
                    <a:bodyPr/>
                    <a:lstStyle/>
                    <a:p>
                      <a:pPr algn="ctr"/>
                      <a:r>
                        <a:rPr lang="en-US" sz="2400" dirty="0"/>
                        <a:t>$100,000</a:t>
                      </a:r>
                    </a:p>
                  </a:txBody>
                  <a:tcPr anchor="ctr">
                    <a:noFill/>
                  </a:tcPr>
                </a:tc>
                <a:tc>
                  <a:txBody>
                    <a:bodyPr/>
                    <a:lstStyle/>
                    <a:p>
                      <a:pPr algn="ctr"/>
                      <a:r>
                        <a:rPr lang="en-US" sz="2400" dirty="0"/>
                        <a:t>25%</a:t>
                      </a:r>
                    </a:p>
                  </a:txBody>
                  <a:tcPr anchor="ctr">
                    <a:noFill/>
                  </a:tcPr>
                </a:tc>
                <a:tc>
                  <a:txBody>
                    <a:bodyPr/>
                    <a:lstStyle/>
                    <a:p>
                      <a:pPr algn="ctr"/>
                      <a:r>
                        <a:rPr lang="en-US" sz="2400" dirty="0"/>
                        <a:t>None</a:t>
                      </a:r>
                    </a:p>
                  </a:txBody>
                  <a:tcPr anchor="ctr">
                    <a:noFill/>
                  </a:tcPr>
                </a:tc>
                <a:extLst>
                  <a:ext uri="{0D108BD9-81ED-4DB2-BD59-A6C34878D82A}">
                    <a16:rowId xmlns:a16="http://schemas.microsoft.com/office/drawing/2014/main" val="967777208"/>
                  </a:ext>
                </a:extLst>
              </a:tr>
              <a:tr h="513184">
                <a:tc gridSpan="2">
                  <a:txBody>
                    <a:bodyPr/>
                    <a:lstStyle/>
                    <a:p>
                      <a:pPr algn="ctr"/>
                      <a:r>
                        <a:rPr lang="en-US" sz="2400" dirty="0"/>
                        <a:t>Property</a:t>
                      </a:r>
                    </a:p>
                  </a:txBody>
                  <a:tcPr anchor="ctr">
                    <a:solidFill>
                      <a:schemeClr val="accent6">
                        <a:lumMod val="20000"/>
                        <a:lumOff val="80000"/>
                      </a:schemeClr>
                    </a:solidFill>
                  </a:tcPr>
                </a:tc>
                <a:tc hMerge="1">
                  <a:txBody>
                    <a:bodyPr/>
                    <a:lstStyle/>
                    <a:p>
                      <a:pPr algn="ctr"/>
                      <a:endParaRPr lang="en-US" dirty="0"/>
                    </a:p>
                  </a:txBody>
                  <a:tcPr anchor="ctr">
                    <a:noFill/>
                  </a:tcPr>
                </a:tc>
                <a:tc>
                  <a:txBody>
                    <a:bodyPr/>
                    <a:lstStyle/>
                    <a:p>
                      <a:pPr algn="ctr"/>
                      <a:r>
                        <a:rPr lang="en-US" sz="2400" dirty="0"/>
                        <a:t>$200,000</a:t>
                      </a:r>
                    </a:p>
                  </a:txBody>
                  <a:tcPr anchor="ctr">
                    <a:solidFill>
                      <a:schemeClr val="accent6">
                        <a:lumMod val="20000"/>
                        <a:lumOff val="80000"/>
                      </a:schemeClr>
                    </a:solidFill>
                  </a:tcPr>
                </a:tc>
                <a:tc>
                  <a:txBody>
                    <a:bodyPr/>
                    <a:lstStyle/>
                    <a:p>
                      <a:pPr algn="ctr"/>
                      <a:r>
                        <a:rPr lang="en-US" sz="2400" dirty="0"/>
                        <a:t>50%</a:t>
                      </a:r>
                    </a:p>
                  </a:txBody>
                  <a:tcPr anchor="ctr">
                    <a:solidFill>
                      <a:schemeClr val="accent6">
                        <a:lumMod val="20000"/>
                        <a:lumOff val="80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Some properties in hurricane areas</a:t>
                      </a:r>
                    </a:p>
                  </a:txBody>
                  <a:tcPr anchor="ctr">
                    <a:solidFill>
                      <a:schemeClr val="accent6">
                        <a:lumMod val="20000"/>
                        <a:lumOff val="80000"/>
                      </a:schemeClr>
                    </a:solidFill>
                  </a:tcPr>
                </a:tc>
                <a:extLst>
                  <a:ext uri="{0D108BD9-81ED-4DB2-BD59-A6C34878D82A}">
                    <a16:rowId xmlns:a16="http://schemas.microsoft.com/office/drawing/2014/main" val="2732809303"/>
                  </a:ext>
                </a:extLst>
              </a:tr>
              <a:tr h="513184">
                <a:tc gridSpan="2">
                  <a:txBody>
                    <a:bodyPr/>
                    <a:lstStyle/>
                    <a:p>
                      <a:pPr algn="ctr"/>
                      <a:r>
                        <a:rPr lang="en-US" sz="2400" dirty="0"/>
                        <a:t>Workers Comp</a:t>
                      </a:r>
                    </a:p>
                  </a:txBody>
                  <a:tcPr anchor="ctr">
                    <a:solidFill>
                      <a:schemeClr val="bg1"/>
                    </a:solidFill>
                  </a:tcPr>
                </a:tc>
                <a:tc hMerge="1">
                  <a:txBody>
                    <a:bodyPr/>
                    <a:lstStyle/>
                    <a:p>
                      <a:endParaRPr lang="en-US"/>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$200,000</a:t>
                      </a:r>
                    </a:p>
                  </a:txBody>
                  <a:tcPr anchor="ctr">
                    <a:solidFill>
                      <a:schemeClr val="bg1"/>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25%</a:t>
                      </a:r>
                    </a:p>
                  </a:txBody>
                  <a:tcPr anchor="ctr">
                    <a:solidFill>
                      <a:schemeClr val="bg1"/>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Auditable</a:t>
                      </a:r>
                    </a:p>
                  </a:txBody>
                  <a:tcPr anchor="ctr">
                    <a:solidFill>
                      <a:schemeClr val="bg1"/>
                    </a:solidFill>
                  </a:tcPr>
                </a:tc>
                <a:extLst>
                  <a:ext uri="{0D108BD9-81ED-4DB2-BD59-A6C34878D82A}">
                    <a16:rowId xmlns:a16="http://schemas.microsoft.com/office/drawing/2014/main" val="91357128"/>
                  </a:ext>
                </a:extLst>
              </a:tr>
              <a:tr h="513184">
                <a:tc gridSpan="2">
                  <a:txBody>
                    <a:bodyPr/>
                    <a:lstStyle/>
                    <a:p>
                      <a:pPr algn="ctr"/>
                      <a:r>
                        <a:rPr lang="en-US" sz="2400" dirty="0"/>
                        <a:t>Boiler and Machinery</a:t>
                      </a:r>
                    </a:p>
                  </a:txBody>
                  <a:tcPr anchor="ctr">
                    <a:solidFill>
                      <a:schemeClr val="accent6">
                        <a:lumMod val="20000"/>
                        <a:lumOff val="80000"/>
                      </a:schemeClr>
                    </a:solidFill>
                  </a:tcPr>
                </a:tc>
                <a:tc hMerge="1">
                  <a:txBody>
                    <a:bodyPr/>
                    <a:lstStyle/>
                    <a:p>
                      <a:endParaRPr lang="en-US"/>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$100,000</a:t>
                      </a:r>
                    </a:p>
                  </a:txBody>
                  <a:tcPr anchor="ctr">
                    <a:solidFill>
                      <a:schemeClr val="accent6">
                        <a:lumMod val="20000"/>
                        <a:lumOff val="80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25%</a:t>
                      </a:r>
                    </a:p>
                  </a:txBody>
                  <a:tcPr anchor="ctr">
                    <a:solidFill>
                      <a:schemeClr val="accent6">
                        <a:lumMod val="20000"/>
                        <a:lumOff val="80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a:ea typeface="+mn-ea"/>
                          <a:cs typeface="+mn-cs"/>
                        </a:rPr>
                        <a:t>None</a:t>
                      </a:r>
                    </a:p>
                  </a:txBody>
                  <a:tcPr anchor="ctr">
                    <a:solidFill>
                      <a:schemeClr val="accent6">
                        <a:lumMod val="20000"/>
                        <a:lumOff val="80000"/>
                      </a:schemeClr>
                    </a:solidFill>
                  </a:tcPr>
                </a:tc>
                <a:extLst>
                  <a:ext uri="{0D108BD9-81ED-4DB2-BD59-A6C34878D82A}">
                    <a16:rowId xmlns:a16="http://schemas.microsoft.com/office/drawing/2014/main" val="3643860984"/>
                  </a:ext>
                </a:extLst>
              </a:tr>
            </a:tbl>
          </a:graphicData>
        </a:graphic>
      </p:graphicFrame>
    </p:spTree>
    <p:extLst>
      <p:ext uri="{BB962C8B-B14F-4D97-AF65-F5344CB8AC3E}">
        <p14:creationId xmlns:p14="http://schemas.microsoft.com/office/powerpoint/2010/main" val="32129476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E3E2-F8C7-9371-3856-4736CA9E3011}"/>
              </a:ext>
            </a:extLst>
          </p:cNvPr>
          <p:cNvSpPr>
            <a:spLocks noGrp="1"/>
          </p:cNvSpPr>
          <p:nvPr>
            <p:ph type="ctrTitle"/>
          </p:nvPr>
        </p:nvSpPr>
        <p:spPr>
          <a:xfrm>
            <a:off x="8645370" y="3114360"/>
            <a:ext cx="8147044" cy="975549"/>
          </a:xfrm>
        </p:spPr>
        <p:txBody>
          <a:bodyPr/>
          <a:lstStyle/>
          <a:p>
            <a:r>
              <a:rPr lang="en-US" b="0" dirty="0"/>
              <a:t>Current premium finance </a:t>
            </a:r>
          </a:p>
        </p:txBody>
      </p:sp>
      <p:sp>
        <p:nvSpPr>
          <p:cNvPr id="3" name="Subtitle 2">
            <a:extLst>
              <a:ext uri="{FF2B5EF4-FFF2-40B4-BE49-F238E27FC236}">
                <a16:creationId xmlns:a16="http://schemas.microsoft.com/office/drawing/2014/main" id="{95367DC4-FB87-B1DC-CB44-F4652D2CFF69}"/>
              </a:ext>
            </a:extLst>
          </p:cNvPr>
          <p:cNvSpPr>
            <a:spLocks noGrp="1"/>
          </p:cNvSpPr>
          <p:nvPr>
            <p:ph type="subTitle" idx="1"/>
          </p:nvPr>
        </p:nvSpPr>
        <p:spPr/>
        <p:txBody>
          <a:bodyPr/>
          <a:lstStyle/>
          <a:p>
            <a:r>
              <a:rPr lang="en-US" b="1" dirty="0"/>
              <a:t>technology</a:t>
            </a:r>
          </a:p>
        </p:txBody>
      </p:sp>
    </p:spTree>
    <p:extLst>
      <p:ext uri="{BB962C8B-B14F-4D97-AF65-F5344CB8AC3E}">
        <p14:creationId xmlns:p14="http://schemas.microsoft.com/office/powerpoint/2010/main" val="16943231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BDAF-D0BC-4235-A3CF-C23D3E8EAA05}"/>
              </a:ext>
            </a:extLst>
          </p:cNvPr>
          <p:cNvSpPr>
            <a:spLocks noGrp="1"/>
          </p:cNvSpPr>
          <p:nvPr>
            <p:ph type="title"/>
          </p:nvPr>
        </p:nvSpPr>
        <p:spPr/>
        <p:txBody>
          <a:bodyPr/>
          <a:lstStyle/>
          <a:p>
            <a:r>
              <a:rPr lang="en-US" b="0" dirty="0">
                <a:solidFill>
                  <a:schemeClr val="tx2"/>
                </a:solidFill>
              </a:rPr>
              <a:t>Current </a:t>
            </a:r>
            <a:r>
              <a:rPr lang="en-US" b="0" dirty="0">
                <a:solidFill>
                  <a:schemeClr val="tx1"/>
                </a:solidFill>
              </a:rPr>
              <a:t>Premium Finance </a:t>
            </a:r>
            <a:r>
              <a:rPr lang="en-US" dirty="0"/>
              <a:t>Technology</a:t>
            </a:r>
          </a:p>
        </p:txBody>
      </p:sp>
      <p:sp>
        <p:nvSpPr>
          <p:cNvPr id="3" name="Slide Number Placeholder 2">
            <a:extLst>
              <a:ext uri="{FF2B5EF4-FFF2-40B4-BE49-F238E27FC236}">
                <a16:creationId xmlns:a16="http://schemas.microsoft.com/office/drawing/2014/main" id="{F1AB6069-C91C-4285-8AEE-42205A8C7107}"/>
              </a:ext>
            </a:extLst>
          </p:cNvPr>
          <p:cNvSpPr>
            <a:spLocks noGrp="1"/>
          </p:cNvSpPr>
          <p:nvPr>
            <p:ph type="sldNum" sz="quarter" idx="12"/>
          </p:nvPr>
        </p:nvSpPr>
        <p:spPr/>
        <p:txBody>
          <a:bodyPr/>
          <a:lstStyle/>
          <a:p>
            <a:fld id="{689283F9-B069-4DD8-986C-6F2C25501430}" type="slidenum">
              <a:rPr lang="en-US" smtClean="0"/>
              <a:t>119</a:t>
            </a:fld>
            <a:endParaRPr lang="en-US" dirty="0"/>
          </a:p>
        </p:txBody>
      </p:sp>
      <p:grpSp>
        <p:nvGrpSpPr>
          <p:cNvPr id="43" name="Group 42">
            <a:extLst>
              <a:ext uri="{FF2B5EF4-FFF2-40B4-BE49-F238E27FC236}">
                <a16:creationId xmlns:a16="http://schemas.microsoft.com/office/drawing/2014/main" id="{E252A852-93FC-4BE1-8CD0-3AF8CC0C330D}"/>
              </a:ext>
            </a:extLst>
          </p:cNvPr>
          <p:cNvGrpSpPr/>
          <p:nvPr/>
        </p:nvGrpSpPr>
        <p:grpSpPr>
          <a:xfrm>
            <a:off x="1087852" y="2979785"/>
            <a:ext cx="16274635" cy="5774910"/>
            <a:chOff x="5043249" y="3996721"/>
            <a:chExt cx="8505641" cy="3156621"/>
          </a:xfrm>
        </p:grpSpPr>
        <p:sp>
          <p:nvSpPr>
            <p:cNvPr id="7" name="Rectangle 6">
              <a:extLst>
                <a:ext uri="{FF2B5EF4-FFF2-40B4-BE49-F238E27FC236}">
                  <a16:creationId xmlns:a16="http://schemas.microsoft.com/office/drawing/2014/main" id="{0CCE34B3-36BD-45A9-BA96-720B62319D17}"/>
                </a:ext>
              </a:extLst>
            </p:cNvPr>
            <p:cNvSpPr/>
            <p:nvPr/>
          </p:nvSpPr>
          <p:spPr>
            <a:xfrm>
              <a:off x="10738964" y="5119249"/>
              <a:ext cx="2792227" cy="8781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nvGrpSpPr>
            <p:cNvPr id="11" name="Group 10">
              <a:extLst>
                <a:ext uri="{FF2B5EF4-FFF2-40B4-BE49-F238E27FC236}">
                  <a16:creationId xmlns:a16="http://schemas.microsoft.com/office/drawing/2014/main" id="{7FAFA88C-F563-4C09-8344-2F81097E6D03}"/>
                </a:ext>
              </a:extLst>
            </p:cNvPr>
            <p:cNvGrpSpPr/>
            <p:nvPr/>
          </p:nvGrpSpPr>
          <p:grpSpPr>
            <a:xfrm>
              <a:off x="7899066" y="6268434"/>
              <a:ext cx="2792227" cy="882102"/>
              <a:chOff x="3108098" y="3365008"/>
              <a:chExt cx="2792227" cy="754768"/>
            </a:xfrm>
            <a:effectLst>
              <a:outerShdw blurRad="50800" dist="38100" dir="5400000" algn="t" rotWithShape="0">
                <a:prstClr val="black">
                  <a:alpha val="40000"/>
                </a:prstClr>
              </a:outerShdw>
            </a:effectLst>
          </p:grpSpPr>
          <p:sp>
            <p:nvSpPr>
              <p:cNvPr id="12" name="Rectangle 11">
                <a:extLst>
                  <a:ext uri="{FF2B5EF4-FFF2-40B4-BE49-F238E27FC236}">
                    <a16:creationId xmlns:a16="http://schemas.microsoft.com/office/drawing/2014/main" id="{F5241570-2EC3-4042-9D0D-A83D1FA76D2B}"/>
                  </a:ext>
                </a:extLst>
              </p:cNvPr>
              <p:cNvSpPr/>
              <p:nvPr/>
            </p:nvSpPr>
            <p:spPr>
              <a:xfrm>
                <a:off x="3108098" y="3365008"/>
                <a:ext cx="2792227" cy="7547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3" name="Rectangle 12">
                <a:extLst>
                  <a:ext uri="{FF2B5EF4-FFF2-40B4-BE49-F238E27FC236}">
                    <a16:creationId xmlns:a16="http://schemas.microsoft.com/office/drawing/2014/main" id="{67ECAB11-00A9-4746-8E39-D0B1A336A4F9}"/>
                  </a:ext>
                </a:extLst>
              </p:cNvPr>
              <p:cNvSpPr/>
              <p:nvPr/>
            </p:nvSpPr>
            <p:spPr>
              <a:xfrm>
                <a:off x="4068401" y="3618847"/>
                <a:ext cx="921726" cy="215923"/>
              </a:xfrm>
              <a:prstGeom prst="rect">
                <a:avLst/>
              </a:prstGeom>
            </p:spPr>
            <p:txBody>
              <a:bodyPr wrap="non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IPFS Connect</a:t>
                </a:r>
                <a:r>
                  <a:rPr kumimoji="0" lang="en-US" sz="2400" b="0" i="0" u="none" strike="noStrike" kern="1200" cap="none" spc="0" normalizeH="0" baseline="30000" noProof="0" dirty="0">
                    <a:ln>
                      <a:noFill/>
                    </a:ln>
                    <a:solidFill>
                      <a:srgbClr val="174770"/>
                    </a:solidFill>
                    <a:effectLst/>
                    <a:uLnTx/>
                    <a:uFillTx/>
                    <a:latin typeface="Oswald Light" pitchFamily="2" charset="0"/>
                    <a:ea typeface="+mn-ea"/>
                    <a:cs typeface="+mn-cs"/>
                  </a:rPr>
                  <a:t>®</a:t>
                </a:r>
              </a:p>
            </p:txBody>
          </p:sp>
          <p:pic>
            <p:nvPicPr>
              <p:cNvPr id="14" name="Picture 13">
                <a:extLst>
                  <a:ext uri="{FF2B5EF4-FFF2-40B4-BE49-F238E27FC236}">
                    <a16:creationId xmlns:a16="http://schemas.microsoft.com/office/drawing/2014/main" id="{6FAE024F-8D47-4E37-A939-139CB1B8E492}"/>
                  </a:ext>
                </a:extLst>
              </p:cNvPr>
              <p:cNvPicPr>
                <a:picLocks noChangeAspect="1"/>
              </p:cNvPicPr>
              <p:nvPr/>
            </p:nvPicPr>
            <p:blipFill>
              <a:blip r:embed="rId2"/>
              <a:stretch>
                <a:fillRect/>
              </a:stretch>
            </p:blipFill>
            <p:spPr>
              <a:xfrm>
                <a:off x="3583286" y="3515846"/>
                <a:ext cx="408388" cy="421925"/>
              </a:xfrm>
              <a:prstGeom prst="rect">
                <a:avLst/>
              </a:prstGeom>
            </p:spPr>
          </p:pic>
        </p:grpSp>
        <p:grpSp>
          <p:nvGrpSpPr>
            <p:cNvPr id="15" name="Group 14">
              <a:extLst>
                <a:ext uri="{FF2B5EF4-FFF2-40B4-BE49-F238E27FC236}">
                  <a16:creationId xmlns:a16="http://schemas.microsoft.com/office/drawing/2014/main" id="{B2DE7B44-5A11-4D69-935C-998A4128F847}"/>
                </a:ext>
              </a:extLst>
            </p:cNvPr>
            <p:cNvGrpSpPr/>
            <p:nvPr/>
          </p:nvGrpSpPr>
          <p:grpSpPr>
            <a:xfrm>
              <a:off x="7892190" y="5147510"/>
              <a:ext cx="2792227" cy="857296"/>
              <a:chOff x="3108097" y="1861411"/>
              <a:chExt cx="2792227" cy="792699"/>
            </a:xfrm>
            <a:effectLst>
              <a:outerShdw blurRad="50800" dist="38100" dir="5400000" algn="t" rotWithShape="0">
                <a:prstClr val="black">
                  <a:alpha val="40000"/>
                </a:prstClr>
              </a:outerShdw>
            </a:effectLst>
          </p:grpSpPr>
          <p:sp>
            <p:nvSpPr>
              <p:cNvPr id="16" name="Rectangle 15">
                <a:extLst>
                  <a:ext uri="{FF2B5EF4-FFF2-40B4-BE49-F238E27FC236}">
                    <a16:creationId xmlns:a16="http://schemas.microsoft.com/office/drawing/2014/main" id="{8E9BD562-83CF-4EBB-9292-D97B4497D946}"/>
                  </a:ext>
                </a:extLst>
              </p:cNvPr>
              <p:cNvSpPr/>
              <p:nvPr/>
            </p:nvSpPr>
            <p:spPr>
              <a:xfrm>
                <a:off x="3108097" y="1861411"/>
                <a:ext cx="2792227" cy="7926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7" name="Rectangle 16">
                <a:extLst>
                  <a:ext uri="{FF2B5EF4-FFF2-40B4-BE49-F238E27FC236}">
                    <a16:creationId xmlns:a16="http://schemas.microsoft.com/office/drawing/2014/main" id="{6CF87AEF-441F-467C-B482-3E3B860B176D}"/>
                  </a:ext>
                </a:extLst>
              </p:cNvPr>
              <p:cNvSpPr/>
              <p:nvPr/>
            </p:nvSpPr>
            <p:spPr>
              <a:xfrm>
                <a:off x="4028557" y="2064313"/>
                <a:ext cx="1688295" cy="420005"/>
              </a:xfrm>
              <a:prstGeom prst="rect">
                <a:avLst/>
              </a:prstGeom>
            </p:spPr>
            <p:txBody>
              <a:bodyPr wrap="non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Agency Branding for Website</a:t>
                </a:r>
              </a:p>
              <a:p>
                <a:pPr marL="0" marR="0" lvl="0" indent="0" algn="l" defTabSz="914293" rtl="0" eaLnBrk="1" fontAlgn="auto" latinLnBrk="0" hangingPunct="1">
                  <a:lnSpc>
                    <a:spcPct val="100000"/>
                  </a:lnSpc>
                  <a:spcBef>
                    <a:spcPts val="0"/>
                  </a:spcBef>
                  <a:spcAft>
                    <a:spcPts val="0"/>
                  </a:spcAft>
                  <a:buClrTx/>
                  <a:buSzTx/>
                  <a:buFontTx/>
                  <a:buNone/>
                  <a:tabLst/>
                  <a:defRPr/>
                </a:pPr>
                <a:r>
                  <a:rPr lang="en-US" sz="2400" dirty="0">
                    <a:solidFill>
                      <a:srgbClr val="174770"/>
                    </a:solidFill>
                    <a:latin typeface="Oswald Light" pitchFamily="2" charset="0"/>
                  </a:rPr>
                  <a:t> &amp; eForms Emails</a:t>
                </a:r>
                <a:endPar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endParaRPr>
              </a:p>
            </p:txBody>
          </p:sp>
        </p:grpSp>
        <p:grpSp>
          <p:nvGrpSpPr>
            <p:cNvPr id="19" name="Group 18">
              <a:extLst>
                <a:ext uri="{FF2B5EF4-FFF2-40B4-BE49-F238E27FC236}">
                  <a16:creationId xmlns:a16="http://schemas.microsoft.com/office/drawing/2014/main" id="{271C5A5F-D586-4FC0-84F6-84A57A3DB62D}"/>
                </a:ext>
              </a:extLst>
            </p:cNvPr>
            <p:cNvGrpSpPr/>
            <p:nvPr/>
          </p:nvGrpSpPr>
          <p:grpSpPr>
            <a:xfrm>
              <a:off x="7902115" y="3996721"/>
              <a:ext cx="2792227" cy="882103"/>
              <a:chOff x="3108101" y="978272"/>
              <a:chExt cx="2792227" cy="767503"/>
            </a:xfrm>
            <a:effectLst>
              <a:outerShdw blurRad="50800" dist="38100" dir="5400000" algn="t" rotWithShape="0">
                <a:prstClr val="black">
                  <a:alpha val="40000"/>
                </a:prstClr>
              </a:outerShdw>
            </a:effectLst>
          </p:grpSpPr>
          <p:sp>
            <p:nvSpPr>
              <p:cNvPr id="20" name="Rectangle 19">
                <a:extLst>
                  <a:ext uri="{FF2B5EF4-FFF2-40B4-BE49-F238E27FC236}">
                    <a16:creationId xmlns:a16="http://schemas.microsoft.com/office/drawing/2014/main" id="{F4BDAE25-B3F2-42E8-9ADA-CD8970ACE91A}"/>
                  </a:ext>
                </a:extLst>
              </p:cNvPr>
              <p:cNvSpPr/>
              <p:nvPr/>
            </p:nvSpPr>
            <p:spPr>
              <a:xfrm>
                <a:off x="3108101" y="978272"/>
                <a:ext cx="2792227" cy="7675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21" name="Rectangle 20">
                <a:extLst>
                  <a:ext uri="{FF2B5EF4-FFF2-40B4-BE49-F238E27FC236}">
                    <a16:creationId xmlns:a16="http://schemas.microsoft.com/office/drawing/2014/main" id="{784895EA-2514-4CC0-931F-797FF6F06FDE}"/>
                  </a:ext>
                </a:extLst>
              </p:cNvPr>
              <p:cNvSpPr/>
              <p:nvPr/>
            </p:nvSpPr>
            <p:spPr>
              <a:xfrm>
                <a:off x="4013089" y="1297987"/>
                <a:ext cx="1625444" cy="219566"/>
              </a:xfrm>
              <a:prstGeom prst="rect">
                <a:avLst/>
              </a:prstGeom>
            </p:spPr>
            <p:txBody>
              <a:bodyPr wrap="squar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AP Online Quoting</a:t>
                </a:r>
              </a:p>
            </p:txBody>
          </p:sp>
        </p:grpSp>
        <p:grpSp>
          <p:nvGrpSpPr>
            <p:cNvPr id="23" name="Group 22">
              <a:extLst>
                <a:ext uri="{FF2B5EF4-FFF2-40B4-BE49-F238E27FC236}">
                  <a16:creationId xmlns:a16="http://schemas.microsoft.com/office/drawing/2014/main" id="{E43FF3CE-030F-4FF2-A524-83880C39299C}"/>
                </a:ext>
              </a:extLst>
            </p:cNvPr>
            <p:cNvGrpSpPr/>
            <p:nvPr/>
          </p:nvGrpSpPr>
          <p:grpSpPr>
            <a:xfrm>
              <a:off x="5043249" y="3996721"/>
              <a:ext cx="2792227" cy="884878"/>
              <a:chOff x="249234" y="1333703"/>
              <a:chExt cx="2792227" cy="884878"/>
            </a:xfrm>
            <a:effectLst>
              <a:outerShdw blurRad="50800" dist="38100" dir="5400000" algn="t" rotWithShape="0">
                <a:prstClr val="black">
                  <a:alpha val="40000"/>
                </a:prstClr>
              </a:outerShdw>
            </a:effectLst>
          </p:grpSpPr>
          <p:sp>
            <p:nvSpPr>
              <p:cNvPr id="24" name="Rectangle 23">
                <a:extLst>
                  <a:ext uri="{FF2B5EF4-FFF2-40B4-BE49-F238E27FC236}">
                    <a16:creationId xmlns:a16="http://schemas.microsoft.com/office/drawing/2014/main" id="{F0643D12-23E3-49E5-BC08-7785D7E0F299}"/>
                  </a:ext>
                </a:extLst>
              </p:cNvPr>
              <p:cNvSpPr/>
              <p:nvPr/>
            </p:nvSpPr>
            <p:spPr>
              <a:xfrm>
                <a:off x="249234" y="1333703"/>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26" name="TextBox 25">
                <a:extLst>
                  <a:ext uri="{FF2B5EF4-FFF2-40B4-BE49-F238E27FC236}">
                    <a16:creationId xmlns:a16="http://schemas.microsoft.com/office/drawing/2014/main" id="{61E7B11D-7C01-4459-A29E-0F9C6231932F}"/>
                  </a:ext>
                </a:extLst>
              </p:cNvPr>
              <p:cNvSpPr txBox="1"/>
              <p:nvPr/>
            </p:nvSpPr>
            <p:spPr>
              <a:xfrm>
                <a:off x="1027265" y="1675868"/>
                <a:ext cx="904970" cy="252350"/>
              </a:xfrm>
              <a:prstGeom prst="rect">
                <a:avLst/>
              </a:prstGeom>
              <a:noFill/>
            </p:spPr>
            <p:txBody>
              <a:bodyPr wrap="none" rtlCol="0">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lang="en-US" sz="2400" dirty="0">
                    <a:solidFill>
                      <a:srgbClr val="174770"/>
                    </a:solidFill>
                    <a:latin typeface="Oswald Light" pitchFamily="2" charset="0"/>
                  </a:rPr>
                  <a:t>Online Quoting</a:t>
                </a:r>
                <a:endPar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endParaRPr>
              </a:p>
            </p:txBody>
          </p:sp>
        </p:grpSp>
        <p:grpSp>
          <p:nvGrpSpPr>
            <p:cNvPr id="27" name="Group 26">
              <a:extLst>
                <a:ext uri="{FF2B5EF4-FFF2-40B4-BE49-F238E27FC236}">
                  <a16:creationId xmlns:a16="http://schemas.microsoft.com/office/drawing/2014/main" id="{7F427E7A-92CF-4F5C-9FE6-BB04048A0360}"/>
                </a:ext>
              </a:extLst>
            </p:cNvPr>
            <p:cNvGrpSpPr/>
            <p:nvPr/>
          </p:nvGrpSpPr>
          <p:grpSpPr>
            <a:xfrm>
              <a:off x="5045416" y="5139317"/>
              <a:ext cx="2792227" cy="884878"/>
              <a:chOff x="251401" y="2476299"/>
              <a:chExt cx="2792227" cy="884878"/>
            </a:xfrm>
            <a:effectLst>
              <a:outerShdw blurRad="50800" dist="38100" dir="5400000" algn="t" rotWithShape="0">
                <a:prstClr val="black">
                  <a:alpha val="40000"/>
                </a:prstClr>
              </a:outerShdw>
            </a:effectLst>
          </p:grpSpPr>
          <p:sp>
            <p:nvSpPr>
              <p:cNvPr id="28" name="Rectangle 27">
                <a:extLst>
                  <a:ext uri="{FF2B5EF4-FFF2-40B4-BE49-F238E27FC236}">
                    <a16:creationId xmlns:a16="http://schemas.microsoft.com/office/drawing/2014/main" id="{82445C4D-28B2-4801-825C-281029ED3CD1}"/>
                  </a:ext>
                </a:extLst>
              </p:cNvPr>
              <p:cNvSpPr/>
              <p:nvPr/>
            </p:nvSpPr>
            <p:spPr>
              <a:xfrm>
                <a:off x="251401" y="2476299"/>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pic>
            <p:nvPicPr>
              <p:cNvPr id="29" name="Picture 4" descr="Integrations">
                <a:extLst>
                  <a:ext uri="{FF2B5EF4-FFF2-40B4-BE49-F238E27FC236}">
                    <a16:creationId xmlns:a16="http://schemas.microsoft.com/office/drawing/2014/main" id="{BFC76A5C-8DA6-49D7-8E66-92190AC10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922" y="2604096"/>
                <a:ext cx="659054" cy="65905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0436948-ED52-41B4-A8C5-27A7DF5E2FCC}"/>
                  </a:ext>
                </a:extLst>
              </p:cNvPr>
              <p:cNvSpPr txBox="1"/>
              <p:nvPr/>
            </p:nvSpPr>
            <p:spPr>
              <a:xfrm>
                <a:off x="891084" y="2804869"/>
                <a:ext cx="754263" cy="252351"/>
              </a:xfrm>
              <a:prstGeom prst="rect">
                <a:avLst/>
              </a:prstGeom>
              <a:noFill/>
            </p:spPr>
            <p:txBody>
              <a:bodyPr wrap="square" rtlCol="0">
                <a:spAutoFit/>
              </a:bodyPr>
              <a:lstStyle>
                <a:defPPr>
                  <a:defRPr lang="en-US"/>
                </a:defPPr>
                <a:lvl1pPr>
                  <a:defRPr>
                    <a:solidFill>
                      <a:schemeClr val="accent5"/>
                    </a:solidFill>
                    <a:latin typeface="Oswald Light" pitchFamily="2" charset="0"/>
                  </a:defRPr>
                </a:lvl1pPr>
              </a:lstStyle>
              <a:p>
                <a:pPr marL="0" marR="0" lvl="0" indent="0" algn="l" defTabSz="914293" rtl="0" eaLnBrk="1" fontAlgn="auto" latinLnBrk="0" hangingPunct="1">
                  <a:lnSpc>
                    <a:spcPct val="100000"/>
                  </a:lnSpc>
                  <a:spcBef>
                    <a:spcPts val="0"/>
                  </a:spcBef>
                  <a:spcAft>
                    <a:spcPts val="0"/>
                  </a:spcAft>
                  <a:buClrTx/>
                  <a:buSzTx/>
                  <a:buFontTx/>
                  <a:buNone/>
                  <a:tabLst/>
                  <a:defRPr/>
                </a:pPr>
                <a:r>
                  <a:rPr lang="en-US" sz="2400" dirty="0">
                    <a:solidFill>
                      <a:srgbClr val="174770"/>
                    </a:solidFill>
                  </a:rPr>
                  <a:t>Integrations</a:t>
                </a:r>
                <a:endPar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endParaRPr>
              </a:p>
            </p:txBody>
          </p:sp>
        </p:grpSp>
        <p:grpSp>
          <p:nvGrpSpPr>
            <p:cNvPr id="31" name="Group 30">
              <a:extLst>
                <a:ext uri="{FF2B5EF4-FFF2-40B4-BE49-F238E27FC236}">
                  <a16:creationId xmlns:a16="http://schemas.microsoft.com/office/drawing/2014/main" id="{1BADFAE5-FA9A-4BAE-92A4-AE8ACFEE52A9}"/>
                </a:ext>
              </a:extLst>
            </p:cNvPr>
            <p:cNvGrpSpPr/>
            <p:nvPr/>
          </p:nvGrpSpPr>
          <p:grpSpPr>
            <a:xfrm>
              <a:off x="5043332" y="6268464"/>
              <a:ext cx="2792227" cy="884878"/>
              <a:chOff x="242967" y="3605446"/>
              <a:chExt cx="2792227" cy="884878"/>
            </a:xfrm>
            <a:effectLst>
              <a:outerShdw blurRad="50800" dist="38100" dir="5400000" algn="t" rotWithShape="0">
                <a:prstClr val="black">
                  <a:alpha val="40000"/>
                </a:prstClr>
              </a:outerShdw>
            </a:effectLst>
          </p:grpSpPr>
          <p:sp>
            <p:nvSpPr>
              <p:cNvPr id="32" name="Rectangle 31">
                <a:extLst>
                  <a:ext uri="{FF2B5EF4-FFF2-40B4-BE49-F238E27FC236}">
                    <a16:creationId xmlns:a16="http://schemas.microsoft.com/office/drawing/2014/main" id="{827339BA-7A14-43D3-A859-FFB053CE6792}"/>
                  </a:ext>
                </a:extLst>
              </p:cNvPr>
              <p:cNvSpPr/>
              <p:nvPr/>
            </p:nvSpPr>
            <p:spPr>
              <a:xfrm>
                <a:off x="242967" y="3605446"/>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pic>
            <p:nvPicPr>
              <p:cNvPr id="33" name="Picture 6" descr="e-form">
                <a:extLst>
                  <a:ext uri="{FF2B5EF4-FFF2-40B4-BE49-F238E27FC236}">
                    <a16:creationId xmlns:a16="http://schemas.microsoft.com/office/drawing/2014/main" id="{3869AC9B-4D4B-4163-BD57-983719B67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718" y="3744466"/>
                <a:ext cx="592869" cy="59286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DF0DEBCB-05DD-4CA5-9D8D-83BF6D41E95B}"/>
                  </a:ext>
                </a:extLst>
              </p:cNvPr>
              <p:cNvSpPr txBox="1"/>
              <p:nvPr/>
            </p:nvSpPr>
            <p:spPr>
              <a:xfrm>
                <a:off x="1146324" y="3926944"/>
                <a:ext cx="496971" cy="252351"/>
              </a:xfrm>
              <a:prstGeom prst="rect">
                <a:avLst/>
              </a:prstGeom>
              <a:noFill/>
            </p:spPr>
            <p:txBody>
              <a:bodyPr wrap="none" rtlCol="0">
                <a:spAutoFit/>
              </a:bodyPr>
              <a:lstStyle>
                <a:defPPr>
                  <a:defRPr lang="en-US"/>
                </a:defPPr>
                <a:lvl1pPr>
                  <a:defRPr>
                    <a:solidFill>
                      <a:schemeClr val="accent5"/>
                    </a:solidFill>
                    <a:latin typeface="Oswald Light" pitchFamily="2" charset="0"/>
                  </a:defRPr>
                </a:lvl1p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eForms</a:t>
                </a:r>
              </a:p>
            </p:txBody>
          </p:sp>
        </p:grpSp>
        <p:sp>
          <p:nvSpPr>
            <p:cNvPr id="36" name="Rectangle 35">
              <a:extLst>
                <a:ext uri="{FF2B5EF4-FFF2-40B4-BE49-F238E27FC236}">
                  <a16:creationId xmlns:a16="http://schemas.microsoft.com/office/drawing/2014/main" id="{BF2E5C11-D07F-4E35-A124-14D82DD775FC}"/>
                </a:ext>
              </a:extLst>
            </p:cNvPr>
            <p:cNvSpPr/>
            <p:nvPr/>
          </p:nvSpPr>
          <p:spPr>
            <a:xfrm>
              <a:off x="10756663" y="3996721"/>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nvGrpSpPr>
            <p:cNvPr id="39" name="Group 38">
              <a:extLst>
                <a:ext uri="{FF2B5EF4-FFF2-40B4-BE49-F238E27FC236}">
                  <a16:creationId xmlns:a16="http://schemas.microsoft.com/office/drawing/2014/main" id="{5F569F5C-253A-434A-97C6-B225E937073F}"/>
                </a:ext>
              </a:extLst>
            </p:cNvPr>
            <p:cNvGrpSpPr/>
            <p:nvPr/>
          </p:nvGrpSpPr>
          <p:grpSpPr>
            <a:xfrm>
              <a:off x="10756662" y="6261005"/>
              <a:ext cx="2792227" cy="884878"/>
              <a:chOff x="5967144" y="2508286"/>
              <a:chExt cx="2792227" cy="884878"/>
            </a:xfrm>
            <a:effectLst>
              <a:outerShdw blurRad="50800" dist="38100" dir="5400000" algn="t" rotWithShape="0">
                <a:prstClr val="black">
                  <a:alpha val="40000"/>
                </a:prstClr>
              </a:outerShdw>
            </a:effectLst>
          </p:grpSpPr>
          <p:sp>
            <p:nvSpPr>
              <p:cNvPr id="40" name="Rectangle 39">
                <a:extLst>
                  <a:ext uri="{FF2B5EF4-FFF2-40B4-BE49-F238E27FC236}">
                    <a16:creationId xmlns:a16="http://schemas.microsoft.com/office/drawing/2014/main" id="{2292E267-FAC3-4C44-A066-E7470C7C2AF7}"/>
                  </a:ext>
                </a:extLst>
              </p:cNvPr>
              <p:cNvSpPr/>
              <p:nvPr/>
            </p:nvSpPr>
            <p:spPr>
              <a:xfrm>
                <a:off x="5967144" y="2508286"/>
                <a:ext cx="2792227" cy="884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9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41" name="TextBox 40">
                <a:extLst>
                  <a:ext uri="{FF2B5EF4-FFF2-40B4-BE49-F238E27FC236}">
                    <a16:creationId xmlns:a16="http://schemas.microsoft.com/office/drawing/2014/main" id="{AAA38F1A-2AC6-4DAC-9086-9B04FC420ECD}"/>
                  </a:ext>
                </a:extLst>
              </p:cNvPr>
              <p:cNvSpPr txBox="1"/>
              <p:nvPr/>
            </p:nvSpPr>
            <p:spPr>
              <a:xfrm>
                <a:off x="6862578" y="2781494"/>
                <a:ext cx="1700104" cy="454231"/>
              </a:xfrm>
              <a:prstGeom prst="rect">
                <a:avLst/>
              </a:prstGeom>
              <a:noFill/>
            </p:spPr>
            <p:txBody>
              <a:bodyPr wrap="square" rtlCol="0">
                <a:spAutoFit/>
              </a:bodyPr>
              <a:lstStyle>
                <a:defPPr>
                  <a:defRPr lang="en-US"/>
                </a:defPPr>
                <a:lvl1pPr>
                  <a:defRPr>
                    <a:solidFill>
                      <a:schemeClr val="accent5"/>
                    </a:solidFill>
                    <a:latin typeface="Oswald Light" pitchFamily="2" charset="0"/>
                  </a:defRPr>
                </a:lvl1p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eSign and Down Payment Transactions</a:t>
                </a:r>
                <a:endParaRPr kumimoji="0" lang="en-US" sz="2800" b="0" i="0" u="none" strike="noStrike" kern="1200" cap="none" spc="0" normalizeH="0" baseline="30000" noProof="0" dirty="0">
                  <a:ln>
                    <a:noFill/>
                  </a:ln>
                  <a:solidFill>
                    <a:srgbClr val="174770"/>
                  </a:solidFill>
                  <a:effectLst/>
                  <a:uLnTx/>
                  <a:uFillTx/>
                  <a:latin typeface="Oswald Light" pitchFamily="2" charset="0"/>
                  <a:ea typeface="+mn-ea"/>
                  <a:cs typeface="+mn-cs"/>
                </a:endParaRPr>
              </a:p>
            </p:txBody>
          </p:sp>
        </p:grpSp>
      </p:grpSp>
      <p:sp>
        <p:nvSpPr>
          <p:cNvPr id="54" name="Freeform: Shape 53">
            <a:extLst>
              <a:ext uri="{FF2B5EF4-FFF2-40B4-BE49-F238E27FC236}">
                <a16:creationId xmlns:a16="http://schemas.microsoft.com/office/drawing/2014/main" id="{14754C44-53B3-4E6B-F883-5988C9D73D43}"/>
              </a:ext>
            </a:extLst>
          </p:cNvPr>
          <p:cNvSpPr/>
          <p:nvPr/>
        </p:nvSpPr>
        <p:spPr>
          <a:xfrm>
            <a:off x="4751114" y="3415236"/>
            <a:ext cx="545877" cy="353091"/>
          </a:xfrm>
          <a:custGeom>
            <a:avLst/>
            <a:gdLst>
              <a:gd name="connsiteX0" fmla="*/ 465201 w 545877"/>
              <a:gd name="connsiteY0" fmla="*/ 137255 h 353091"/>
              <a:gd name="connsiteX1" fmla="*/ 361474 w 545877"/>
              <a:gd name="connsiteY1" fmla="*/ 50292 h 353091"/>
              <a:gd name="connsiteX2" fmla="*/ 344710 w 545877"/>
              <a:gd name="connsiteY2" fmla="*/ 51340 h 353091"/>
              <a:gd name="connsiteX3" fmla="*/ 236791 w 545877"/>
              <a:gd name="connsiteY3" fmla="*/ 0 h 353091"/>
              <a:gd name="connsiteX4" fmla="*/ 102679 w 545877"/>
              <a:gd name="connsiteY4" fmla="*/ 101632 h 353091"/>
              <a:gd name="connsiteX5" fmla="*/ 0 w 545877"/>
              <a:gd name="connsiteY5" fmla="*/ 226314 h 353091"/>
              <a:gd name="connsiteX6" fmla="*/ 125730 w 545877"/>
              <a:gd name="connsiteY6" fmla="*/ 353092 h 353091"/>
              <a:gd name="connsiteX7" fmla="*/ 125730 w 545877"/>
              <a:gd name="connsiteY7" fmla="*/ 353092 h 353091"/>
              <a:gd name="connsiteX8" fmla="*/ 440055 w 545877"/>
              <a:gd name="connsiteY8" fmla="*/ 353092 h 353091"/>
              <a:gd name="connsiteX9" fmla="*/ 545878 w 545877"/>
              <a:gd name="connsiteY9" fmla="*/ 243078 h 353091"/>
              <a:gd name="connsiteX10" fmla="*/ 465201 w 545877"/>
              <a:gd name="connsiteY10" fmla="*/ 137255 h 353091"/>
              <a:gd name="connsiteX11" fmla="*/ 433769 w 545877"/>
              <a:gd name="connsiteY11" fmla="*/ 290227 h 353091"/>
              <a:gd name="connsiteX12" fmla="*/ 123634 w 545877"/>
              <a:gd name="connsiteY12" fmla="*/ 290227 h 353091"/>
              <a:gd name="connsiteX13" fmla="*/ 68104 w 545877"/>
              <a:gd name="connsiteY13" fmla="*/ 253556 h 353091"/>
              <a:gd name="connsiteX14" fmla="*/ 75438 w 545877"/>
              <a:gd name="connsiteY14" fmla="*/ 186500 h 353091"/>
              <a:gd name="connsiteX15" fmla="*/ 126778 w 545877"/>
              <a:gd name="connsiteY15" fmla="*/ 160306 h 353091"/>
              <a:gd name="connsiteX16" fmla="*/ 137255 w 545877"/>
              <a:gd name="connsiteY16" fmla="*/ 161354 h 353091"/>
              <a:gd name="connsiteX17" fmla="*/ 156115 w 545877"/>
              <a:gd name="connsiteY17" fmla="*/ 164497 h 353091"/>
              <a:gd name="connsiteX18" fmla="*/ 156115 w 545877"/>
              <a:gd name="connsiteY18" fmla="*/ 143542 h 353091"/>
              <a:gd name="connsiteX19" fmla="*/ 217932 w 545877"/>
              <a:gd name="connsiteY19" fmla="*/ 64960 h 353091"/>
              <a:gd name="connsiteX20" fmla="*/ 236791 w 545877"/>
              <a:gd name="connsiteY20" fmla="*/ 62865 h 353091"/>
              <a:gd name="connsiteX21" fmla="*/ 236791 w 545877"/>
              <a:gd name="connsiteY21" fmla="*/ 62865 h 353091"/>
              <a:gd name="connsiteX22" fmla="*/ 236791 w 545877"/>
              <a:gd name="connsiteY22" fmla="*/ 62865 h 353091"/>
              <a:gd name="connsiteX23" fmla="*/ 236791 w 545877"/>
              <a:gd name="connsiteY23" fmla="*/ 62865 h 353091"/>
              <a:gd name="connsiteX24" fmla="*/ 308039 w 545877"/>
              <a:gd name="connsiteY24" fmla="*/ 106871 h 353091"/>
              <a:gd name="connsiteX25" fmla="*/ 314325 w 545877"/>
              <a:gd name="connsiteY25" fmla="*/ 119444 h 353091"/>
              <a:gd name="connsiteX26" fmla="*/ 327946 w 545877"/>
              <a:gd name="connsiteY26" fmla="*/ 114205 h 353091"/>
              <a:gd name="connsiteX27" fmla="*/ 348901 w 545877"/>
              <a:gd name="connsiteY27" fmla="*/ 111061 h 353091"/>
              <a:gd name="connsiteX28" fmla="*/ 386620 w 545877"/>
              <a:gd name="connsiteY28" fmla="*/ 122587 h 353091"/>
              <a:gd name="connsiteX29" fmla="*/ 413861 w 545877"/>
              <a:gd name="connsiteY29" fmla="*/ 176022 h 353091"/>
              <a:gd name="connsiteX30" fmla="*/ 413861 w 545877"/>
              <a:gd name="connsiteY30" fmla="*/ 192786 h 353091"/>
              <a:gd name="connsiteX31" fmla="*/ 434816 w 545877"/>
              <a:gd name="connsiteY31" fmla="*/ 192786 h 353091"/>
              <a:gd name="connsiteX32" fmla="*/ 484060 w 545877"/>
              <a:gd name="connsiteY32" fmla="*/ 242030 h 353091"/>
              <a:gd name="connsiteX33" fmla="*/ 433769 w 545877"/>
              <a:gd name="connsiteY33" fmla="*/ 290227 h 35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5877" h="353091">
                <a:moveTo>
                  <a:pt x="465201" y="137255"/>
                </a:moveTo>
                <a:cubicBezTo>
                  <a:pt x="456819" y="88011"/>
                  <a:pt x="412814" y="50292"/>
                  <a:pt x="361474" y="50292"/>
                </a:cubicBezTo>
                <a:cubicBezTo>
                  <a:pt x="356235" y="50292"/>
                  <a:pt x="349949" y="51340"/>
                  <a:pt x="344710" y="51340"/>
                </a:cubicBezTo>
                <a:cubicBezTo>
                  <a:pt x="319564" y="19907"/>
                  <a:pt x="280797" y="0"/>
                  <a:pt x="236791" y="0"/>
                </a:cubicBezTo>
                <a:cubicBezTo>
                  <a:pt x="172879" y="0"/>
                  <a:pt x="119444" y="42958"/>
                  <a:pt x="102679" y="101632"/>
                </a:cubicBezTo>
                <a:cubicBezTo>
                  <a:pt x="44006" y="113157"/>
                  <a:pt x="0" y="164497"/>
                  <a:pt x="0" y="226314"/>
                </a:cubicBezTo>
                <a:cubicBezTo>
                  <a:pt x="0" y="296513"/>
                  <a:pt x="56579" y="353092"/>
                  <a:pt x="125730" y="353092"/>
                </a:cubicBezTo>
                <a:lnTo>
                  <a:pt x="125730" y="353092"/>
                </a:lnTo>
                <a:cubicBezTo>
                  <a:pt x="125730" y="353092"/>
                  <a:pt x="435864" y="353092"/>
                  <a:pt x="440055" y="353092"/>
                </a:cubicBezTo>
                <a:cubicBezTo>
                  <a:pt x="500825" y="353092"/>
                  <a:pt x="545878" y="303848"/>
                  <a:pt x="545878" y="243078"/>
                </a:cubicBezTo>
                <a:cubicBezTo>
                  <a:pt x="545878" y="192786"/>
                  <a:pt x="511302" y="150876"/>
                  <a:pt x="465201" y="137255"/>
                </a:cubicBezTo>
                <a:close/>
                <a:moveTo>
                  <a:pt x="433769" y="290227"/>
                </a:moveTo>
                <a:lnTo>
                  <a:pt x="123634" y="290227"/>
                </a:lnTo>
                <a:cubicBezTo>
                  <a:pt x="99536" y="288131"/>
                  <a:pt x="78581" y="274511"/>
                  <a:pt x="68104" y="253556"/>
                </a:cubicBezTo>
                <a:cubicBezTo>
                  <a:pt x="58674" y="231553"/>
                  <a:pt x="60769" y="206407"/>
                  <a:pt x="75438" y="186500"/>
                </a:cubicBezTo>
                <a:cubicBezTo>
                  <a:pt x="88011" y="169736"/>
                  <a:pt x="106871" y="160306"/>
                  <a:pt x="126778" y="160306"/>
                </a:cubicBezTo>
                <a:cubicBezTo>
                  <a:pt x="129921" y="160306"/>
                  <a:pt x="134112" y="160306"/>
                  <a:pt x="137255" y="161354"/>
                </a:cubicBezTo>
                <a:lnTo>
                  <a:pt x="156115" y="164497"/>
                </a:lnTo>
                <a:lnTo>
                  <a:pt x="156115" y="143542"/>
                </a:lnTo>
                <a:cubicBezTo>
                  <a:pt x="156115" y="105823"/>
                  <a:pt x="181261" y="73343"/>
                  <a:pt x="217932" y="64960"/>
                </a:cubicBezTo>
                <a:cubicBezTo>
                  <a:pt x="224219" y="63913"/>
                  <a:pt x="230505" y="62865"/>
                  <a:pt x="236791" y="62865"/>
                </a:cubicBezTo>
                <a:cubicBezTo>
                  <a:pt x="236791" y="62865"/>
                  <a:pt x="236791" y="62865"/>
                  <a:pt x="236791" y="62865"/>
                </a:cubicBezTo>
                <a:lnTo>
                  <a:pt x="236791" y="62865"/>
                </a:lnTo>
                <a:cubicBezTo>
                  <a:pt x="236791" y="62865"/>
                  <a:pt x="236791" y="62865"/>
                  <a:pt x="236791" y="62865"/>
                </a:cubicBezTo>
                <a:cubicBezTo>
                  <a:pt x="267176" y="62865"/>
                  <a:pt x="294418" y="79629"/>
                  <a:pt x="308039" y="106871"/>
                </a:cubicBezTo>
                <a:lnTo>
                  <a:pt x="314325" y="119444"/>
                </a:lnTo>
                <a:lnTo>
                  <a:pt x="327946" y="114205"/>
                </a:lnTo>
                <a:cubicBezTo>
                  <a:pt x="334232" y="112109"/>
                  <a:pt x="341566" y="111061"/>
                  <a:pt x="348901" y="111061"/>
                </a:cubicBezTo>
                <a:cubicBezTo>
                  <a:pt x="362521" y="111061"/>
                  <a:pt x="375095" y="115252"/>
                  <a:pt x="386620" y="122587"/>
                </a:cubicBezTo>
                <a:cubicBezTo>
                  <a:pt x="403384" y="135160"/>
                  <a:pt x="413861" y="155067"/>
                  <a:pt x="413861" y="176022"/>
                </a:cubicBezTo>
                <a:lnTo>
                  <a:pt x="413861" y="192786"/>
                </a:lnTo>
                <a:lnTo>
                  <a:pt x="434816" y="192786"/>
                </a:lnTo>
                <a:cubicBezTo>
                  <a:pt x="462058" y="192786"/>
                  <a:pt x="484060" y="214789"/>
                  <a:pt x="484060" y="242030"/>
                </a:cubicBezTo>
                <a:cubicBezTo>
                  <a:pt x="483013" y="268224"/>
                  <a:pt x="461010" y="290227"/>
                  <a:pt x="433769" y="290227"/>
                </a:cubicBezTo>
                <a:close/>
              </a:path>
            </a:pathLst>
          </a:custGeom>
          <a:solidFill>
            <a:schemeClr val="accent2"/>
          </a:solidFill>
          <a:ln w="1041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C5AA0EC1-C6F8-3F89-F0C4-8EE7A5CF85F0}"/>
              </a:ext>
            </a:extLst>
          </p:cNvPr>
          <p:cNvSpPr/>
          <p:nvPr/>
        </p:nvSpPr>
        <p:spPr>
          <a:xfrm>
            <a:off x="4436789" y="3810238"/>
            <a:ext cx="502920" cy="471487"/>
          </a:xfrm>
          <a:custGeom>
            <a:avLst/>
            <a:gdLst>
              <a:gd name="connsiteX0" fmla="*/ 469392 w 502920"/>
              <a:gd name="connsiteY0" fmla="*/ 0 h 471487"/>
              <a:gd name="connsiteX1" fmla="*/ 33528 w 502920"/>
              <a:gd name="connsiteY1" fmla="*/ 0 h 471487"/>
              <a:gd name="connsiteX2" fmla="*/ 0 w 502920"/>
              <a:gd name="connsiteY2" fmla="*/ 33528 h 471487"/>
              <a:gd name="connsiteX3" fmla="*/ 0 w 502920"/>
              <a:gd name="connsiteY3" fmla="*/ 333185 h 471487"/>
              <a:gd name="connsiteX4" fmla="*/ 33528 w 502920"/>
              <a:gd name="connsiteY4" fmla="*/ 366713 h 471487"/>
              <a:gd name="connsiteX5" fmla="*/ 33528 w 502920"/>
              <a:gd name="connsiteY5" fmla="*/ 366713 h 471487"/>
              <a:gd name="connsiteX6" fmla="*/ 199073 w 502920"/>
              <a:gd name="connsiteY6" fmla="*/ 366713 h 471487"/>
              <a:gd name="connsiteX7" fmla="*/ 199073 w 502920"/>
              <a:gd name="connsiteY7" fmla="*/ 408623 h 471487"/>
              <a:gd name="connsiteX8" fmla="*/ 125730 w 502920"/>
              <a:gd name="connsiteY8" fmla="*/ 408623 h 471487"/>
              <a:gd name="connsiteX9" fmla="*/ 125730 w 502920"/>
              <a:gd name="connsiteY9" fmla="*/ 471488 h 471487"/>
              <a:gd name="connsiteX10" fmla="*/ 377190 w 502920"/>
              <a:gd name="connsiteY10" fmla="*/ 471488 h 471487"/>
              <a:gd name="connsiteX11" fmla="*/ 377190 w 502920"/>
              <a:gd name="connsiteY11" fmla="*/ 408623 h 471487"/>
              <a:gd name="connsiteX12" fmla="*/ 303848 w 502920"/>
              <a:gd name="connsiteY12" fmla="*/ 408623 h 471487"/>
              <a:gd name="connsiteX13" fmla="*/ 303848 w 502920"/>
              <a:gd name="connsiteY13" fmla="*/ 366713 h 471487"/>
              <a:gd name="connsiteX14" fmla="*/ 469392 w 502920"/>
              <a:gd name="connsiteY14" fmla="*/ 366713 h 471487"/>
              <a:gd name="connsiteX15" fmla="*/ 502920 w 502920"/>
              <a:gd name="connsiteY15" fmla="*/ 333185 h 471487"/>
              <a:gd name="connsiteX16" fmla="*/ 502920 w 502920"/>
              <a:gd name="connsiteY16" fmla="*/ 333185 h 471487"/>
              <a:gd name="connsiteX17" fmla="*/ 502920 w 502920"/>
              <a:gd name="connsiteY17" fmla="*/ 33528 h 471487"/>
              <a:gd name="connsiteX18" fmla="*/ 469392 w 502920"/>
              <a:gd name="connsiteY18" fmla="*/ 0 h 471487"/>
              <a:gd name="connsiteX19" fmla="*/ 440055 w 502920"/>
              <a:gd name="connsiteY19" fmla="*/ 303848 h 471487"/>
              <a:gd name="connsiteX20" fmla="*/ 62865 w 502920"/>
              <a:gd name="connsiteY20" fmla="*/ 303848 h 471487"/>
              <a:gd name="connsiteX21" fmla="*/ 62865 w 502920"/>
              <a:gd name="connsiteY21" fmla="*/ 62865 h 471487"/>
              <a:gd name="connsiteX22" fmla="*/ 440055 w 502920"/>
              <a:gd name="connsiteY22" fmla="*/ 62865 h 471487"/>
              <a:gd name="connsiteX23" fmla="*/ 440055 w 502920"/>
              <a:gd name="connsiteY23" fmla="*/ 303848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2920" h="471487">
                <a:moveTo>
                  <a:pt x="469392" y="0"/>
                </a:moveTo>
                <a:lnTo>
                  <a:pt x="33528" y="0"/>
                </a:lnTo>
                <a:cubicBezTo>
                  <a:pt x="14668" y="0"/>
                  <a:pt x="0" y="14669"/>
                  <a:pt x="0" y="33528"/>
                </a:cubicBezTo>
                <a:lnTo>
                  <a:pt x="0" y="333185"/>
                </a:lnTo>
                <a:cubicBezTo>
                  <a:pt x="0" y="352044"/>
                  <a:pt x="14668" y="366713"/>
                  <a:pt x="33528" y="366713"/>
                </a:cubicBezTo>
                <a:cubicBezTo>
                  <a:pt x="33528" y="366713"/>
                  <a:pt x="33528" y="366713"/>
                  <a:pt x="33528" y="366713"/>
                </a:cubicBezTo>
                <a:lnTo>
                  <a:pt x="199073" y="366713"/>
                </a:lnTo>
                <a:lnTo>
                  <a:pt x="199073" y="408623"/>
                </a:lnTo>
                <a:lnTo>
                  <a:pt x="125730" y="408623"/>
                </a:lnTo>
                <a:lnTo>
                  <a:pt x="125730" y="471488"/>
                </a:lnTo>
                <a:lnTo>
                  <a:pt x="377190" y="471488"/>
                </a:lnTo>
                <a:lnTo>
                  <a:pt x="377190" y="408623"/>
                </a:lnTo>
                <a:lnTo>
                  <a:pt x="303848" y="408623"/>
                </a:lnTo>
                <a:lnTo>
                  <a:pt x="303848" y="366713"/>
                </a:lnTo>
                <a:lnTo>
                  <a:pt x="469392" y="366713"/>
                </a:lnTo>
                <a:cubicBezTo>
                  <a:pt x="488251" y="366713"/>
                  <a:pt x="502920" y="352044"/>
                  <a:pt x="502920" y="333185"/>
                </a:cubicBezTo>
                <a:lnTo>
                  <a:pt x="502920" y="333185"/>
                </a:lnTo>
                <a:lnTo>
                  <a:pt x="502920" y="33528"/>
                </a:lnTo>
                <a:cubicBezTo>
                  <a:pt x="502920" y="14669"/>
                  <a:pt x="488251" y="0"/>
                  <a:pt x="469392" y="0"/>
                </a:cubicBezTo>
                <a:close/>
                <a:moveTo>
                  <a:pt x="440055" y="303848"/>
                </a:moveTo>
                <a:lnTo>
                  <a:pt x="62865" y="303848"/>
                </a:lnTo>
                <a:lnTo>
                  <a:pt x="62865" y="62865"/>
                </a:lnTo>
                <a:lnTo>
                  <a:pt x="440055" y="62865"/>
                </a:lnTo>
                <a:lnTo>
                  <a:pt x="440055" y="303848"/>
                </a:lnTo>
                <a:close/>
              </a:path>
            </a:pathLst>
          </a:custGeom>
          <a:solidFill>
            <a:schemeClr val="accent2"/>
          </a:solidFill>
          <a:ln w="10418"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6AA6FE5-BE47-1D60-F9C7-115BCF1C9681}"/>
              </a:ext>
            </a:extLst>
          </p:cNvPr>
          <p:cNvSpPr/>
          <p:nvPr/>
        </p:nvSpPr>
        <p:spPr>
          <a:xfrm>
            <a:off x="4988953" y="3810238"/>
            <a:ext cx="184657" cy="232600"/>
          </a:xfrm>
          <a:custGeom>
            <a:avLst/>
            <a:gdLst>
              <a:gd name="connsiteX0" fmla="*/ 105823 w 184657"/>
              <a:gd name="connsiteY0" fmla="*/ 0 h 232600"/>
              <a:gd name="connsiteX1" fmla="*/ 121539 w 184657"/>
              <a:gd name="connsiteY1" fmla="*/ 48196 h 232600"/>
              <a:gd name="connsiteX2" fmla="*/ 76486 w 184657"/>
              <a:gd name="connsiteY2" fmla="*/ 122587 h 232600"/>
              <a:gd name="connsiteX3" fmla="*/ 76486 w 184657"/>
              <a:gd name="connsiteY3" fmla="*/ 79629 h 232600"/>
              <a:gd name="connsiteX4" fmla="*/ 0 w 184657"/>
              <a:gd name="connsiteY4" fmla="*/ 157163 h 232600"/>
              <a:gd name="connsiteX5" fmla="*/ 76486 w 184657"/>
              <a:gd name="connsiteY5" fmla="*/ 232600 h 232600"/>
              <a:gd name="connsiteX6" fmla="*/ 76486 w 184657"/>
              <a:gd name="connsiteY6" fmla="*/ 189643 h 232600"/>
              <a:gd name="connsiteX7" fmla="*/ 179165 w 184657"/>
              <a:gd name="connsiteY7" fmla="*/ 9430 h 232600"/>
              <a:gd name="connsiteX8" fmla="*/ 176022 w 184657"/>
              <a:gd name="connsiteY8" fmla="*/ 0 h 232600"/>
              <a:gd name="connsiteX9" fmla="*/ 105823 w 184657"/>
              <a:gd name="connsiteY9" fmla="*/ 0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57" h="232600">
                <a:moveTo>
                  <a:pt x="105823" y="0"/>
                </a:moveTo>
                <a:cubicBezTo>
                  <a:pt x="116300" y="13621"/>
                  <a:pt x="121539" y="31433"/>
                  <a:pt x="121539" y="48196"/>
                </a:cubicBezTo>
                <a:cubicBezTo>
                  <a:pt x="121539" y="79629"/>
                  <a:pt x="103727" y="107918"/>
                  <a:pt x="76486" y="122587"/>
                </a:cubicBezTo>
                <a:lnTo>
                  <a:pt x="76486" y="79629"/>
                </a:lnTo>
                <a:lnTo>
                  <a:pt x="0" y="157163"/>
                </a:lnTo>
                <a:lnTo>
                  <a:pt x="76486" y="232600"/>
                </a:lnTo>
                <a:lnTo>
                  <a:pt x="76486" y="189643"/>
                </a:lnTo>
                <a:cubicBezTo>
                  <a:pt x="155067" y="168688"/>
                  <a:pt x="201168" y="88011"/>
                  <a:pt x="179165" y="9430"/>
                </a:cubicBezTo>
                <a:cubicBezTo>
                  <a:pt x="178117" y="6286"/>
                  <a:pt x="177070" y="3143"/>
                  <a:pt x="176022" y="0"/>
                </a:cubicBezTo>
                <a:lnTo>
                  <a:pt x="105823" y="0"/>
                </a:lnTo>
                <a:close/>
              </a:path>
            </a:pathLst>
          </a:custGeom>
          <a:solidFill>
            <a:schemeClr val="accent1"/>
          </a:solidFill>
          <a:ln w="1041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4B993BF-9AB5-F9D4-0A25-B95CC74CB034}"/>
              </a:ext>
            </a:extLst>
          </p:cNvPr>
          <p:cNvSpPr/>
          <p:nvPr/>
        </p:nvSpPr>
        <p:spPr>
          <a:xfrm>
            <a:off x="4524547" y="3535727"/>
            <a:ext cx="184657" cy="232600"/>
          </a:xfrm>
          <a:custGeom>
            <a:avLst/>
            <a:gdLst>
              <a:gd name="connsiteX0" fmla="*/ 78835 w 184657"/>
              <a:gd name="connsiteY0" fmla="*/ 232601 h 232600"/>
              <a:gd name="connsiteX1" fmla="*/ 63118 w 184657"/>
              <a:gd name="connsiteY1" fmla="*/ 184404 h 232600"/>
              <a:gd name="connsiteX2" fmla="*/ 108172 w 184657"/>
              <a:gd name="connsiteY2" fmla="*/ 110014 h 232600"/>
              <a:gd name="connsiteX3" fmla="*/ 108172 w 184657"/>
              <a:gd name="connsiteY3" fmla="*/ 152972 h 232600"/>
              <a:gd name="connsiteX4" fmla="*/ 184657 w 184657"/>
              <a:gd name="connsiteY4" fmla="*/ 75438 h 232600"/>
              <a:gd name="connsiteX5" fmla="*/ 108172 w 184657"/>
              <a:gd name="connsiteY5" fmla="*/ 0 h 232600"/>
              <a:gd name="connsiteX6" fmla="*/ 108172 w 184657"/>
              <a:gd name="connsiteY6" fmla="*/ 42958 h 232600"/>
              <a:gd name="connsiteX7" fmla="*/ 5492 w 184657"/>
              <a:gd name="connsiteY7" fmla="*/ 223171 h 232600"/>
              <a:gd name="connsiteX8" fmla="*/ 8635 w 184657"/>
              <a:gd name="connsiteY8" fmla="*/ 232601 h 232600"/>
              <a:gd name="connsiteX9" fmla="*/ 78835 w 184657"/>
              <a:gd name="connsiteY9" fmla="*/ 232601 h 23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657" h="232600">
                <a:moveTo>
                  <a:pt x="78835" y="232601"/>
                </a:moveTo>
                <a:cubicBezTo>
                  <a:pt x="70453" y="222123"/>
                  <a:pt x="63118" y="201168"/>
                  <a:pt x="63118" y="184404"/>
                </a:cubicBezTo>
                <a:cubicBezTo>
                  <a:pt x="63118" y="152972"/>
                  <a:pt x="80930" y="124682"/>
                  <a:pt x="108172" y="110014"/>
                </a:cubicBezTo>
                <a:lnTo>
                  <a:pt x="108172" y="152972"/>
                </a:lnTo>
                <a:lnTo>
                  <a:pt x="184657" y="75438"/>
                </a:lnTo>
                <a:lnTo>
                  <a:pt x="108172" y="0"/>
                </a:lnTo>
                <a:lnTo>
                  <a:pt x="108172" y="42958"/>
                </a:lnTo>
                <a:cubicBezTo>
                  <a:pt x="29590" y="63913"/>
                  <a:pt x="-16511" y="144590"/>
                  <a:pt x="5492" y="223171"/>
                </a:cubicBezTo>
                <a:cubicBezTo>
                  <a:pt x="6540" y="226314"/>
                  <a:pt x="7588" y="229457"/>
                  <a:pt x="8635" y="232601"/>
                </a:cubicBezTo>
                <a:lnTo>
                  <a:pt x="78835" y="232601"/>
                </a:lnTo>
                <a:close/>
              </a:path>
            </a:pathLst>
          </a:custGeom>
          <a:solidFill>
            <a:schemeClr val="accent1"/>
          </a:solidFill>
          <a:ln w="10418" cap="flat">
            <a:noFill/>
            <a:prstDash val="solid"/>
            <a:miter/>
          </a:ln>
        </p:spPr>
        <p:txBody>
          <a:bodyPr rtlCol="0" anchor="ctr"/>
          <a:lstStyle/>
          <a:p>
            <a:endParaRPr lang="en-US" dirty="0"/>
          </a:p>
        </p:txBody>
      </p:sp>
      <p:sp>
        <p:nvSpPr>
          <p:cNvPr id="59" name="Rectangle 58">
            <a:extLst>
              <a:ext uri="{FF2B5EF4-FFF2-40B4-BE49-F238E27FC236}">
                <a16:creationId xmlns:a16="http://schemas.microsoft.com/office/drawing/2014/main" id="{E1AEFC95-C6DB-655D-F6BE-8D652B0F2ACD}"/>
              </a:ext>
            </a:extLst>
          </p:cNvPr>
          <p:cNvSpPr/>
          <p:nvPr/>
        </p:nvSpPr>
        <p:spPr>
          <a:xfrm>
            <a:off x="13530021" y="3440624"/>
            <a:ext cx="3133182" cy="830997"/>
          </a:xfrm>
          <a:prstGeom prst="rect">
            <a:avLst/>
          </a:prstGeom>
        </p:spPr>
        <p:txBody>
          <a:bodyPr wrap="squar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24 Hour Account Management System</a:t>
            </a:r>
          </a:p>
        </p:txBody>
      </p:sp>
      <p:sp>
        <p:nvSpPr>
          <p:cNvPr id="70" name="Freeform: Shape 69">
            <a:extLst>
              <a:ext uri="{FF2B5EF4-FFF2-40B4-BE49-F238E27FC236}">
                <a16:creationId xmlns:a16="http://schemas.microsoft.com/office/drawing/2014/main" id="{1E51F95D-6E33-E933-8556-4A674912C69A}"/>
              </a:ext>
            </a:extLst>
          </p:cNvPr>
          <p:cNvSpPr/>
          <p:nvPr/>
        </p:nvSpPr>
        <p:spPr>
          <a:xfrm>
            <a:off x="7701849" y="3693720"/>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209550 w 285750"/>
              <a:gd name="connsiteY5" fmla="*/ 152400 h 285750"/>
              <a:gd name="connsiteX6" fmla="*/ 157163 w 285750"/>
              <a:gd name="connsiteY6" fmla="*/ 152400 h 285750"/>
              <a:gd name="connsiteX7" fmla="*/ 157163 w 285750"/>
              <a:gd name="connsiteY7" fmla="*/ 204788 h 285750"/>
              <a:gd name="connsiteX8" fmla="*/ 128588 w 285750"/>
              <a:gd name="connsiteY8" fmla="*/ 204788 h 285750"/>
              <a:gd name="connsiteX9" fmla="*/ 128588 w 285750"/>
              <a:gd name="connsiteY9" fmla="*/ 152400 h 285750"/>
              <a:gd name="connsiteX10" fmla="*/ 76200 w 285750"/>
              <a:gd name="connsiteY10" fmla="*/ 152400 h 285750"/>
              <a:gd name="connsiteX11" fmla="*/ 76200 w 285750"/>
              <a:gd name="connsiteY11" fmla="*/ 123825 h 285750"/>
              <a:gd name="connsiteX12" fmla="*/ 128588 w 285750"/>
              <a:gd name="connsiteY12" fmla="*/ 123825 h 285750"/>
              <a:gd name="connsiteX13" fmla="*/ 128588 w 285750"/>
              <a:gd name="connsiteY13" fmla="*/ 71438 h 285750"/>
              <a:gd name="connsiteX14" fmla="*/ 157163 w 285750"/>
              <a:gd name="connsiteY14" fmla="*/ 71438 h 285750"/>
              <a:gd name="connsiteX15" fmla="*/ 157163 w 285750"/>
              <a:gd name="connsiteY15" fmla="*/ 123825 h 285750"/>
              <a:gd name="connsiteX16" fmla="*/ 209550 w 285750"/>
              <a:gd name="connsiteY16" fmla="*/ 12382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209550" y="152400"/>
                </a:moveTo>
                <a:lnTo>
                  <a:pt x="157163" y="152400"/>
                </a:lnTo>
                <a:lnTo>
                  <a:pt x="157163" y="204788"/>
                </a:lnTo>
                <a:lnTo>
                  <a:pt x="128588" y="204788"/>
                </a:lnTo>
                <a:lnTo>
                  <a:pt x="128588" y="152400"/>
                </a:lnTo>
                <a:lnTo>
                  <a:pt x="76200" y="152400"/>
                </a:lnTo>
                <a:lnTo>
                  <a:pt x="76200" y="123825"/>
                </a:lnTo>
                <a:lnTo>
                  <a:pt x="128588" y="123825"/>
                </a:lnTo>
                <a:lnTo>
                  <a:pt x="128588" y="71438"/>
                </a:lnTo>
                <a:lnTo>
                  <a:pt x="157163" y="71438"/>
                </a:lnTo>
                <a:lnTo>
                  <a:pt x="157163" y="123825"/>
                </a:lnTo>
                <a:lnTo>
                  <a:pt x="209550" y="123825"/>
                </a:lnTo>
                <a:close/>
              </a:path>
            </a:pathLst>
          </a:custGeom>
          <a:solidFill>
            <a:srgbClr val="000000"/>
          </a:solidFill>
          <a:ln w="9525" cap="flat">
            <a:noFill/>
            <a:prstDash val="solid"/>
            <a:miter/>
          </a:ln>
        </p:spPr>
        <p:txBody>
          <a:bodyPr rtlCol="0" anchor="ctr"/>
          <a:lstStyle/>
          <a:p>
            <a:endParaRPr lang="en-US" dirty="0"/>
          </a:p>
        </p:txBody>
      </p:sp>
      <p:pic>
        <p:nvPicPr>
          <p:cNvPr id="72" name="Graphic 71" descr="Monitor with solid fill">
            <a:extLst>
              <a:ext uri="{FF2B5EF4-FFF2-40B4-BE49-F238E27FC236}">
                <a16:creationId xmlns:a16="http://schemas.microsoft.com/office/drawing/2014/main" id="{961D0EAD-4A37-D7FB-FD52-B3BA9DB41B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5797" y="3463107"/>
            <a:ext cx="914400" cy="914400"/>
          </a:xfrm>
          <a:prstGeom prst="rect">
            <a:avLst/>
          </a:prstGeom>
        </p:spPr>
      </p:pic>
      <p:sp>
        <p:nvSpPr>
          <p:cNvPr id="74" name="Rectangle 73">
            <a:extLst>
              <a:ext uri="{FF2B5EF4-FFF2-40B4-BE49-F238E27FC236}">
                <a16:creationId xmlns:a16="http://schemas.microsoft.com/office/drawing/2014/main" id="{D5562AF2-4038-6945-1CEF-BB29916C8B65}"/>
              </a:ext>
            </a:extLst>
          </p:cNvPr>
          <p:cNvSpPr/>
          <p:nvPr/>
        </p:nvSpPr>
        <p:spPr>
          <a:xfrm>
            <a:off x="13733175" y="5355021"/>
            <a:ext cx="3133182" cy="830997"/>
          </a:xfrm>
          <a:prstGeom prst="rect">
            <a:avLst/>
          </a:prstGeom>
        </p:spPr>
        <p:txBody>
          <a:bodyPr wrap="square">
            <a:spAutoFit/>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74770"/>
                </a:solidFill>
                <a:effectLst/>
                <a:uLnTx/>
                <a:uFillTx/>
                <a:latin typeface="Oswald Light" pitchFamily="2" charset="0"/>
                <a:ea typeface="+mn-ea"/>
                <a:cs typeface="+mn-cs"/>
              </a:rPr>
              <a:t>Payment Options – Online Mobile App &amp; IVR Options</a:t>
            </a:r>
          </a:p>
        </p:txBody>
      </p:sp>
      <p:pic>
        <p:nvPicPr>
          <p:cNvPr id="75" name="Picture 74">
            <a:extLst>
              <a:ext uri="{FF2B5EF4-FFF2-40B4-BE49-F238E27FC236}">
                <a16:creationId xmlns:a16="http://schemas.microsoft.com/office/drawing/2014/main" id="{D1608831-1F40-E2E8-BF25-8337CF801491}"/>
              </a:ext>
            </a:extLst>
          </p:cNvPr>
          <p:cNvPicPr>
            <a:picLocks noChangeAspect="1"/>
          </p:cNvPicPr>
          <p:nvPr/>
        </p:nvPicPr>
        <p:blipFill>
          <a:blip r:embed="rId7"/>
          <a:stretch>
            <a:fillRect/>
          </a:stretch>
        </p:blipFill>
        <p:spPr>
          <a:xfrm>
            <a:off x="12747708" y="5385268"/>
            <a:ext cx="851933" cy="906152"/>
          </a:xfrm>
          <a:prstGeom prst="rect">
            <a:avLst/>
          </a:prstGeom>
        </p:spPr>
      </p:pic>
      <p:grpSp>
        <p:nvGrpSpPr>
          <p:cNvPr id="78" name="Graphic 76" descr="Programmer female with solid fill">
            <a:extLst>
              <a:ext uri="{FF2B5EF4-FFF2-40B4-BE49-F238E27FC236}">
                <a16:creationId xmlns:a16="http://schemas.microsoft.com/office/drawing/2014/main" id="{969378CE-4B7C-A64A-B91A-E4F971CD062F}"/>
              </a:ext>
            </a:extLst>
          </p:cNvPr>
          <p:cNvGrpSpPr/>
          <p:nvPr/>
        </p:nvGrpSpPr>
        <p:grpSpPr>
          <a:xfrm>
            <a:off x="12727822" y="3415197"/>
            <a:ext cx="623939" cy="809625"/>
            <a:chOff x="12727822" y="3415197"/>
            <a:chExt cx="623939" cy="809625"/>
          </a:xfrm>
          <a:solidFill>
            <a:schemeClr val="accent2"/>
          </a:solidFill>
        </p:grpSpPr>
        <p:sp>
          <p:nvSpPr>
            <p:cNvPr id="79" name="Freeform: Shape 78">
              <a:extLst>
                <a:ext uri="{FF2B5EF4-FFF2-40B4-BE49-F238E27FC236}">
                  <a16:creationId xmlns:a16="http://schemas.microsoft.com/office/drawing/2014/main" id="{D414C12A-78F4-C5F5-8009-DA444FBADABF}"/>
                </a:ext>
              </a:extLst>
            </p:cNvPr>
            <p:cNvSpPr/>
            <p:nvPr/>
          </p:nvSpPr>
          <p:spPr>
            <a:xfrm>
              <a:off x="12727822" y="3415197"/>
              <a:ext cx="623939" cy="754379"/>
            </a:xfrm>
            <a:custGeom>
              <a:avLst/>
              <a:gdLst>
                <a:gd name="connsiteX0" fmla="*/ 151950 w 623939"/>
                <a:gd name="connsiteY0" fmla="*/ 404813 h 754379"/>
                <a:gd name="connsiteX1" fmla="*/ 51937 w 623939"/>
                <a:gd name="connsiteY1" fmla="*/ 461963 h 754379"/>
                <a:gd name="connsiteX2" fmla="*/ 16695 w 623939"/>
                <a:gd name="connsiteY2" fmla="*/ 532448 h 754379"/>
                <a:gd name="connsiteX3" fmla="*/ 502 w 623939"/>
                <a:gd name="connsiteY3" fmla="*/ 673418 h 754379"/>
                <a:gd name="connsiteX4" fmla="*/ 24315 w 623939"/>
                <a:gd name="connsiteY4" fmla="*/ 726758 h 754379"/>
                <a:gd name="connsiteX5" fmla="*/ 78607 w 623939"/>
                <a:gd name="connsiteY5" fmla="*/ 754380 h 754379"/>
                <a:gd name="connsiteX6" fmla="*/ 87180 w 623939"/>
                <a:gd name="connsiteY6" fmla="*/ 754380 h 754379"/>
                <a:gd name="connsiteX7" fmla="*/ 87180 w 623939"/>
                <a:gd name="connsiteY7" fmla="*/ 717233 h 754379"/>
                <a:gd name="connsiteX8" fmla="*/ 45270 w 623939"/>
                <a:gd name="connsiteY8" fmla="*/ 695325 h 754379"/>
                <a:gd name="connsiteX9" fmla="*/ 37650 w 623939"/>
                <a:gd name="connsiteY9" fmla="*/ 678180 h 754379"/>
                <a:gd name="connsiteX10" fmla="*/ 54795 w 623939"/>
                <a:gd name="connsiteY10" fmla="*/ 535305 h 754379"/>
                <a:gd name="connsiteX11" fmla="*/ 54795 w 623939"/>
                <a:gd name="connsiteY11" fmla="*/ 533400 h 754379"/>
                <a:gd name="connsiteX12" fmla="*/ 76702 w 623939"/>
                <a:gd name="connsiteY12" fmla="*/ 490538 h 754379"/>
                <a:gd name="connsiteX13" fmla="*/ 191002 w 623939"/>
                <a:gd name="connsiteY13" fmla="*/ 429578 h 754379"/>
                <a:gd name="connsiteX14" fmla="*/ 311970 w 623939"/>
                <a:gd name="connsiteY14" fmla="*/ 457200 h 754379"/>
                <a:gd name="connsiteX15" fmla="*/ 432937 w 623939"/>
                <a:gd name="connsiteY15" fmla="*/ 429578 h 754379"/>
                <a:gd name="connsiteX16" fmla="*/ 547237 w 623939"/>
                <a:gd name="connsiteY16" fmla="*/ 490538 h 754379"/>
                <a:gd name="connsiteX17" fmla="*/ 569145 w 623939"/>
                <a:gd name="connsiteY17" fmla="*/ 533400 h 754379"/>
                <a:gd name="connsiteX18" fmla="*/ 586290 w 623939"/>
                <a:gd name="connsiteY18" fmla="*/ 677228 h 754379"/>
                <a:gd name="connsiteX19" fmla="*/ 578670 w 623939"/>
                <a:gd name="connsiteY19" fmla="*/ 694373 h 754379"/>
                <a:gd name="connsiteX20" fmla="*/ 578670 w 623939"/>
                <a:gd name="connsiteY20" fmla="*/ 694373 h 754379"/>
                <a:gd name="connsiteX21" fmla="*/ 536760 w 623939"/>
                <a:gd name="connsiteY21" fmla="*/ 716280 h 754379"/>
                <a:gd name="connsiteX22" fmla="*/ 536760 w 623939"/>
                <a:gd name="connsiteY22" fmla="*/ 753428 h 754379"/>
                <a:gd name="connsiteX23" fmla="*/ 545332 w 623939"/>
                <a:gd name="connsiteY23" fmla="*/ 753428 h 754379"/>
                <a:gd name="connsiteX24" fmla="*/ 599625 w 623939"/>
                <a:gd name="connsiteY24" fmla="*/ 725805 h 754379"/>
                <a:gd name="connsiteX25" fmla="*/ 599625 w 623939"/>
                <a:gd name="connsiteY25" fmla="*/ 725805 h 754379"/>
                <a:gd name="connsiteX26" fmla="*/ 623437 w 623939"/>
                <a:gd name="connsiteY26" fmla="*/ 672465 h 754379"/>
                <a:gd name="connsiteX27" fmla="*/ 607245 w 623939"/>
                <a:gd name="connsiteY27" fmla="*/ 532448 h 754379"/>
                <a:gd name="connsiteX28" fmla="*/ 572002 w 623939"/>
                <a:gd name="connsiteY28" fmla="*/ 461963 h 754379"/>
                <a:gd name="connsiteX29" fmla="*/ 471990 w 623939"/>
                <a:gd name="connsiteY29" fmla="*/ 404813 h 754379"/>
                <a:gd name="connsiteX30" fmla="*/ 473895 w 623939"/>
                <a:gd name="connsiteY30" fmla="*/ 168593 h 754379"/>
                <a:gd name="connsiteX31" fmla="*/ 468180 w 623939"/>
                <a:gd name="connsiteY31" fmla="*/ 122873 h 754379"/>
                <a:gd name="connsiteX32" fmla="*/ 382455 w 623939"/>
                <a:gd name="connsiteY32" fmla="*/ 17145 h 754379"/>
                <a:gd name="connsiteX33" fmla="*/ 370072 w 623939"/>
                <a:gd name="connsiteY33" fmla="*/ 18097 h 754379"/>
                <a:gd name="connsiteX34" fmla="*/ 361500 w 623939"/>
                <a:gd name="connsiteY34" fmla="*/ 24765 h 754379"/>
                <a:gd name="connsiteX35" fmla="*/ 351975 w 623939"/>
                <a:gd name="connsiteY35" fmla="*/ 11430 h 754379"/>
                <a:gd name="connsiteX36" fmla="*/ 339592 w 623939"/>
                <a:gd name="connsiteY36" fmla="*/ 2858 h 754379"/>
                <a:gd name="connsiteX37" fmla="*/ 311970 w 623939"/>
                <a:gd name="connsiteY37" fmla="*/ 0 h 754379"/>
                <a:gd name="connsiteX38" fmla="*/ 207195 w 623939"/>
                <a:gd name="connsiteY38" fmla="*/ 39053 h 754379"/>
                <a:gd name="connsiteX39" fmla="*/ 151950 w 623939"/>
                <a:gd name="connsiteY39" fmla="*/ 165735 h 754379"/>
                <a:gd name="connsiteX40" fmla="*/ 151950 w 623939"/>
                <a:gd name="connsiteY40" fmla="*/ 404813 h 754379"/>
                <a:gd name="connsiteX41" fmla="*/ 199575 w 623939"/>
                <a:gd name="connsiteY41" fmla="*/ 249555 h 754379"/>
                <a:gd name="connsiteX42" fmla="*/ 206242 w 623939"/>
                <a:gd name="connsiteY42" fmla="*/ 171450 h 754379"/>
                <a:gd name="connsiteX43" fmla="*/ 416745 w 623939"/>
                <a:gd name="connsiteY43" fmla="*/ 171450 h 754379"/>
                <a:gd name="connsiteX44" fmla="*/ 423412 w 623939"/>
                <a:gd name="connsiteY44" fmla="*/ 249555 h 754379"/>
                <a:gd name="connsiteX45" fmla="*/ 290062 w 623939"/>
                <a:gd name="connsiteY45" fmla="*/ 340995 h 754379"/>
                <a:gd name="connsiteX46" fmla="*/ 199575 w 623939"/>
                <a:gd name="connsiteY46" fmla="*/ 249555 h 754379"/>
                <a:gd name="connsiteX47" fmla="*/ 237675 w 623939"/>
                <a:gd name="connsiteY47" fmla="*/ 408623 h 754379"/>
                <a:gd name="connsiteX48" fmla="*/ 254820 w 623939"/>
                <a:gd name="connsiteY48" fmla="*/ 371475 h 754379"/>
                <a:gd name="connsiteX49" fmla="*/ 254820 w 623939"/>
                <a:gd name="connsiteY49" fmla="*/ 369570 h 754379"/>
                <a:gd name="connsiteX50" fmla="*/ 369120 w 623939"/>
                <a:gd name="connsiteY50" fmla="*/ 369570 h 754379"/>
                <a:gd name="connsiteX51" fmla="*/ 369120 w 623939"/>
                <a:gd name="connsiteY51" fmla="*/ 371475 h 754379"/>
                <a:gd name="connsiteX52" fmla="*/ 386265 w 623939"/>
                <a:gd name="connsiteY52" fmla="*/ 408623 h 754379"/>
                <a:gd name="connsiteX53" fmla="*/ 311970 w 623939"/>
                <a:gd name="connsiteY53" fmla="*/ 419100 h 754379"/>
                <a:gd name="connsiteX54" fmla="*/ 237675 w 623939"/>
                <a:gd name="connsiteY54" fmla="*/ 408623 h 75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23939" h="754379">
                  <a:moveTo>
                    <a:pt x="151950" y="404813"/>
                  </a:moveTo>
                  <a:cubicBezTo>
                    <a:pt x="115755" y="419100"/>
                    <a:pt x="82417" y="438150"/>
                    <a:pt x="51937" y="461963"/>
                  </a:cubicBezTo>
                  <a:cubicBezTo>
                    <a:pt x="30982" y="479108"/>
                    <a:pt x="17647" y="504825"/>
                    <a:pt x="16695" y="532448"/>
                  </a:cubicBezTo>
                  <a:lnTo>
                    <a:pt x="502" y="673418"/>
                  </a:lnTo>
                  <a:cubicBezTo>
                    <a:pt x="-2355" y="694373"/>
                    <a:pt x="7170" y="715328"/>
                    <a:pt x="24315" y="726758"/>
                  </a:cubicBezTo>
                  <a:cubicBezTo>
                    <a:pt x="41460" y="738188"/>
                    <a:pt x="59557" y="746760"/>
                    <a:pt x="78607" y="754380"/>
                  </a:cubicBezTo>
                  <a:lnTo>
                    <a:pt x="87180" y="754380"/>
                  </a:lnTo>
                  <a:lnTo>
                    <a:pt x="87180" y="717233"/>
                  </a:lnTo>
                  <a:cubicBezTo>
                    <a:pt x="72892" y="711518"/>
                    <a:pt x="58605" y="703898"/>
                    <a:pt x="45270" y="695325"/>
                  </a:cubicBezTo>
                  <a:cubicBezTo>
                    <a:pt x="39555" y="691515"/>
                    <a:pt x="36697" y="684848"/>
                    <a:pt x="37650" y="678180"/>
                  </a:cubicBezTo>
                  <a:lnTo>
                    <a:pt x="54795" y="535305"/>
                  </a:lnTo>
                  <a:lnTo>
                    <a:pt x="54795" y="533400"/>
                  </a:lnTo>
                  <a:cubicBezTo>
                    <a:pt x="55747" y="516255"/>
                    <a:pt x="63367" y="501015"/>
                    <a:pt x="76702" y="490538"/>
                  </a:cubicBezTo>
                  <a:cubicBezTo>
                    <a:pt x="102420" y="468630"/>
                    <a:pt x="139567" y="448628"/>
                    <a:pt x="191002" y="429578"/>
                  </a:cubicBezTo>
                  <a:cubicBezTo>
                    <a:pt x="219577" y="446723"/>
                    <a:pt x="263392" y="457200"/>
                    <a:pt x="311970" y="457200"/>
                  </a:cubicBezTo>
                  <a:cubicBezTo>
                    <a:pt x="360547" y="457200"/>
                    <a:pt x="404362" y="446723"/>
                    <a:pt x="432937" y="429578"/>
                  </a:cubicBezTo>
                  <a:cubicBezTo>
                    <a:pt x="485325" y="448628"/>
                    <a:pt x="521520" y="468630"/>
                    <a:pt x="547237" y="490538"/>
                  </a:cubicBezTo>
                  <a:cubicBezTo>
                    <a:pt x="560572" y="501015"/>
                    <a:pt x="568192" y="517208"/>
                    <a:pt x="569145" y="533400"/>
                  </a:cubicBezTo>
                  <a:lnTo>
                    <a:pt x="586290" y="677228"/>
                  </a:lnTo>
                  <a:cubicBezTo>
                    <a:pt x="587242" y="683895"/>
                    <a:pt x="584385" y="690563"/>
                    <a:pt x="578670" y="694373"/>
                  </a:cubicBezTo>
                  <a:lnTo>
                    <a:pt x="578670" y="694373"/>
                  </a:lnTo>
                  <a:cubicBezTo>
                    <a:pt x="565335" y="702945"/>
                    <a:pt x="552000" y="710565"/>
                    <a:pt x="536760" y="716280"/>
                  </a:cubicBezTo>
                  <a:lnTo>
                    <a:pt x="536760" y="753428"/>
                  </a:lnTo>
                  <a:lnTo>
                    <a:pt x="545332" y="753428"/>
                  </a:lnTo>
                  <a:cubicBezTo>
                    <a:pt x="564382" y="746760"/>
                    <a:pt x="582480" y="737235"/>
                    <a:pt x="599625" y="725805"/>
                  </a:cubicBezTo>
                  <a:lnTo>
                    <a:pt x="599625" y="725805"/>
                  </a:lnTo>
                  <a:cubicBezTo>
                    <a:pt x="616770" y="713423"/>
                    <a:pt x="626295" y="693420"/>
                    <a:pt x="623437" y="672465"/>
                  </a:cubicBezTo>
                  <a:lnTo>
                    <a:pt x="607245" y="532448"/>
                  </a:lnTo>
                  <a:cubicBezTo>
                    <a:pt x="606292" y="504825"/>
                    <a:pt x="592957" y="479108"/>
                    <a:pt x="572002" y="461963"/>
                  </a:cubicBezTo>
                  <a:cubicBezTo>
                    <a:pt x="541522" y="438150"/>
                    <a:pt x="508185" y="418148"/>
                    <a:pt x="471990" y="404813"/>
                  </a:cubicBezTo>
                  <a:cubicBezTo>
                    <a:pt x="471990" y="356235"/>
                    <a:pt x="473895" y="222885"/>
                    <a:pt x="473895" y="168593"/>
                  </a:cubicBezTo>
                  <a:cubicBezTo>
                    <a:pt x="473895" y="153353"/>
                    <a:pt x="471990" y="138113"/>
                    <a:pt x="468180" y="122873"/>
                  </a:cubicBezTo>
                  <a:cubicBezTo>
                    <a:pt x="455797" y="77153"/>
                    <a:pt x="424365" y="39053"/>
                    <a:pt x="382455" y="17145"/>
                  </a:cubicBezTo>
                  <a:cubicBezTo>
                    <a:pt x="378645" y="15240"/>
                    <a:pt x="372930" y="15240"/>
                    <a:pt x="370072" y="18097"/>
                  </a:cubicBezTo>
                  <a:lnTo>
                    <a:pt x="361500" y="24765"/>
                  </a:lnTo>
                  <a:lnTo>
                    <a:pt x="351975" y="11430"/>
                  </a:lnTo>
                  <a:cubicBezTo>
                    <a:pt x="349117" y="6667"/>
                    <a:pt x="344355" y="3810"/>
                    <a:pt x="339592" y="2858"/>
                  </a:cubicBezTo>
                  <a:cubicBezTo>
                    <a:pt x="330067" y="953"/>
                    <a:pt x="321495" y="0"/>
                    <a:pt x="311970" y="0"/>
                  </a:cubicBezTo>
                  <a:cubicBezTo>
                    <a:pt x="273870" y="0"/>
                    <a:pt x="235770" y="14288"/>
                    <a:pt x="207195" y="39053"/>
                  </a:cubicBezTo>
                  <a:cubicBezTo>
                    <a:pt x="171000" y="71438"/>
                    <a:pt x="150997" y="117157"/>
                    <a:pt x="151950" y="165735"/>
                  </a:cubicBezTo>
                  <a:lnTo>
                    <a:pt x="151950" y="404813"/>
                  </a:lnTo>
                  <a:close/>
                  <a:moveTo>
                    <a:pt x="199575" y="249555"/>
                  </a:moveTo>
                  <a:lnTo>
                    <a:pt x="206242" y="171450"/>
                  </a:lnTo>
                  <a:lnTo>
                    <a:pt x="416745" y="171450"/>
                  </a:lnTo>
                  <a:lnTo>
                    <a:pt x="423412" y="249555"/>
                  </a:lnTo>
                  <a:cubicBezTo>
                    <a:pt x="411982" y="311468"/>
                    <a:pt x="352927" y="352425"/>
                    <a:pt x="290062" y="340995"/>
                  </a:cubicBezTo>
                  <a:cubicBezTo>
                    <a:pt x="244342" y="332423"/>
                    <a:pt x="208147" y="296228"/>
                    <a:pt x="199575" y="249555"/>
                  </a:cubicBezTo>
                  <a:close/>
                  <a:moveTo>
                    <a:pt x="237675" y="408623"/>
                  </a:moveTo>
                  <a:cubicBezTo>
                    <a:pt x="248152" y="400050"/>
                    <a:pt x="254820" y="385763"/>
                    <a:pt x="254820" y="371475"/>
                  </a:cubicBezTo>
                  <a:lnTo>
                    <a:pt x="254820" y="369570"/>
                  </a:lnTo>
                  <a:cubicBezTo>
                    <a:pt x="291015" y="384810"/>
                    <a:pt x="332925" y="384810"/>
                    <a:pt x="369120" y="369570"/>
                  </a:cubicBezTo>
                  <a:lnTo>
                    <a:pt x="369120" y="371475"/>
                  </a:lnTo>
                  <a:cubicBezTo>
                    <a:pt x="369120" y="385763"/>
                    <a:pt x="375787" y="399098"/>
                    <a:pt x="386265" y="408623"/>
                  </a:cubicBezTo>
                  <a:cubicBezTo>
                    <a:pt x="362452" y="416243"/>
                    <a:pt x="336735" y="419100"/>
                    <a:pt x="311970" y="419100"/>
                  </a:cubicBezTo>
                  <a:cubicBezTo>
                    <a:pt x="287205" y="419100"/>
                    <a:pt x="261487" y="416243"/>
                    <a:pt x="237675" y="408623"/>
                  </a:cubicBezTo>
                  <a:close/>
                </a:path>
              </a:pathLst>
            </a:custGeom>
            <a:solidFill>
              <a:schemeClr val="accent2"/>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784F89F1-EBDA-91E1-E6BC-07EA90D0B7EF}"/>
                </a:ext>
              </a:extLst>
            </p:cNvPr>
            <p:cNvSpPr/>
            <p:nvPr/>
          </p:nvSpPr>
          <p:spPr>
            <a:xfrm>
              <a:off x="12762614" y="3927641"/>
              <a:ext cx="555307" cy="297180"/>
            </a:xfrm>
            <a:custGeom>
              <a:avLst/>
              <a:gdLst>
                <a:gd name="connsiteX0" fmla="*/ 482918 w 555307"/>
                <a:gd name="connsiteY0" fmla="*/ 23813 h 297180"/>
                <a:gd name="connsiteX1" fmla="*/ 459105 w 555307"/>
                <a:gd name="connsiteY1" fmla="*/ 0 h 297180"/>
                <a:gd name="connsiteX2" fmla="*/ 459105 w 555307"/>
                <a:gd name="connsiteY2" fmla="*/ 0 h 297180"/>
                <a:gd name="connsiteX3" fmla="*/ 96203 w 555307"/>
                <a:gd name="connsiteY3" fmla="*/ 0 h 297180"/>
                <a:gd name="connsiteX4" fmla="*/ 72390 w 555307"/>
                <a:gd name="connsiteY4" fmla="*/ 23813 h 297180"/>
                <a:gd name="connsiteX5" fmla="*/ 72390 w 555307"/>
                <a:gd name="connsiteY5" fmla="*/ 23813 h 297180"/>
                <a:gd name="connsiteX6" fmla="*/ 72390 w 555307"/>
                <a:gd name="connsiteY6" fmla="*/ 260985 h 297180"/>
                <a:gd name="connsiteX7" fmla="*/ 0 w 555307"/>
                <a:gd name="connsiteY7" fmla="*/ 260985 h 297180"/>
                <a:gd name="connsiteX8" fmla="*/ 0 w 555307"/>
                <a:gd name="connsiteY8" fmla="*/ 273368 h 297180"/>
                <a:gd name="connsiteX9" fmla="*/ 23813 w 555307"/>
                <a:gd name="connsiteY9" fmla="*/ 297180 h 297180"/>
                <a:gd name="connsiteX10" fmla="*/ 531495 w 555307"/>
                <a:gd name="connsiteY10" fmla="*/ 297180 h 297180"/>
                <a:gd name="connsiteX11" fmla="*/ 555308 w 555307"/>
                <a:gd name="connsiteY11" fmla="*/ 273368 h 297180"/>
                <a:gd name="connsiteX12" fmla="*/ 555308 w 555307"/>
                <a:gd name="connsiteY12" fmla="*/ 260985 h 297180"/>
                <a:gd name="connsiteX13" fmla="*/ 482918 w 555307"/>
                <a:gd name="connsiteY13" fmla="*/ 260985 h 297180"/>
                <a:gd name="connsiteX14" fmla="*/ 482918 w 555307"/>
                <a:gd name="connsiteY14" fmla="*/ 23813 h 297180"/>
                <a:gd name="connsiteX15" fmla="*/ 227648 w 555307"/>
                <a:gd name="connsiteY15" fmla="*/ 180975 h 297180"/>
                <a:gd name="connsiteX16" fmla="*/ 214313 w 555307"/>
                <a:gd name="connsiteY16" fmla="*/ 194310 h 297180"/>
                <a:gd name="connsiteX17" fmla="*/ 160973 w 555307"/>
                <a:gd name="connsiteY17" fmla="*/ 140970 h 297180"/>
                <a:gd name="connsiteX18" fmla="*/ 214313 w 555307"/>
                <a:gd name="connsiteY18" fmla="*/ 87630 h 297180"/>
                <a:gd name="connsiteX19" fmla="*/ 227648 w 555307"/>
                <a:gd name="connsiteY19" fmla="*/ 100965 h 297180"/>
                <a:gd name="connsiteX20" fmla="*/ 187642 w 555307"/>
                <a:gd name="connsiteY20" fmla="*/ 140970 h 297180"/>
                <a:gd name="connsiteX21" fmla="*/ 227648 w 555307"/>
                <a:gd name="connsiteY21" fmla="*/ 180975 h 297180"/>
                <a:gd name="connsiteX22" fmla="*/ 263843 w 555307"/>
                <a:gd name="connsiteY22" fmla="*/ 200978 h 297180"/>
                <a:gd name="connsiteX23" fmla="*/ 246698 w 555307"/>
                <a:gd name="connsiteY23" fmla="*/ 193358 h 297180"/>
                <a:gd name="connsiteX24" fmla="*/ 291465 w 555307"/>
                <a:gd name="connsiteY24" fmla="*/ 85725 h 297180"/>
                <a:gd name="connsiteX25" fmla="*/ 308610 w 555307"/>
                <a:gd name="connsiteY25" fmla="*/ 93345 h 297180"/>
                <a:gd name="connsiteX26" fmla="*/ 263843 w 555307"/>
                <a:gd name="connsiteY26" fmla="*/ 200978 h 297180"/>
                <a:gd name="connsiteX27" fmla="*/ 340043 w 555307"/>
                <a:gd name="connsiteY27" fmla="*/ 195263 h 297180"/>
                <a:gd name="connsiteX28" fmla="*/ 326708 w 555307"/>
                <a:gd name="connsiteY28" fmla="*/ 181928 h 297180"/>
                <a:gd name="connsiteX29" fmla="*/ 366713 w 555307"/>
                <a:gd name="connsiteY29" fmla="*/ 141922 h 297180"/>
                <a:gd name="connsiteX30" fmla="*/ 326708 w 555307"/>
                <a:gd name="connsiteY30" fmla="*/ 101918 h 297180"/>
                <a:gd name="connsiteX31" fmla="*/ 340043 w 555307"/>
                <a:gd name="connsiteY31" fmla="*/ 88582 h 297180"/>
                <a:gd name="connsiteX32" fmla="*/ 393383 w 555307"/>
                <a:gd name="connsiteY32" fmla="*/ 141922 h 297180"/>
                <a:gd name="connsiteX33" fmla="*/ 340043 w 555307"/>
                <a:gd name="connsiteY33" fmla="*/ 195263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5307" h="297180">
                  <a:moveTo>
                    <a:pt x="482918" y="23813"/>
                  </a:moveTo>
                  <a:cubicBezTo>
                    <a:pt x="482918" y="10478"/>
                    <a:pt x="472440" y="0"/>
                    <a:pt x="459105" y="0"/>
                  </a:cubicBezTo>
                  <a:lnTo>
                    <a:pt x="459105" y="0"/>
                  </a:lnTo>
                  <a:lnTo>
                    <a:pt x="96203" y="0"/>
                  </a:lnTo>
                  <a:cubicBezTo>
                    <a:pt x="82868" y="0"/>
                    <a:pt x="72390" y="10478"/>
                    <a:pt x="72390" y="23813"/>
                  </a:cubicBezTo>
                  <a:lnTo>
                    <a:pt x="72390" y="23813"/>
                  </a:lnTo>
                  <a:lnTo>
                    <a:pt x="72390" y="260985"/>
                  </a:lnTo>
                  <a:lnTo>
                    <a:pt x="0" y="260985"/>
                  </a:lnTo>
                  <a:lnTo>
                    <a:pt x="0" y="273368"/>
                  </a:lnTo>
                  <a:cubicBezTo>
                    <a:pt x="0" y="286703"/>
                    <a:pt x="10478" y="297180"/>
                    <a:pt x="23813" y="297180"/>
                  </a:cubicBezTo>
                  <a:lnTo>
                    <a:pt x="531495" y="297180"/>
                  </a:lnTo>
                  <a:cubicBezTo>
                    <a:pt x="544830" y="297180"/>
                    <a:pt x="555308" y="286703"/>
                    <a:pt x="555308" y="273368"/>
                  </a:cubicBezTo>
                  <a:lnTo>
                    <a:pt x="555308" y="260985"/>
                  </a:lnTo>
                  <a:lnTo>
                    <a:pt x="482918" y="260985"/>
                  </a:lnTo>
                  <a:lnTo>
                    <a:pt x="482918" y="23813"/>
                  </a:lnTo>
                  <a:close/>
                  <a:moveTo>
                    <a:pt x="227648" y="180975"/>
                  </a:moveTo>
                  <a:lnTo>
                    <a:pt x="214313" y="194310"/>
                  </a:lnTo>
                  <a:lnTo>
                    <a:pt x="160973" y="140970"/>
                  </a:lnTo>
                  <a:lnTo>
                    <a:pt x="214313" y="87630"/>
                  </a:lnTo>
                  <a:lnTo>
                    <a:pt x="227648" y="100965"/>
                  </a:lnTo>
                  <a:lnTo>
                    <a:pt x="187642" y="140970"/>
                  </a:lnTo>
                  <a:lnTo>
                    <a:pt x="227648" y="180975"/>
                  </a:lnTo>
                  <a:close/>
                  <a:moveTo>
                    <a:pt x="263843" y="200978"/>
                  </a:moveTo>
                  <a:lnTo>
                    <a:pt x="246698" y="193358"/>
                  </a:lnTo>
                  <a:lnTo>
                    <a:pt x="291465" y="85725"/>
                  </a:lnTo>
                  <a:lnTo>
                    <a:pt x="308610" y="93345"/>
                  </a:lnTo>
                  <a:lnTo>
                    <a:pt x="263843" y="200978"/>
                  </a:lnTo>
                  <a:close/>
                  <a:moveTo>
                    <a:pt x="340043" y="195263"/>
                  </a:moveTo>
                  <a:lnTo>
                    <a:pt x="326708" y="181928"/>
                  </a:lnTo>
                  <a:lnTo>
                    <a:pt x="366713" y="141922"/>
                  </a:lnTo>
                  <a:lnTo>
                    <a:pt x="326708" y="101918"/>
                  </a:lnTo>
                  <a:lnTo>
                    <a:pt x="340043" y="88582"/>
                  </a:lnTo>
                  <a:lnTo>
                    <a:pt x="393383" y="141922"/>
                  </a:lnTo>
                  <a:lnTo>
                    <a:pt x="340043" y="195263"/>
                  </a:lnTo>
                  <a:close/>
                </a:path>
              </a:pathLst>
            </a:custGeom>
            <a:solidFill>
              <a:schemeClr val="accent1"/>
            </a:solidFill>
            <a:ln w="9525" cap="flat">
              <a:noFill/>
              <a:prstDash val="solid"/>
              <a:miter/>
            </a:ln>
          </p:spPr>
          <p:txBody>
            <a:bodyPr rtlCol="0" anchor="ctr"/>
            <a:lstStyle/>
            <a:p>
              <a:endParaRPr lang="en-US" dirty="0"/>
            </a:p>
          </p:txBody>
        </p:sp>
      </p:grpSp>
      <p:pic>
        <p:nvPicPr>
          <p:cNvPr id="82" name="Picture 2" descr="e-sign">
            <a:extLst>
              <a:ext uri="{FF2B5EF4-FFF2-40B4-BE49-F238E27FC236}">
                <a16:creationId xmlns:a16="http://schemas.microsoft.com/office/drawing/2014/main" id="{648141FC-A1FA-DD74-3CA5-95B0AEF53E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26801" y="7556466"/>
            <a:ext cx="993979" cy="950377"/>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Shape 86">
            <a:extLst>
              <a:ext uri="{FF2B5EF4-FFF2-40B4-BE49-F238E27FC236}">
                <a16:creationId xmlns:a16="http://schemas.microsoft.com/office/drawing/2014/main" id="{BABAE21D-1407-5591-7E6A-5DA8C4F2CCA4}"/>
              </a:ext>
            </a:extLst>
          </p:cNvPr>
          <p:cNvSpPr/>
          <p:nvPr/>
        </p:nvSpPr>
        <p:spPr>
          <a:xfrm>
            <a:off x="7490306" y="5498543"/>
            <a:ext cx="590550" cy="762000"/>
          </a:xfrm>
          <a:custGeom>
            <a:avLst/>
            <a:gdLst>
              <a:gd name="connsiteX0" fmla="*/ 57150 w 590550"/>
              <a:gd name="connsiteY0" fmla="*/ 704850 h 762000"/>
              <a:gd name="connsiteX1" fmla="*/ 57150 w 590550"/>
              <a:gd name="connsiteY1" fmla="*/ 57150 h 762000"/>
              <a:gd name="connsiteX2" fmla="*/ 295275 w 590550"/>
              <a:gd name="connsiteY2" fmla="*/ 57150 h 762000"/>
              <a:gd name="connsiteX3" fmla="*/ 295275 w 590550"/>
              <a:gd name="connsiteY3" fmla="*/ 257175 h 762000"/>
              <a:gd name="connsiteX4" fmla="*/ 533400 w 590550"/>
              <a:gd name="connsiteY4" fmla="*/ 257175 h 762000"/>
              <a:gd name="connsiteX5" fmla="*/ 533400 w 590550"/>
              <a:gd name="connsiteY5" fmla="*/ 704850 h 762000"/>
              <a:gd name="connsiteX6" fmla="*/ 57150 w 590550"/>
              <a:gd name="connsiteY6" fmla="*/ 704850 h 762000"/>
              <a:gd name="connsiteX7" fmla="*/ 352425 w 590550"/>
              <a:gd name="connsiteY7" fmla="*/ 80963 h 762000"/>
              <a:gd name="connsiteX8" fmla="*/ 471488 w 590550"/>
              <a:gd name="connsiteY8" fmla="*/ 200025 h 762000"/>
              <a:gd name="connsiteX9" fmla="*/ 352425 w 590550"/>
              <a:gd name="connsiteY9" fmla="*/ 200025 h 762000"/>
              <a:gd name="connsiteX10" fmla="*/ 352425 w 590550"/>
              <a:gd name="connsiteY10" fmla="*/ 80963 h 762000"/>
              <a:gd name="connsiteX11" fmla="*/ 352425 w 590550"/>
              <a:gd name="connsiteY11" fmla="*/ 0 h 762000"/>
              <a:gd name="connsiteX12" fmla="*/ 0 w 590550"/>
              <a:gd name="connsiteY12" fmla="*/ 0 h 762000"/>
              <a:gd name="connsiteX13" fmla="*/ 0 w 590550"/>
              <a:gd name="connsiteY13" fmla="*/ 762000 h 762000"/>
              <a:gd name="connsiteX14" fmla="*/ 590550 w 590550"/>
              <a:gd name="connsiteY14" fmla="*/ 762000 h 762000"/>
              <a:gd name="connsiteX15" fmla="*/ 590550 w 590550"/>
              <a:gd name="connsiteY15" fmla="*/ 209550 h 762000"/>
              <a:gd name="connsiteX16" fmla="*/ 352425 w 590550"/>
              <a:gd name="connsiteY16"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550" h="762000">
                <a:moveTo>
                  <a:pt x="57150" y="704850"/>
                </a:moveTo>
                <a:lnTo>
                  <a:pt x="57150" y="57150"/>
                </a:lnTo>
                <a:lnTo>
                  <a:pt x="295275" y="57150"/>
                </a:lnTo>
                <a:lnTo>
                  <a:pt x="295275" y="257175"/>
                </a:lnTo>
                <a:lnTo>
                  <a:pt x="533400" y="257175"/>
                </a:lnTo>
                <a:lnTo>
                  <a:pt x="533400" y="704850"/>
                </a:lnTo>
                <a:lnTo>
                  <a:pt x="57150" y="704850"/>
                </a:lnTo>
                <a:close/>
                <a:moveTo>
                  <a:pt x="352425" y="80963"/>
                </a:moveTo>
                <a:lnTo>
                  <a:pt x="471488" y="200025"/>
                </a:lnTo>
                <a:lnTo>
                  <a:pt x="352425" y="200025"/>
                </a:lnTo>
                <a:lnTo>
                  <a:pt x="352425" y="80963"/>
                </a:lnTo>
                <a:close/>
                <a:moveTo>
                  <a:pt x="352425" y="0"/>
                </a:moveTo>
                <a:lnTo>
                  <a:pt x="0" y="0"/>
                </a:lnTo>
                <a:lnTo>
                  <a:pt x="0" y="762000"/>
                </a:lnTo>
                <a:lnTo>
                  <a:pt x="590550" y="762000"/>
                </a:lnTo>
                <a:lnTo>
                  <a:pt x="590550" y="209550"/>
                </a:lnTo>
                <a:lnTo>
                  <a:pt x="352425" y="0"/>
                </a:lnTo>
                <a:close/>
              </a:path>
            </a:pathLst>
          </a:custGeom>
          <a:solidFill>
            <a:schemeClr val="accent2"/>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8531C8A7-3537-11C7-C661-B1A04380AF85}"/>
              </a:ext>
            </a:extLst>
          </p:cNvPr>
          <p:cNvSpPr/>
          <p:nvPr/>
        </p:nvSpPr>
        <p:spPr>
          <a:xfrm>
            <a:off x="7604606" y="58509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3FCFA0EB-5097-647C-1111-1316916739EF}"/>
              </a:ext>
            </a:extLst>
          </p:cNvPr>
          <p:cNvSpPr/>
          <p:nvPr/>
        </p:nvSpPr>
        <p:spPr>
          <a:xfrm>
            <a:off x="7604606" y="5774768"/>
            <a:ext cx="123825" cy="38100"/>
          </a:xfrm>
          <a:custGeom>
            <a:avLst/>
            <a:gdLst>
              <a:gd name="connsiteX0" fmla="*/ 0 w 123825"/>
              <a:gd name="connsiteY0" fmla="*/ 0 h 38100"/>
              <a:gd name="connsiteX1" fmla="*/ 123825 w 123825"/>
              <a:gd name="connsiteY1" fmla="*/ 0 h 38100"/>
              <a:gd name="connsiteX2" fmla="*/ 123825 w 123825"/>
              <a:gd name="connsiteY2" fmla="*/ 38100 h 38100"/>
              <a:gd name="connsiteX3" fmla="*/ 0 w 1238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23825" h="38100">
                <a:moveTo>
                  <a:pt x="0" y="0"/>
                </a:moveTo>
                <a:lnTo>
                  <a:pt x="123825" y="0"/>
                </a:lnTo>
                <a:lnTo>
                  <a:pt x="123825"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ADD1FD98-3DF4-5AEC-CA11-19E87143F493}"/>
              </a:ext>
            </a:extLst>
          </p:cNvPr>
          <p:cNvSpPr/>
          <p:nvPr/>
        </p:nvSpPr>
        <p:spPr>
          <a:xfrm>
            <a:off x="7604606" y="59271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FB0B38B8-23CF-331B-176A-D5BF2FC0054E}"/>
              </a:ext>
            </a:extLst>
          </p:cNvPr>
          <p:cNvSpPr/>
          <p:nvPr/>
        </p:nvSpPr>
        <p:spPr>
          <a:xfrm>
            <a:off x="7604606" y="60033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312A900D-0405-FEFD-2F7B-84C3B4661B6B}"/>
              </a:ext>
            </a:extLst>
          </p:cNvPr>
          <p:cNvSpPr/>
          <p:nvPr/>
        </p:nvSpPr>
        <p:spPr>
          <a:xfrm>
            <a:off x="7604606" y="6079568"/>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solidFill>
            <a:srgbClr val="000000"/>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887471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 name="Title 1">
            <a:extLst>
              <a:ext uri="{FF2B5EF4-FFF2-40B4-BE49-F238E27FC236}">
                <a16:creationId xmlns:a16="http://schemas.microsoft.com/office/drawing/2014/main" id="{B9BB193C-D05C-AFFB-15E1-4EBAF7A1FEA4}"/>
              </a:ext>
            </a:extLst>
          </p:cNvPr>
          <p:cNvSpPr>
            <a:spLocks noGrp="1"/>
          </p:cNvSpPr>
          <p:nvPr>
            <p:ph type="title"/>
          </p:nvPr>
        </p:nvSpPr>
        <p:spPr/>
        <p:txBody>
          <a:bodyPr/>
          <a:lstStyle/>
          <a:p>
            <a:r>
              <a:rPr lang="en-US" b="0" dirty="0">
                <a:solidFill>
                  <a:schemeClr val="tx1"/>
                </a:solidFill>
              </a:rPr>
              <a:t>cash</a:t>
            </a:r>
          </a:p>
        </p:txBody>
      </p:sp>
      <p:sp>
        <p:nvSpPr>
          <p:cNvPr id="373" name="Google Shape;373;p47"/>
          <p:cNvSpPr txBox="1">
            <a:spLocks noGrp="1"/>
          </p:cNvSpPr>
          <p:nvPr>
            <p:ph sz="quarter" idx="14"/>
          </p:nvPr>
        </p:nvSpPr>
        <p:spPr>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4800" dirty="0">
                <a:solidFill>
                  <a:schemeClr val="tx1"/>
                </a:solidFill>
                <a:latin typeface="Arial Narrow" panose="020B0606020202030204" pitchFamily="34" charset="0"/>
              </a:rPr>
              <a:t>Drawbacks:</a:t>
            </a:r>
            <a:endParaRPr sz="4800" dirty="0">
              <a:solidFill>
                <a:schemeClr val="tx1"/>
              </a:solidFill>
              <a:latin typeface="Arial Narrow" panose="020B0606020202030204" pitchFamily="34" charset="0"/>
            </a:endParaRPr>
          </a:p>
          <a:p>
            <a:pPr marL="914400" lvl="0" indent="-660400" algn="l" rtl="0">
              <a:lnSpc>
                <a:spcPct val="115000"/>
              </a:lnSpc>
              <a:spcBef>
                <a:spcPts val="2000"/>
              </a:spcBef>
              <a:spcAft>
                <a:spcPts val="0"/>
              </a:spcAft>
              <a:buSzPts val="1600"/>
              <a:buFont typeface="Wingdings" panose="05000000000000000000" pitchFamily="2" charset="2"/>
              <a:buChar char="ü"/>
            </a:pPr>
            <a:r>
              <a:rPr lang="en-US" sz="4000" dirty="0">
                <a:solidFill>
                  <a:schemeClr val="tx1"/>
                </a:solidFill>
                <a:latin typeface="Aptos Narrow" panose="020B0004020202020204" pitchFamily="34" charset="0"/>
              </a:rPr>
              <a:t>T</a:t>
            </a:r>
            <a:r>
              <a:rPr lang="en" sz="4000" dirty="0">
                <a:solidFill>
                  <a:schemeClr val="tx1"/>
                </a:solidFill>
                <a:latin typeface="Aptos Narrow" panose="020B0004020202020204" pitchFamily="34" charset="0"/>
              </a:rPr>
              <a:t>akes immediate money out of pocket</a:t>
            </a:r>
            <a:endParaRPr sz="4000" dirty="0">
              <a:solidFill>
                <a:schemeClr val="tx1"/>
              </a:solidFill>
              <a:latin typeface="Aptos Narrow" panose="020B0004020202020204" pitchFamily="34" charset="0"/>
            </a:endParaRPr>
          </a:p>
          <a:p>
            <a:pPr marL="914400" lvl="0" indent="-660400" algn="l" rtl="0">
              <a:lnSpc>
                <a:spcPct val="115000"/>
              </a:lnSpc>
              <a:spcBef>
                <a:spcPts val="2000"/>
              </a:spcBef>
              <a:spcAft>
                <a:spcPts val="0"/>
              </a:spcAft>
              <a:buSzPts val="1600"/>
              <a:buFont typeface="Wingdings" panose="05000000000000000000" pitchFamily="2" charset="2"/>
              <a:buChar char="ü"/>
            </a:pPr>
            <a:r>
              <a:rPr lang="en-US" sz="4000" dirty="0">
                <a:solidFill>
                  <a:schemeClr val="tx1"/>
                </a:solidFill>
                <a:latin typeface="Aptos Narrow" panose="020B0004020202020204" pitchFamily="34" charset="0"/>
              </a:rPr>
              <a:t>Could be missing a tax advantage offered by financing</a:t>
            </a:r>
            <a:endParaRPr sz="4000" dirty="0">
              <a:solidFill>
                <a:schemeClr val="tx1"/>
              </a:solidFill>
              <a:latin typeface="Aptos Narrow" panose="020B0004020202020204" pitchFamily="34" charset="0"/>
            </a:endParaRPr>
          </a:p>
          <a:p>
            <a:pPr marL="914400" lvl="0" indent="-660400" algn="l" rtl="0">
              <a:lnSpc>
                <a:spcPct val="115000"/>
              </a:lnSpc>
              <a:spcBef>
                <a:spcPts val="2000"/>
              </a:spcBef>
              <a:spcAft>
                <a:spcPts val="0"/>
              </a:spcAft>
              <a:buSzPts val="1600"/>
              <a:buFont typeface="Wingdings" panose="05000000000000000000" pitchFamily="2" charset="2"/>
              <a:buChar char="ü"/>
            </a:pPr>
            <a:r>
              <a:rPr lang="en" sz="4000" dirty="0">
                <a:solidFill>
                  <a:schemeClr val="tx1"/>
                </a:solidFill>
                <a:latin typeface="Aptos Narrow" panose="020B0004020202020204" pitchFamily="34" charset="0"/>
              </a:rPr>
              <a:t>Could be missing reinvestment opportunities</a:t>
            </a:r>
            <a:endParaRPr sz="4000" dirty="0">
              <a:solidFill>
                <a:schemeClr val="tx1"/>
              </a:solidFill>
              <a:latin typeface="Aptos Narrow" panose="020B0004020202020204" pitchFamily="34" charset="0"/>
            </a:endParaRPr>
          </a:p>
        </p:txBody>
      </p:sp>
      <p:grpSp>
        <p:nvGrpSpPr>
          <p:cNvPr id="359" name="Graphic 357" descr="Money outline">
            <a:extLst>
              <a:ext uri="{FF2B5EF4-FFF2-40B4-BE49-F238E27FC236}">
                <a16:creationId xmlns:a16="http://schemas.microsoft.com/office/drawing/2014/main" id="{5137425F-DADB-FF2A-5EDA-ED4E7DB9B723}"/>
              </a:ext>
            </a:extLst>
          </p:cNvPr>
          <p:cNvGrpSpPr/>
          <p:nvPr/>
        </p:nvGrpSpPr>
        <p:grpSpPr>
          <a:xfrm rot="19875473">
            <a:off x="12540519" y="5903160"/>
            <a:ext cx="2932585" cy="2515856"/>
            <a:chOff x="11937047" y="2746553"/>
            <a:chExt cx="2270434" cy="1664157"/>
          </a:xfrm>
          <a:solidFill>
            <a:schemeClr val="tx2"/>
          </a:solidFill>
        </p:grpSpPr>
        <p:sp>
          <p:nvSpPr>
            <p:cNvPr id="360" name="Freeform: Shape 359">
              <a:extLst>
                <a:ext uri="{FF2B5EF4-FFF2-40B4-BE49-F238E27FC236}">
                  <a16:creationId xmlns:a16="http://schemas.microsoft.com/office/drawing/2014/main" id="{44B69152-FB64-95E9-BC54-CDF10AC7FA02}"/>
                </a:ext>
              </a:extLst>
            </p:cNvPr>
            <p:cNvSpPr/>
            <p:nvPr/>
          </p:nvSpPr>
          <p:spPr>
            <a:xfrm>
              <a:off x="12606711" y="3033800"/>
              <a:ext cx="1397645" cy="267668"/>
            </a:xfrm>
            <a:custGeom>
              <a:avLst/>
              <a:gdLst>
                <a:gd name="connsiteX0" fmla="*/ 1304364 w 1397645"/>
                <a:gd name="connsiteY0" fmla="*/ 60674 h 267668"/>
                <a:gd name="connsiteX1" fmla="*/ 1345072 w 1397645"/>
                <a:gd name="connsiteY1" fmla="*/ 267643 h 267668"/>
                <a:gd name="connsiteX2" fmla="*/ 1397646 w 1397645"/>
                <a:gd name="connsiteY2" fmla="*/ 267643 h 267668"/>
                <a:gd name="connsiteX3" fmla="*/ 1345072 w 1397645"/>
                <a:gd name="connsiteY3" fmla="*/ 0 h 267668"/>
                <a:gd name="connsiteX4" fmla="*/ 1054 w 1397645"/>
                <a:gd name="connsiteY4" fmla="*/ 267178 h 267668"/>
                <a:gd name="connsiteX5" fmla="*/ 1054 w 1397645"/>
                <a:gd name="connsiteY5" fmla="*/ 267668 h 267668"/>
                <a:gd name="connsiteX6" fmla="*/ 263177 w 1397645"/>
                <a:gd name="connsiteY6" fmla="*/ 267668 h 26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645" h="267668">
                  <a:moveTo>
                    <a:pt x="1304364" y="60674"/>
                  </a:moveTo>
                  <a:lnTo>
                    <a:pt x="1345072" y="267643"/>
                  </a:lnTo>
                  <a:lnTo>
                    <a:pt x="1397646" y="267643"/>
                  </a:lnTo>
                  <a:lnTo>
                    <a:pt x="1345072" y="0"/>
                  </a:lnTo>
                  <a:lnTo>
                    <a:pt x="1054" y="267178"/>
                  </a:lnTo>
                  <a:cubicBezTo>
                    <a:pt x="-364" y="267462"/>
                    <a:pt x="-339" y="267668"/>
                    <a:pt x="1054" y="267668"/>
                  </a:cubicBezTo>
                  <a:lnTo>
                    <a:pt x="263177" y="267668"/>
                  </a:lnTo>
                  <a:close/>
                </a:path>
              </a:pathLst>
            </a:custGeom>
            <a:grpFill/>
            <a:ln w="25797"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B9AB997D-5F2C-6B33-CBFC-19DE48951F22}"/>
                </a:ext>
              </a:extLst>
            </p:cNvPr>
            <p:cNvSpPr/>
            <p:nvPr/>
          </p:nvSpPr>
          <p:spPr>
            <a:xfrm>
              <a:off x="12277288" y="2746553"/>
              <a:ext cx="1456975" cy="554916"/>
            </a:xfrm>
            <a:custGeom>
              <a:avLst/>
              <a:gdLst>
                <a:gd name="connsiteX0" fmla="*/ 1327656 w 1456975"/>
                <a:gd name="connsiteY0" fmla="*/ 67510 h 554916"/>
                <a:gd name="connsiteX1" fmla="*/ 1405382 w 1456975"/>
                <a:gd name="connsiteY1" fmla="*/ 261838 h 554916"/>
                <a:gd name="connsiteX2" fmla="*/ 1456975 w 1456975"/>
                <a:gd name="connsiteY2" fmla="*/ 251520 h 554916"/>
                <a:gd name="connsiteX3" fmla="*/ 1356368 w 1456975"/>
                <a:gd name="connsiteY3" fmla="*/ 0 h 554916"/>
                <a:gd name="connsiteX4" fmla="*/ 484 w 1456975"/>
                <a:gd name="connsiteY4" fmla="*/ 554426 h 554916"/>
                <a:gd name="connsiteX5" fmla="*/ 484 w 1456975"/>
                <a:gd name="connsiteY5" fmla="*/ 554917 h 554916"/>
                <a:gd name="connsiteX6" fmla="*/ 135505 w 1456975"/>
                <a:gd name="connsiteY6" fmla="*/ 554917 h 5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975" h="554916">
                  <a:moveTo>
                    <a:pt x="1327656" y="67510"/>
                  </a:moveTo>
                  <a:lnTo>
                    <a:pt x="1405382" y="261838"/>
                  </a:lnTo>
                  <a:lnTo>
                    <a:pt x="1456975" y="251520"/>
                  </a:lnTo>
                  <a:lnTo>
                    <a:pt x="1356368" y="0"/>
                  </a:lnTo>
                  <a:lnTo>
                    <a:pt x="484" y="554426"/>
                  </a:lnTo>
                  <a:cubicBezTo>
                    <a:pt x="-187" y="554710"/>
                    <a:pt x="-135" y="554917"/>
                    <a:pt x="484" y="554917"/>
                  </a:cubicBezTo>
                  <a:lnTo>
                    <a:pt x="135505" y="554917"/>
                  </a:lnTo>
                  <a:close/>
                </a:path>
              </a:pathLst>
            </a:custGeom>
            <a:grpFill/>
            <a:ln w="25797"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E75C1C5F-0875-F8AE-C58C-7047B9FCB819}"/>
                </a:ext>
              </a:extLst>
            </p:cNvPr>
            <p:cNvSpPr/>
            <p:nvPr/>
          </p:nvSpPr>
          <p:spPr>
            <a:xfrm>
              <a:off x="11937047" y="3378835"/>
              <a:ext cx="2270434" cy="1031875"/>
            </a:xfrm>
            <a:custGeom>
              <a:avLst/>
              <a:gdLst>
                <a:gd name="connsiteX0" fmla="*/ 2270435 w 2270434"/>
                <a:gd name="connsiteY0" fmla="*/ 0 h 1031875"/>
                <a:gd name="connsiteX1" fmla="*/ 0 w 2270434"/>
                <a:gd name="connsiteY1" fmla="*/ 0 h 1031875"/>
                <a:gd name="connsiteX2" fmla="*/ 0 w 2270434"/>
                <a:gd name="connsiteY2" fmla="*/ 1031875 h 1031875"/>
                <a:gd name="connsiteX3" fmla="*/ 2270435 w 2270434"/>
                <a:gd name="connsiteY3" fmla="*/ 1031875 h 1031875"/>
                <a:gd name="connsiteX4" fmla="*/ 2218841 w 2270434"/>
                <a:gd name="connsiteY4" fmla="*/ 980281 h 1031875"/>
                <a:gd name="connsiteX5" fmla="*/ 51594 w 2270434"/>
                <a:gd name="connsiteY5" fmla="*/ 980281 h 1031875"/>
                <a:gd name="connsiteX6" fmla="*/ 51594 w 2270434"/>
                <a:gd name="connsiteY6" fmla="*/ 51594 h 1031875"/>
                <a:gd name="connsiteX7" fmla="*/ 2218841 w 2270434"/>
                <a:gd name="connsiteY7" fmla="*/ 51594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0434" h="1031875">
                  <a:moveTo>
                    <a:pt x="2270435" y="0"/>
                  </a:moveTo>
                  <a:lnTo>
                    <a:pt x="0" y="0"/>
                  </a:lnTo>
                  <a:lnTo>
                    <a:pt x="0" y="1031875"/>
                  </a:lnTo>
                  <a:lnTo>
                    <a:pt x="2270435" y="1031875"/>
                  </a:lnTo>
                  <a:close/>
                  <a:moveTo>
                    <a:pt x="2218841" y="980281"/>
                  </a:moveTo>
                  <a:lnTo>
                    <a:pt x="51594" y="980281"/>
                  </a:lnTo>
                  <a:lnTo>
                    <a:pt x="51594" y="51594"/>
                  </a:lnTo>
                  <a:lnTo>
                    <a:pt x="2218841" y="51594"/>
                  </a:lnTo>
                  <a:close/>
                </a:path>
              </a:pathLst>
            </a:custGeom>
            <a:grpFill/>
            <a:ln w="25797"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D113A724-6380-8578-89B3-72DE5885C235}"/>
                </a:ext>
              </a:extLst>
            </p:cNvPr>
            <p:cNvSpPr/>
            <p:nvPr/>
          </p:nvSpPr>
          <p:spPr>
            <a:xfrm>
              <a:off x="12886527" y="3662600"/>
              <a:ext cx="371475" cy="464343"/>
            </a:xfrm>
            <a:custGeom>
              <a:avLst/>
              <a:gdLst>
                <a:gd name="connsiteX0" fmla="*/ 185738 w 371475"/>
                <a:gd name="connsiteY0" fmla="*/ 464344 h 464343"/>
                <a:gd name="connsiteX1" fmla="*/ 371475 w 371475"/>
                <a:gd name="connsiteY1" fmla="*/ 232172 h 464343"/>
                <a:gd name="connsiteX2" fmla="*/ 185738 w 371475"/>
                <a:gd name="connsiteY2" fmla="*/ 0 h 464343"/>
                <a:gd name="connsiteX3" fmla="*/ 0 w 371475"/>
                <a:gd name="connsiteY3" fmla="*/ 232172 h 464343"/>
                <a:gd name="connsiteX4" fmla="*/ 185738 w 371475"/>
                <a:gd name="connsiteY4" fmla="*/ 464344 h 464343"/>
                <a:gd name="connsiteX5" fmla="*/ 185738 w 371475"/>
                <a:gd name="connsiteY5" fmla="*/ 51594 h 464343"/>
                <a:gd name="connsiteX6" fmla="*/ 319881 w 371475"/>
                <a:gd name="connsiteY6" fmla="*/ 232172 h 464343"/>
                <a:gd name="connsiteX7" fmla="*/ 185738 w 371475"/>
                <a:gd name="connsiteY7" fmla="*/ 412750 h 464343"/>
                <a:gd name="connsiteX8" fmla="*/ 51594 w 371475"/>
                <a:gd name="connsiteY8" fmla="*/ 232172 h 464343"/>
                <a:gd name="connsiteX9" fmla="*/ 185738 w 371475"/>
                <a:gd name="connsiteY9" fmla="*/ 5159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464343">
                  <a:moveTo>
                    <a:pt x="185738" y="464344"/>
                  </a:moveTo>
                  <a:cubicBezTo>
                    <a:pt x="288332" y="464344"/>
                    <a:pt x="371475" y="360408"/>
                    <a:pt x="371475" y="232172"/>
                  </a:cubicBezTo>
                  <a:cubicBezTo>
                    <a:pt x="371475" y="103936"/>
                    <a:pt x="288306" y="0"/>
                    <a:pt x="185738" y="0"/>
                  </a:cubicBezTo>
                  <a:cubicBezTo>
                    <a:pt x="83169" y="0"/>
                    <a:pt x="0" y="103936"/>
                    <a:pt x="0" y="232172"/>
                  </a:cubicBezTo>
                  <a:cubicBezTo>
                    <a:pt x="0" y="360408"/>
                    <a:pt x="83143" y="464344"/>
                    <a:pt x="185738" y="464344"/>
                  </a:cubicBezTo>
                  <a:close/>
                  <a:moveTo>
                    <a:pt x="185738" y="51594"/>
                  </a:moveTo>
                  <a:cubicBezTo>
                    <a:pt x="259723" y="51594"/>
                    <a:pt x="319881" y="132596"/>
                    <a:pt x="319881" y="232172"/>
                  </a:cubicBezTo>
                  <a:cubicBezTo>
                    <a:pt x="319881" y="331748"/>
                    <a:pt x="259697" y="412750"/>
                    <a:pt x="185738" y="412750"/>
                  </a:cubicBezTo>
                  <a:cubicBezTo>
                    <a:pt x="111778" y="412750"/>
                    <a:pt x="51594" y="331748"/>
                    <a:pt x="51594" y="232172"/>
                  </a:cubicBezTo>
                  <a:cubicBezTo>
                    <a:pt x="51594" y="132596"/>
                    <a:pt x="111778" y="51594"/>
                    <a:pt x="185738" y="51594"/>
                  </a:cubicBezTo>
                  <a:close/>
                </a:path>
              </a:pathLst>
            </a:custGeom>
            <a:solidFill>
              <a:schemeClr val="accent2"/>
            </a:solidFill>
            <a:ln w="25797"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13852424-657A-521A-D148-6742E759E47F}"/>
                </a:ext>
              </a:extLst>
            </p:cNvPr>
            <p:cNvSpPr/>
            <p:nvPr/>
          </p:nvSpPr>
          <p:spPr>
            <a:xfrm>
              <a:off x="12323997" y="3791535"/>
              <a:ext cx="206542" cy="206582"/>
            </a:xfrm>
            <a:custGeom>
              <a:avLst/>
              <a:gdLst>
                <a:gd name="connsiteX0" fmla="*/ 75279 w 206542"/>
                <a:gd name="connsiteY0" fmla="*/ 202787 h 206582"/>
                <a:gd name="connsiteX1" fmla="*/ 202772 w 206542"/>
                <a:gd name="connsiteY1" fmla="*/ 130672 h 206582"/>
                <a:gd name="connsiteX2" fmla="*/ 202767 w 206542"/>
                <a:gd name="connsiteY2" fmla="*/ 75273 h 206582"/>
                <a:gd name="connsiteX3" fmla="*/ 131335 w 206542"/>
                <a:gd name="connsiteY3" fmla="*/ 3816 h 206582"/>
                <a:gd name="connsiteX4" fmla="*/ 3791 w 206542"/>
                <a:gd name="connsiteY4" fmla="*/ 75840 h 206582"/>
                <a:gd name="connsiteX5" fmla="*/ 3796 w 206542"/>
                <a:gd name="connsiteY5" fmla="*/ 131381 h 206582"/>
                <a:gd name="connsiteX6" fmla="*/ 75279 w 206542"/>
                <a:gd name="connsiteY6" fmla="*/ 202787 h 206582"/>
                <a:gd name="connsiteX7" fmla="*/ 103191 w 206542"/>
                <a:gd name="connsiteY7" fmla="*/ 51643 h 206582"/>
                <a:gd name="connsiteX8" fmla="*/ 154785 w 206542"/>
                <a:gd name="connsiteY8" fmla="*/ 103237 h 206582"/>
                <a:gd name="connsiteX9" fmla="*/ 103191 w 206542"/>
                <a:gd name="connsiteY9" fmla="*/ 154831 h 206582"/>
                <a:gd name="connsiteX10" fmla="*/ 51597 w 206542"/>
                <a:gd name="connsiteY10" fmla="*/ 103237 h 206582"/>
                <a:gd name="connsiteX11" fmla="*/ 103191 w 206542"/>
                <a:gd name="connsiteY11" fmla="*/ 51643 h 2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542" h="206582">
                  <a:moveTo>
                    <a:pt x="75279" y="202787"/>
                  </a:moveTo>
                  <a:cubicBezTo>
                    <a:pt x="130399" y="218079"/>
                    <a:pt x="187480" y="185792"/>
                    <a:pt x="202772" y="130672"/>
                  </a:cubicBezTo>
                  <a:cubicBezTo>
                    <a:pt x="207800" y="112547"/>
                    <a:pt x="207800" y="93395"/>
                    <a:pt x="202767" y="75273"/>
                  </a:cubicBezTo>
                  <a:cubicBezTo>
                    <a:pt x="193281" y="40488"/>
                    <a:pt x="166115" y="13311"/>
                    <a:pt x="131335" y="3816"/>
                  </a:cubicBezTo>
                  <a:cubicBezTo>
                    <a:pt x="76226" y="-11515"/>
                    <a:pt x="19122" y="20731"/>
                    <a:pt x="3791" y="75840"/>
                  </a:cubicBezTo>
                  <a:cubicBezTo>
                    <a:pt x="-1266" y="94009"/>
                    <a:pt x="-1263" y="113212"/>
                    <a:pt x="3796" y="131381"/>
                  </a:cubicBezTo>
                  <a:cubicBezTo>
                    <a:pt x="13297" y="166163"/>
                    <a:pt x="40487" y="193325"/>
                    <a:pt x="75279" y="202787"/>
                  </a:cubicBezTo>
                  <a:close/>
                  <a:moveTo>
                    <a:pt x="103191" y="51643"/>
                  </a:moveTo>
                  <a:cubicBezTo>
                    <a:pt x="131686" y="51643"/>
                    <a:pt x="154785" y="74742"/>
                    <a:pt x="154785" y="103237"/>
                  </a:cubicBezTo>
                  <a:cubicBezTo>
                    <a:pt x="154785" y="131732"/>
                    <a:pt x="131686" y="154831"/>
                    <a:pt x="103191" y="154831"/>
                  </a:cubicBezTo>
                  <a:cubicBezTo>
                    <a:pt x="74696" y="154831"/>
                    <a:pt x="51597" y="131732"/>
                    <a:pt x="51597" y="103237"/>
                  </a:cubicBezTo>
                  <a:cubicBezTo>
                    <a:pt x="51597" y="74742"/>
                    <a:pt x="74696" y="51643"/>
                    <a:pt x="103191" y="51643"/>
                  </a:cubicBezTo>
                  <a:close/>
                </a:path>
              </a:pathLst>
            </a:custGeom>
            <a:solidFill>
              <a:schemeClr val="accent2"/>
            </a:solidFill>
            <a:ln w="25797"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DB29252D-EE81-8140-7969-97DBD207AECA}"/>
                </a:ext>
              </a:extLst>
            </p:cNvPr>
            <p:cNvSpPr/>
            <p:nvPr/>
          </p:nvSpPr>
          <p:spPr>
            <a:xfrm>
              <a:off x="13614102" y="3791053"/>
              <a:ext cx="206399" cy="206996"/>
            </a:xfrm>
            <a:custGeom>
              <a:avLst/>
              <a:gdLst>
                <a:gd name="connsiteX0" fmla="*/ 124238 w 206399"/>
                <a:gd name="connsiteY0" fmla="*/ 204868 h 206996"/>
                <a:gd name="connsiteX1" fmla="*/ 206375 w 206399"/>
                <a:gd name="connsiteY1" fmla="*/ 99101 h 206996"/>
                <a:gd name="connsiteX2" fmla="*/ 206375 w 206399"/>
                <a:gd name="connsiteY2" fmla="*/ 99101 h 206996"/>
                <a:gd name="connsiteX3" fmla="*/ 159941 w 206399"/>
                <a:gd name="connsiteY3" fmla="*/ 15932 h 206996"/>
                <a:gd name="connsiteX4" fmla="*/ 15914 w 206399"/>
                <a:gd name="connsiteY4" fmla="*/ 49076 h 206996"/>
                <a:gd name="connsiteX5" fmla="*/ 0 w 206399"/>
                <a:gd name="connsiteY5" fmla="*/ 103642 h 206996"/>
                <a:gd name="connsiteX6" fmla="*/ 103381 w 206399"/>
                <a:gd name="connsiteY6" fmla="*/ 206997 h 206996"/>
                <a:gd name="connsiteX7" fmla="*/ 124238 w 206399"/>
                <a:gd name="connsiteY7" fmla="*/ 204868 h 206996"/>
                <a:gd name="connsiteX8" fmla="*/ 103188 w 206399"/>
                <a:gd name="connsiteY8" fmla="*/ 52125 h 206996"/>
                <a:gd name="connsiteX9" fmla="*/ 154781 w 206399"/>
                <a:gd name="connsiteY9" fmla="*/ 103719 h 206996"/>
                <a:gd name="connsiteX10" fmla="*/ 103188 w 206399"/>
                <a:gd name="connsiteY10" fmla="*/ 155313 h 206996"/>
                <a:gd name="connsiteX11" fmla="*/ 51594 w 206399"/>
                <a:gd name="connsiteY11" fmla="*/ 103719 h 206996"/>
                <a:gd name="connsiteX12" fmla="*/ 103188 w 206399"/>
                <a:gd name="connsiteY12" fmla="*/ 52125 h 20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399" h="206996">
                  <a:moveTo>
                    <a:pt x="124238" y="204868"/>
                  </a:moveTo>
                  <a:cubicBezTo>
                    <a:pt x="173177" y="193464"/>
                    <a:pt x="207443" y="149341"/>
                    <a:pt x="206375" y="99101"/>
                  </a:cubicBezTo>
                  <a:lnTo>
                    <a:pt x="206375" y="99101"/>
                  </a:lnTo>
                  <a:cubicBezTo>
                    <a:pt x="207046" y="65029"/>
                    <a:pt x="189297" y="33239"/>
                    <a:pt x="159941" y="15932"/>
                  </a:cubicBezTo>
                  <a:cubicBezTo>
                    <a:pt x="111017" y="-14686"/>
                    <a:pt x="46535" y="152"/>
                    <a:pt x="15914" y="49076"/>
                  </a:cubicBezTo>
                  <a:cubicBezTo>
                    <a:pt x="5670" y="65444"/>
                    <a:pt x="162" y="84333"/>
                    <a:pt x="0" y="103642"/>
                  </a:cubicBezTo>
                  <a:cubicBezTo>
                    <a:pt x="8" y="160730"/>
                    <a:pt x="46292" y="207004"/>
                    <a:pt x="103381" y="206997"/>
                  </a:cubicBezTo>
                  <a:cubicBezTo>
                    <a:pt x="110387" y="206997"/>
                    <a:pt x="117376" y="206282"/>
                    <a:pt x="124238" y="204868"/>
                  </a:cubicBezTo>
                  <a:close/>
                  <a:moveTo>
                    <a:pt x="103188" y="52125"/>
                  </a:moveTo>
                  <a:cubicBezTo>
                    <a:pt x="131683" y="52125"/>
                    <a:pt x="154781" y="75224"/>
                    <a:pt x="154781" y="103719"/>
                  </a:cubicBezTo>
                  <a:cubicBezTo>
                    <a:pt x="154781" y="132214"/>
                    <a:pt x="131683" y="155313"/>
                    <a:pt x="103188" y="155313"/>
                  </a:cubicBezTo>
                  <a:cubicBezTo>
                    <a:pt x="74692" y="155313"/>
                    <a:pt x="51594" y="132214"/>
                    <a:pt x="51594" y="103719"/>
                  </a:cubicBezTo>
                  <a:cubicBezTo>
                    <a:pt x="51594" y="75224"/>
                    <a:pt x="74692" y="52125"/>
                    <a:pt x="103188" y="52125"/>
                  </a:cubicBezTo>
                  <a:close/>
                </a:path>
              </a:pathLst>
            </a:custGeom>
            <a:solidFill>
              <a:schemeClr val="accent2"/>
            </a:solidFill>
            <a:ln w="25797"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F0928E1F-1FAD-81D6-0092-1C4432BC2AD7}"/>
                </a:ext>
              </a:extLst>
            </p:cNvPr>
            <p:cNvSpPr/>
            <p:nvPr/>
          </p:nvSpPr>
          <p:spPr>
            <a:xfrm>
              <a:off x="12091828" y="3533616"/>
              <a:ext cx="1960846" cy="722312"/>
            </a:xfrm>
            <a:custGeom>
              <a:avLst/>
              <a:gdLst>
                <a:gd name="connsiteX0" fmla="*/ 1883456 w 1960846"/>
                <a:gd name="connsiteY0" fmla="*/ 722313 h 722312"/>
                <a:gd name="connsiteX1" fmla="*/ 1960846 w 1960846"/>
                <a:gd name="connsiteY1" fmla="*/ 644922 h 722312"/>
                <a:gd name="connsiteX2" fmla="*/ 1960846 w 1960846"/>
                <a:gd name="connsiteY2" fmla="*/ 77391 h 722312"/>
                <a:gd name="connsiteX3" fmla="*/ 1883456 w 1960846"/>
                <a:gd name="connsiteY3" fmla="*/ 0 h 722312"/>
                <a:gd name="connsiteX4" fmla="*/ 103188 w 1960846"/>
                <a:gd name="connsiteY4" fmla="*/ 0 h 722312"/>
                <a:gd name="connsiteX5" fmla="*/ 0 w 1960846"/>
                <a:gd name="connsiteY5" fmla="*/ 103188 h 722312"/>
                <a:gd name="connsiteX6" fmla="*/ 0 w 1960846"/>
                <a:gd name="connsiteY6" fmla="*/ 619125 h 722312"/>
                <a:gd name="connsiteX7" fmla="*/ 103188 w 1960846"/>
                <a:gd name="connsiteY7" fmla="*/ 722313 h 722312"/>
                <a:gd name="connsiteX8" fmla="*/ 51594 w 1960846"/>
                <a:gd name="connsiteY8" fmla="*/ 124599 h 722312"/>
                <a:gd name="connsiteX9" fmla="*/ 124599 w 1960846"/>
                <a:gd name="connsiteY9" fmla="*/ 51594 h 722312"/>
                <a:gd name="connsiteX10" fmla="*/ 1862096 w 1960846"/>
                <a:gd name="connsiteY10" fmla="*/ 51594 h 722312"/>
                <a:gd name="connsiteX11" fmla="*/ 1909253 w 1960846"/>
                <a:gd name="connsiteY11" fmla="*/ 98750 h 722312"/>
                <a:gd name="connsiteX12" fmla="*/ 1909253 w 1960846"/>
                <a:gd name="connsiteY12" fmla="*/ 623614 h 722312"/>
                <a:gd name="connsiteX13" fmla="*/ 1862096 w 1960846"/>
                <a:gd name="connsiteY13" fmla="*/ 670719 h 722312"/>
                <a:gd name="connsiteX14" fmla="*/ 124599 w 1960846"/>
                <a:gd name="connsiteY14" fmla="*/ 670719 h 722312"/>
                <a:gd name="connsiteX15" fmla="*/ 51594 w 1960846"/>
                <a:gd name="connsiteY15" fmla="*/ 597817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0846" h="722312">
                  <a:moveTo>
                    <a:pt x="1883456" y="722313"/>
                  </a:moveTo>
                  <a:lnTo>
                    <a:pt x="1960846" y="644922"/>
                  </a:lnTo>
                  <a:lnTo>
                    <a:pt x="1960846" y="77391"/>
                  </a:lnTo>
                  <a:lnTo>
                    <a:pt x="1883456" y="0"/>
                  </a:lnTo>
                  <a:lnTo>
                    <a:pt x="103188" y="0"/>
                  </a:lnTo>
                  <a:lnTo>
                    <a:pt x="0" y="103188"/>
                  </a:lnTo>
                  <a:lnTo>
                    <a:pt x="0" y="619125"/>
                  </a:lnTo>
                  <a:lnTo>
                    <a:pt x="103188" y="722313"/>
                  </a:lnTo>
                  <a:close/>
                  <a:moveTo>
                    <a:pt x="51594" y="124599"/>
                  </a:moveTo>
                  <a:lnTo>
                    <a:pt x="124599" y="51594"/>
                  </a:lnTo>
                  <a:lnTo>
                    <a:pt x="1862096" y="51594"/>
                  </a:lnTo>
                  <a:lnTo>
                    <a:pt x="1909253" y="98750"/>
                  </a:lnTo>
                  <a:lnTo>
                    <a:pt x="1909253" y="623614"/>
                  </a:lnTo>
                  <a:lnTo>
                    <a:pt x="1862096" y="670719"/>
                  </a:lnTo>
                  <a:lnTo>
                    <a:pt x="124599" y="670719"/>
                  </a:lnTo>
                  <a:lnTo>
                    <a:pt x="51594" y="597817"/>
                  </a:lnTo>
                  <a:close/>
                </a:path>
              </a:pathLst>
            </a:custGeom>
            <a:grpFill/>
            <a:ln w="25797"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8902979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469378" y="4102288"/>
            <a:ext cx="9091648" cy="2308324"/>
          </a:xfrm>
          <a:prstGeom prst="rect">
            <a:avLst/>
          </a:prstGeom>
          <a:noFill/>
        </p:spPr>
        <p:txBody>
          <a:bodyPr wrap="square" rtlCol="0">
            <a:spAutoFit/>
          </a:bodyPr>
          <a:lstStyle/>
          <a:p>
            <a:pPr algn="ctr"/>
            <a:r>
              <a:rPr lang="en-US" sz="7200" dirty="0">
                <a:latin typeface="+mj-lt"/>
              </a:rPr>
              <a:t>LEVERAGING</a:t>
            </a:r>
          </a:p>
          <a:p>
            <a:pPr algn="ctr"/>
            <a:r>
              <a:rPr lang="en-US" sz="7200" b="1" dirty="0">
                <a:solidFill>
                  <a:schemeClr val="accent2"/>
                </a:solidFill>
                <a:latin typeface="+mj-lt"/>
              </a:rPr>
              <a:t>PREMIUM FINANCING</a:t>
            </a:r>
          </a:p>
        </p:txBody>
      </p:sp>
    </p:spTree>
    <p:extLst>
      <p:ext uri="{BB962C8B-B14F-4D97-AF65-F5344CB8AC3E}">
        <p14:creationId xmlns:p14="http://schemas.microsoft.com/office/powerpoint/2010/main" val="1534607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F232-3F46-48EF-A455-C877BD96F82B}"/>
              </a:ext>
            </a:extLst>
          </p:cNvPr>
          <p:cNvSpPr>
            <a:spLocks noGrp="1"/>
          </p:cNvSpPr>
          <p:nvPr>
            <p:ph type="title"/>
          </p:nvPr>
        </p:nvSpPr>
        <p:spPr/>
        <p:txBody>
          <a:bodyPr/>
          <a:lstStyle/>
          <a:p>
            <a:r>
              <a:rPr lang="en-US" b="0" dirty="0">
                <a:solidFill>
                  <a:schemeClr val="tx2"/>
                </a:solidFill>
              </a:rPr>
              <a:t>Leveraging </a:t>
            </a:r>
            <a:r>
              <a:rPr lang="en-US" dirty="0"/>
              <a:t>premium financing</a:t>
            </a:r>
          </a:p>
        </p:txBody>
      </p:sp>
      <p:sp>
        <p:nvSpPr>
          <p:cNvPr id="3" name="Slide Number Placeholder 2">
            <a:extLst>
              <a:ext uri="{FF2B5EF4-FFF2-40B4-BE49-F238E27FC236}">
                <a16:creationId xmlns:a16="http://schemas.microsoft.com/office/drawing/2014/main" id="{4292FE2E-0090-8E6A-0A38-6919B7452A9E}"/>
              </a:ext>
            </a:extLst>
          </p:cNvPr>
          <p:cNvSpPr>
            <a:spLocks noGrp="1"/>
          </p:cNvSpPr>
          <p:nvPr>
            <p:ph type="sldNum" sz="quarter" idx="12"/>
          </p:nvPr>
        </p:nvSpPr>
        <p:spPr/>
        <p:txBody>
          <a:bodyPr/>
          <a:lstStyle/>
          <a:p>
            <a:fld id="{689283F9-B069-4DD8-986C-6F2C25501430}" type="slidenum">
              <a:rPr lang="en-US" smtClean="0"/>
              <a:t>121</a:t>
            </a:fld>
            <a:endParaRPr lang="en-US" dirty="0"/>
          </a:p>
        </p:txBody>
      </p:sp>
      <p:sp>
        <p:nvSpPr>
          <p:cNvPr id="5" name="Content Placeholder 4">
            <a:extLst>
              <a:ext uri="{FF2B5EF4-FFF2-40B4-BE49-F238E27FC236}">
                <a16:creationId xmlns:a16="http://schemas.microsoft.com/office/drawing/2014/main" id="{F4FA36EB-36D9-5A37-F094-CF78DC8F29EA}"/>
              </a:ext>
            </a:extLst>
          </p:cNvPr>
          <p:cNvSpPr>
            <a:spLocks noGrp="1"/>
          </p:cNvSpPr>
          <p:nvPr>
            <p:ph sz="quarter" idx="16"/>
          </p:nvPr>
        </p:nvSpPr>
        <p:spPr/>
        <p:txBody>
          <a:bodyPr/>
          <a:lstStyle/>
          <a:p>
            <a:r>
              <a:rPr lang="en-US" sz="3600" dirty="0">
                <a:solidFill>
                  <a:schemeClr val="accent2"/>
                </a:solidFill>
                <a:latin typeface="+mj-lt"/>
              </a:rPr>
              <a:t>BILLING METHODS</a:t>
            </a:r>
          </a:p>
          <a:p>
            <a:endParaRPr lang="en-US" sz="2800" dirty="0">
              <a:solidFill>
                <a:schemeClr val="accent2"/>
              </a:solidFill>
              <a:latin typeface="+mn-lt"/>
            </a:endParaRPr>
          </a:p>
          <a:p>
            <a:pPr marL="457200" indent="-457200">
              <a:buFont typeface="Wingdings" panose="05000000000000000000" pitchFamily="2" charset="2"/>
              <a:buChar char="§"/>
            </a:pPr>
            <a:r>
              <a:rPr lang="en-US" sz="3200" dirty="0">
                <a:solidFill>
                  <a:schemeClr val="tx2"/>
                </a:solidFill>
                <a:latin typeface="+mn-lt"/>
              </a:rPr>
              <a:t>Invoice</a:t>
            </a:r>
          </a:p>
          <a:p>
            <a:pPr marL="457200" lvl="2" indent="-457200">
              <a:buClr>
                <a:schemeClr val="tx2"/>
              </a:buClr>
              <a:buFont typeface="Wingdings" panose="05000000000000000000" pitchFamily="2" charset="2"/>
              <a:buChar char="§"/>
            </a:pPr>
            <a:r>
              <a:rPr lang="en-US" dirty="0">
                <a:solidFill>
                  <a:schemeClr val="tx2"/>
                </a:solidFill>
                <a:latin typeface="+mn-lt"/>
              </a:rPr>
              <a:t>Coupon</a:t>
            </a:r>
          </a:p>
          <a:p>
            <a:pPr marL="457200" lvl="2" indent="-457200">
              <a:buClr>
                <a:schemeClr val="tx2"/>
              </a:buClr>
              <a:buFont typeface="Wingdings" panose="05000000000000000000" pitchFamily="2" charset="2"/>
              <a:buChar char="§"/>
            </a:pPr>
            <a:r>
              <a:rPr lang="en-US" dirty="0">
                <a:solidFill>
                  <a:schemeClr val="tx2"/>
                </a:solidFill>
                <a:latin typeface="+mn-lt"/>
              </a:rPr>
              <a:t>ACH</a:t>
            </a:r>
          </a:p>
          <a:p>
            <a:pPr marL="457200" lvl="2" indent="-457200">
              <a:buClr>
                <a:schemeClr val="tx2"/>
              </a:buClr>
              <a:buFont typeface="Wingdings" panose="05000000000000000000" pitchFamily="2" charset="2"/>
              <a:buChar char="§"/>
            </a:pPr>
            <a:r>
              <a:rPr lang="en-US" dirty="0">
                <a:solidFill>
                  <a:schemeClr val="tx2"/>
                </a:solidFill>
                <a:latin typeface="+mn-lt"/>
              </a:rPr>
              <a:t>Recurring Credit Card/ACH</a:t>
            </a:r>
          </a:p>
          <a:p>
            <a:pPr marL="457200" lvl="2" indent="-457200">
              <a:buClr>
                <a:schemeClr val="tx2"/>
              </a:buClr>
              <a:buFont typeface="Wingdings" panose="05000000000000000000" pitchFamily="2" charset="2"/>
              <a:buChar char="§"/>
            </a:pPr>
            <a:r>
              <a:rPr lang="en-US" dirty="0">
                <a:solidFill>
                  <a:schemeClr val="tx2"/>
                </a:solidFill>
                <a:latin typeface="+mn-lt"/>
              </a:rPr>
              <a:t>Credit card one time transaction</a:t>
            </a:r>
          </a:p>
          <a:p>
            <a:pPr marL="457200" lvl="2" indent="-457200">
              <a:buClr>
                <a:schemeClr val="tx2"/>
              </a:buClr>
              <a:buFont typeface="Wingdings" panose="05000000000000000000" pitchFamily="2" charset="2"/>
              <a:buChar char="§"/>
            </a:pPr>
            <a:endParaRPr lang="en-US" sz="2800" dirty="0">
              <a:solidFill>
                <a:schemeClr val="tx2"/>
              </a:solidFill>
              <a:latin typeface="+mn-lt"/>
            </a:endParaRPr>
          </a:p>
        </p:txBody>
      </p:sp>
      <p:sp>
        <p:nvSpPr>
          <p:cNvPr id="6" name="Content Placeholder 5">
            <a:extLst>
              <a:ext uri="{FF2B5EF4-FFF2-40B4-BE49-F238E27FC236}">
                <a16:creationId xmlns:a16="http://schemas.microsoft.com/office/drawing/2014/main" id="{A4165116-62AE-F6F5-01D3-3E99946DA4B0}"/>
              </a:ext>
            </a:extLst>
          </p:cNvPr>
          <p:cNvSpPr>
            <a:spLocks noGrp="1"/>
          </p:cNvSpPr>
          <p:nvPr>
            <p:ph sz="quarter" idx="17"/>
          </p:nvPr>
        </p:nvSpPr>
        <p:spPr/>
        <p:txBody>
          <a:bodyPr/>
          <a:lstStyle/>
          <a:p>
            <a:r>
              <a:rPr lang="en-US" sz="3600" dirty="0">
                <a:solidFill>
                  <a:schemeClr val="accent2"/>
                </a:solidFill>
                <a:latin typeface="+mj-lt"/>
              </a:rPr>
              <a:t>MOBILE APP &amp; WEBSITE</a:t>
            </a:r>
          </a:p>
          <a:p>
            <a:endParaRPr lang="en-US" sz="2800" dirty="0">
              <a:solidFill>
                <a:schemeClr val="tx2"/>
              </a:solidFill>
              <a:latin typeface="+mj-lt"/>
            </a:endParaRPr>
          </a:p>
          <a:p>
            <a:pPr marL="457200" indent="-457200">
              <a:buFont typeface="Wingdings" panose="05000000000000000000" pitchFamily="2" charset="2"/>
              <a:buChar char="§"/>
            </a:pPr>
            <a:r>
              <a:rPr lang="en-US" sz="3200" dirty="0">
                <a:solidFill>
                  <a:schemeClr val="tx2"/>
                </a:solidFill>
                <a:latin typeface="+mn-lt"/>
              </a:rPr>
              <a:t>Make Payments</a:t>
            </a:r>
          </a:p>
          <a:p>
            <a:pPr marL="457200" indent="-457200">
              <a:buFont typeface="Wingdings" panose="05000000000000000000" pitchFamily="2" charset="2"/>
              <a:buChar char="§"/>
            </a:pPr>
            <a:r>
              <a:rPr lang="en-US" sz="3200" dirty="0">
                <a:solidFill>
                  <a:schemeClr val="tx2"/>
                </a:solidFill>
                <a:latin typeface="+mn-lt"/>
              </a:rPr>
              <a:t>Check account status</a:t>
            </a:r>
          </a:p>
          <a:p>
            <a:pPr marL="457200" indent="-457200">
              <a:buFont typeface="Wingdings" panose="05000000000000000000" pitchFamily="2" charset="2"/>
              <a:buChar char="§"/>
            </a:pPr>
            <a:r>
              <a:rPr lang="en-US" sz="3200" dirty="0">
                <a:solidFill>
                  <a:schemeClr val="tx2"/>
                </a:solidFill>
                <a:latin typeface="+mn-lt"/>
              </a:rPr>
              <a:t>Update account information</a:t>
            </a:r>
          </a:p>
          <a:p>
            <a:pPr marL="457200" indent="-457200">
              <a:buFont typeface="Wingdings" panose="05000000000000000000" pitchFamily="2" charset="2"/>
              <a:buChar char="§"/>
            </a:pPr>
            <a:r>
              <a:rPr lang="en-US" sz="3200" dirty="0">
                <a:solidFill>
                  <a:schemeClr val="tx2"/>
                </a:solidFill>
                <a:latin typeface="+mn-lt"/>
              </a:rPr>
              <a:t>Receive push notifications</a:t>
            </a:r>
            <a:br>
              <a:rPr lang="en-US" sz="2800" dirty="0">
                <a:solidFill>
                  <a:schemeClr val="accent2"/>
                </a:solidFill>
                <a:latin typeface="+mj-lt"/>
              </a:rPr>
            </a:br>
            <a:endParaRPr lang="en-US" sz="2800" dirty="0">
              <a:solidFill>
                <a:schemeClr val="accent2"/>
              </a:solidFill>
              <a:latin typeface="+mj-lt"/>
            </a:endParaRPr>
          </a:p>
          <a:p>
            <a:endParaRPr lang="en-US" sz="2800" dirty="0">
              <a:solidFill>
                <a:schemeClr val="accent2"/>
              </a:solidFill>
              <a:latin typeface="+mj-lt"/>
            </a:endParaRPr>
          </a:p>
        </p:txBody>
      </p:sp>
      <p:sp>
        <p:nvSpPr>
          <p:cNvPr id="7" name="Content Placeholder 6">
            <a:extLst>
              <a:ext uri="{FF2B5EF4-FFF2-40B4-BE49-F238E27FC236}">
                <a16:creationId xmlns:a16="http://schemas.microsoft.com/office/drawing/2014/main" id="{734DD8E2-9422-5B18-5CAD-EA8D28473D9B}"/>
              </a:ext>
            </a:extLst>
          </p:cNvPr>
          <p:cNvSpPr>
            <a:spLocks noGrp="1"/>
          </p:cNvSpPr>
          <p:nvPr>
            <p:ph sz="quarter" idx="18"/>
          </p:nvPr>
        </p:nvSpPr>
        <p:spPr/>
        <p:txBody>
          <a:bodyPr/>
          <a:lstStyle/>
          <a:p>
            <a:r>
              <a:rPr lang="en-US" sz="3600" dirty="0">
                <a:solidFill>
                  <a:schemeClr val="accent2"/>
                </a:solidFill>
                <a:latin typeface="+mj-lt"/>
              </a:rPr>
              <a:t>PAYMENT OPTIONS</a:t>
            </a:r>
            <a:br>
              <a:rPr lang="en-US" dirty="0">
                <a:solidFill>
                  <a:schemeClr val="accent2"/>
                </a:solidFill>
                <a:latin typeface="+mj-lt"/>
              </a:rPr>
            </a:br>
            <a:endParaRPr lang="en-US" dirty="0">
              <a:solidFill>
                <a:schemeClr val="accent2"/>
              </a:solidFill>
              <a:latin typeface="+mj-lt"/>
            </a:endParaRPr>
          </a:p>
          <a:p>
            <a:pPr marL="457200" indent="-457200">
              <a:buFont typeface="Wingdings" panose="05000000000000000000" pitchFamily="2" charset="2"/>
              <a:buChar char="§"/>
            </a:pPr>
            <a:r>
              <a:rPr lang="en-US" sz="3200" dirty="0">
                <a:solidFill>
                  <a:schemeClr val="tx2"/>
                </a:solidFill>
                <a:latin typeface="+mn-lt"/>
              </a:rPr>
              <a:t>Check by mail</a:t>
            </a:r>
          </a:p>
          <a:p>
            <a:pPr marL="457200" indent="-457200">
              <a:buFont typeface="Wingdings" panose="05000000000000000000" pitchFamily="2" charset="2"/>
              <a:buChar char="§"/>
            </a:pPr>
            <a:r>
              <a:rPr lang="en-US" sz="3200" dirty="0">
                <a:solidFill>
                  <a:schemeClr val="tx2"/>
                </a:solidFill>
                <a:latin typeface="+mn-lt"/>
              </a:rPr>
              <a:t>ACH debit from insured bank</a:t>
            </a:r>
          </a:p>
          <a:p>
            <a:pPr marL="457200" indent="-457200">
              <a:buFont typeface="Wingdings" panose="05000000000000000000" pitchFamily="2" charset="2"/>
              <a:buChar char="§"/>
            </a:pPr>
            <a:r>
              <a:rPr lang="en-US" sz="3200" dirty="0">
                <a:solidFill>
                  <a:schemeClr val="tx2"/>
                </a:solidFill>
                <a:latin typeface="+mn-lt"/>
              </a:rPr>
              <a:t>Online bank debit from insured</a:t>
            </a:r>
          </a:p>
          <a:p>
            <a:pPr marL="457200" indent="-457200">
              <a:buFont typeface="Wingdings" panose="05000000000000000000" pitchFamily="2" charset="2"/>
              <a:buChar char="§"/>
            </a:pPr>
            <a:r>
              <a:rPr lang="en-US" sz="3200" dirty="0">
                <a:solidFill>
                  <a:schemeClr val="tx2"/>
                </a:solidFill>
                <a:latin typeface="+mn-lt"/>
              </a:rPr>
              <a:t>24/7 IVR phone payments (English &amp; Spanish)</a:t>
            </a:r>
          </a:p>
          <a:p>
            <a:pPr marL="457200" indent="-457200">
              <a:buFont typeface="Wingdings" panose="05000000000000000000" pitchFamily="2" charset="2"/>
              <a:buChar char="§"/>
            </a:pPr>
            <a:r>
              <a:rPr lang="en-US" sz="3200" dirty="0">
                <a:solidFill>
                  <a:schemeClr val="tx2"/>
                </a:solidFill>
                <a:latin typeface="+mn-lt"/>
              </a:rPr>
              <a:t>Down payments by ACH and credit card*</a:t>
            </a:r>
          </a:p>
        </p:txBody>
      </p:sp>
      <p:cxnSp>
        <p:nvCxnSpPr>
          <p:cNvPr id="9" name="Straight Connector 8">
            <a:extLst>
              <a:ext uri="{FF2B5EF4-FFF2-40B4-BE49-F238E27FC236}">
                <a16:creationId xmlns:a16="http://schemas.microsoft.com/office/drawing/2014/main" id="{F7302373-7FB3-1327-1F04-F0F27F4387AF}"/>
              </a:ext>
            </a:extLst>
          </p:cNvPr>
          <p:cNvCxnSpPr/>
          <p:nvPr/>
        </p:nvCxnSpPr>
        <p:spPr>
          <a:xfrm>
            <a:off x="12628418" y="3179608"/>
            <a:ext cx="4190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F10C66-5733-3DDC-2930-FD578DF08A7B}"/>
              </a:ext>
            </a:extLst>
          </p:cNvPr>
          <p:cNvCxnSpPr/>
          <p:nvPr/>
        </p:nvCxnSpPr>
        <p:spPr>
          <a:xfrm>
            <a:off x="7100455" y="3193458"/>
            <a:ext cx="4190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F4B357-41E9-3EE3-EEB5-101CAEFD3600}"/>
              </a:ext>
            </a:extLst>
          </p:cNvPr>
          <p:cNvCxnSpPr/>
          <p:nvPr/>
        </p:nvCxnSpPr>
        <p:spPr>
          <a:xfrm>
            <a:off x="1530928" y="3186531"/>
            <a:ext cx="41907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7770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B7AE-173C-D4B8-F00F-1EF928551C3C}"/>
              </a:ext>
            </a:extLst>
          </p:cNvPr>
          <p:cNvSpPr>
            <a:spLocks noGrp="1"/>
          </p:cNvSpPr>
          <p:nvPr>
            <p:ph type="title"/>
          </p:nvPr>
        </p:nvSpPr>
        <p:spPr/>
        <p:txBody>
          <a:bodyPr/>
          <a:lstStyle/>
          <a:p>
            <a:r>
              <a:rPr lang="en-US" b="0" dirty="0">
                <a:solidFill>
                  <a:schemeClr val="tx2"/>
                </a:solidFill>
              </a:rPr>
              <a:t>Leveraging </a:t>
            </a:r>
            <a:r>
              <a:rPr lang="en-US" dirty="0"/>
              <a:t>Premium Financing</a:t>
            </a:r>
          </a:p>
        </p:txBody>
      </p:sp>
      <p:sp>
        <p:nvSpPr>
          <p:cNvPr id="3" name="Slide Number Placeholder 2">
            <a:extLst>
              <a:ext uri="{FF2B5EF4-FFF2-40B4-BE49-F238E27FC236}">
                <a16:creationId xmlns:a16="http://schemas.microsoft.com/office/drawing/2014/main" id="{1AE51210-FD67-BC5C-41F5-97768CAD0DEC}"/>
              </a:ext>
            </a:extLst>
          </p:cNvPr>
          <p:cNvSpPr>
            <a:spLocks noGrp="1"/>
          </p:cNvSpPr>
          <p:nvPr>
            <p:ph type="sldNum" sz="quarter" idx="12"/>
          </p:nvPr>
        </p:nvSpPr>
        <p:spPr/>
        <p:txBody>
          <a:bodyPr/>
          <a:lstStyle/>
          <a:p>
            <a:fld id="{689283F9-B069-4DD8-986C-6F2C25501430}" type="slidenum">
              <a:rPr lang="en-US" smtClean="0"/>
              <a:t>122</a:t>
            </a:fld>
            <a:endParaRPr lang="en-US" dirty="0"/>
          </a:p>
        </p:txBody>
      </p:sp>
      <p:graphicFrame>
        <p:nvGraphicFramePr>
          <p:cNvPr id="8" name="Diagram 7">
            <a:extLst>
              <a:ext uri="{FF2B5EF4-FFF2-40B4-BE49-F238E27FC236}">
                <a16:creationId xmlns:a16="http://schemas.microsoft.com/office/drawing/2014/main" id="{E77BA563-98A9-494E-9FC0-52657AE9F0D1}"/>
              </a:ext>
            </a:extLst>
          </p:cNvPr>
          <p:cNvGraphicFramePr/>
          <p:nvPr/>
        </p:nvGraphicFramePr>
        <p:xfrm>
          <a:off x="768704" y="2064730"/>
          <a:ext cx="1373101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2B5E6E2E-0805-EE0F-00BD-B721BAC8B350}"/>
              </a:ext>
            </a:extLst>
          </p:cNvPr>
          <p:cNvGraphicFramePr/>
          <p:nvPr/>
        </p:nvGraphicFramePr>
        <p:xfrm>
          <a:off x="2078218" y="4256748"/>
          <a:ext cx="13734288"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97516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6600" dirty="0">
                <a:solidFill>
                  <a:schemeClr val="bg1"/>
                </a:solidFill>
                <a:latin typeface="+mj-lt"/>
              </a:rPr>
              <a:t>G</a:t>
            </a:r>
            <a:r>
              <a:rPr lang="en-US" sz="11500" dirty="0">
                <a:solidFill>
                  <a:schemeClr val="bg1"/>
                </a:solidFill>
                <a:latin typeface="+mj-lt"/>
              </a:rPr>
              <a:t>A</a:t>
            </a:r>
            <a:r>
              <a:rPr lang="en-US" sz="9600" dirty="0">
                <a:solidFill>
                  <a:schemeClr val="bg1"/>
                </a:solidFill>
                <a:latin typeface="+mj-lt"/>
              </a:rPr>
              <a:t>M</a:t>
            </a:r>
            <a:r>
              <a:rPr lang="en-US" sz="11500" dirty="0">
                <a:solidFill>
                  <a:schemeClr val="bg1"/>
                </a:solidFill>
                <a:latin typeface="+mj-lt"/>
              </a:rPr>
              <a:t>E </a:t>
            </a:r>
            <a:r>
              <a:rPr lang="en-US" sz="16600" dirty="0">
                <a:solidFill>
                  <a:schemeClr val="bg1"/>
                </a:solidFill>
                <a:latin typeface="+mj-lt"/>
              </a:rPr>
              <a:t>T</a:t>
            </a:r>
            <a:r>
              <a:rPr lang="en-US" sz="11500" dirty="0">
                <a:solidFill>
                  <a:schemeClr val="bg1"/>
                </a:solidFill>
                <a:latin typeface="+mj-lt"/>
              </a:rPr>
              <a:t>I</a:t>
            </a:r>
            <a:r>
              <a:rPr lang="en-US" sz="16600" dirty="0">
                <a:solidFill>
                  <a:schemeClr val="bg1"/>
                </a:solidFill>
                <a:latin typeface="+mj-lt"/>
              </a:rPr>
              <a:t>M</a:t>
            </a:r>
            <a:r>
              <a:rPr lang="en-US" sz="8800" dirty="0">
                <a:solidFill>
                  <a:schemeClr val="bg1"/>
                </a:solidFill>
                <a:latin typeface="+mj-lt"/>
              </a:rPr>
              <a:t>E</a:t>
            </a:r>
            <a:r>
              <a:rPr lang="en-US" sz="19900" dirty="0">
                <a:solidFill>
                  <a:schemeClr val="bg1"/>
                </a:solidFill>
                <a:latin typeface="+mj-lt"/>
              </a:rPr>
              <a:t>! </a:t>
            </a:r>
          </a:p>
          <a:p>
            <a:pPr algn="ctr"/>
            <a:r>
              <a:rPr lang="en-US" sz="8000" dirty="0">
                <a:solidFill>
                  <a:schemeClr val="bg1"/>
                </a:solidFill>
                <a:latin typeface="+mj-lt"/>
              </a:rPr>
              <a:t>FINAL ROUND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14467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7200" dirty="0">
                <a:solidFill>
                  <a:schemeClr val="bg1"/>
                </a:solidFill>
                <a:latin typeface="+mj-lt"/>
              </a:rPr>
              <a:t>GAME RULES</a:t>
            </a:r>
          </a:p>
          <a:p>
            <a:r>
              <a:rPr lang="en-US" sz="4400" dirty="0">
                <a:solidFill>
                  <a:srgbClr val="174770"/>
                </a:solidFill>
                <a:latin typeface="+mj-lt"/>
              </a:rPr>
              <a:t>Correct answer = 10 points</a:t>
            </a:r>
          </a:p>
          <a:p>
            <a:r>
              <a:rPr lang="en-US" sz="4400" dirty="0">
                <a:solidFill>
                  <a:srgbClr val="174770"/>
                </a:solidFill>
                <a:latin typeface="+mj-lt"/>
              </a:rPr>
              <a:t>You know the rules…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23862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#1:</a:t>
            </a:r>
            <a:endParaRPr lang="en-US" sz="7200" dirty="0">
              <a:solidFill>
                <a:schemeClr val="bg1"/>
              </a:solidFill>
              <a:latin typeface="+mj-lt"/>
            </a:endParaRPr>
          </a:p>
          <a:p>
            <a:r>
              <a:rPr lang="en-US" sz="7200" dirty="0">
                <a:solidFill>
                  <a:srgbClr val="174770"/>
                </a:solidFill>
                <a:latin typeface="+mj-lt"/>
              </a:rPr>
              <a:t>Which of these, if any is true?</a:t>
            </a:r>
          </a:p>
          <a:p>
            <a:r>
              <a:rPr lang="en-US" sz="4800" dirty="0">
                <a:solidFill>
                  <a:srgbClr val="174770"/>
                </a:solidFill>
                <a:latin typeface="+mj-lt"/>
              </a:rPr>
              <a:t>Policies with multiple insureds can be financed if:</a:t>
            </a:r>
          </a:p>
          <a:p>
            <a:pPr marL="914400" indent="-914400">
              <a:buAutoNum type="alphaUcParenR"/>
            </a:pPr>
            <a:r>
              <a:rPr lang="en-US" sz="4800" dirty="0">
                <a:solidFill>
                  <a:srgbClr val="174770"/>
                </a:solidFill>
                <a:latin typeface="+mj-lt"/>
              </a:rPr>
              <a:t>Most of the insureds sign the PFA</a:t>
            </a:r>
          </a:p>
          <a:p>
            <a:pPr marL="914400" indent="-914400">
              <a:buAutoNum type="alphaUcParenR"/>
            </a:pPr>
            <a:r>
              <a:rPr lang="en-US" sz="4800" dirty="0">
                <a:solidFill>
                  <a:srgbClr val="174770"/>
                </a:solidFill>
                <a:latin typeface="+mj-lt"/>
              </a:rPr>
              <a:t>All individuals named sign the PFA</a:t>
            </a:r>
          </a:p>
          <a:p>
            <a:pPr marL="914400" indent="-914400">
              <a:buAutoNum type="alphaUcParenR"/>
            </a:pPr>
            <a:r>
              <a:rPr lang="en-US" sz="4800" dirty="0">
                <a:solidFill>
                  <a:srgbClr val="174770"/>
                </a:solidFill>
                <a:latin typeface="+mj-lt"/>
              </a:rPr>
              <a:t>Neither of the above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95656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#2:</a:t>
            </a:r>
            <a:endParaRPr lang="en-US" sz="7200" dirty="0">
              <a:solidFill>
                <a:schemeClr val="bg1"/>
              </a:solidFill>
              <a:latin typeface="+mj-lt"/>
            </a:endParaRPr>
          </a:p>
          <a:p>
            <a:r>
              <a:rPr lang="en-US" sz="7200" dirty="0">
                <a:solidFill>
                  <a:srgbClr val="174770"/>
                </a:solidFill>
                <a:latin typeface="+mj-lt"/>
              </a:rPr>
              <a:t>A “Permission to Bill” letter does what?</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24086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#3:</a:t>
            </a:r>
            <a:endParaRPr lang="en-US" sz="7200" dirty="0">
              <a:solidFill>
                <a:schemeClr val="bg1"/>
              </a:solidFill>
              <a:latin typeface="+mj-lt"/>
            </a:endParaRPr>
          </a:p>
          <a:p>
            <a:r>
              <a:rPr lang="en-US" sz="7200" dirty="0">
                <a:solidFill>
                  <a:srgbClr val="174770"/>
                </a:solidFill>
                <a:latin typeface="+mj-lt"/>
              </a:rPr>
              <a:t>True or False.</a:t>
            </a:r>
          </a:p>
          <a:p>
            <a:r>
              <a:rPr lang="en-US" sz="5400" dirty="0">
                <a:solidFill>
                  <a:srgbClr val="174770"/>
                </a:solidFill>
                <a:latin typeface="+mj-lt"/>
              </a:rPr>
              <a:t>A policy clause for multi-named insureds that identifies one person as the primary insured states that notice sent to primary named insured would be deemed as notice sent to all named insureds.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73765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#4:</a:t>
            </a:r>
            <a:endParaRPr lang="en-US" sz="7200" dirty="0">
              <a:solidFill>
                <a:schemeClr val="bg1"/>
              </a:solidFill>
              <a:latin typeface="+mj-lt"/>
            </a:endParaRPr>
          </a:p>
          <a:p>
            <a:r>
              <a:rPr lang="en-US" sz="5400" dirty="0">
                <a:solidFill>
                  <a:srgbClr val="174770"/>
                </a:solidFill>
                <a:latin typeface="+mj-lt"/>
              </a:rPr>
              <a:t>Chains or franchises sometimes insure under a master policy. There are two ways of writing this policy. One is that if one insured cancels, the policy is cancelled. </a:t>
            </a:r>
          </a:p>
          <a:p>
            <a:endParaRPr lang="en-US" sz="5400" dirty="0">
              <a:solidFill>
                <a:srgbClr val="174770"/>
              </a:solidFill>
              <a:latin typeface="+mj-lt"/>
            </a:endParaRPr>
          </a:p>
          <a:p>
            <a:r>
              <a:rPr lang="en-US" sz="5400" dirty="0">
                <a:solidFill>
                  <a:srgbClr val="174770"/>
                </a:solidFill>
                <a:latin typeface="+mj-lt"/>
              </a:rPr>
              <a:t>What is the other?</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34034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#5:</a:t>
            </a:r>
            <a:endParaRPr lang="en-US" sz="7200" dirty="0">
              <a:solidFill>
                <a:schemeClr val="bg1"/>
              </a:solidFill>
              <a:latin typeface="+mj-lt"/>
            </a:endParaRPr>
          </a:p>
          <a:p>
            <a:r>
              <a:rPr lang="en-US" sz="5400" dirty="0">
                <a:solidFill>
                  <a:srgbClr val="174770"/>
                </a:solidFill>
                <a:latin typeface="+mj-lt"/>
              </a:rPr>
              <a:t>What beginning and ending dates are considered to be “hurricane season” throughout which the wind and flood policy is at least 80% earned?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741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7" name="Title 6">
            <a:extLst>
              <a:ext uri="{FF2B5EF4-FFF2-40B4-BE49-F238E27FC236}">
                <a16:creationId xmlns:a16="http://schemas.microsoft.com/office/drawing/2014/main" id="{3D982B1F-BFD0-B931-A80D-BDE940938B57}"/>
              </a:ext>
            </a:extLst>
          </p:cNvPr>
          <p:cNvSpPr>
            <a:spLocks noGrp="1"/>
          </p:cNvSpPr>
          <p:nvPr>
            <p:ph type="title"/>
          </p:nvPr>
        </p:nvSpPr>
        <p:spPr/>
        <p:txBody>
          <a:bodyPr/>
          <a:lstStyle/>
          <a:p>
            <a:r>
              <a:rPr lang="en-US" b="0" dirty="0">
                <a:solidFill>
                  <a:schemeClr val="bg2">
                    <a:lumMod val="10000"/>
                  </a:schemeClr>
                </a:solidFill>
              </a:rPr>
              <a:t>Carrier/General Agent</a:t>
            </a:r>
            <a:r>
              <a:rPr lang="en-US" dirty="0"/>
              <a:t> programs</a:t>
            </a:r>
          </a:p>
        </p:txBody>
      </p:sp>
      <p:sp>
        <p:nvSpPr>
          <p:cNvPr id="373" name="Google Shape;373;p47"/>
          <p:cNvSpPr txBox="1">
            <a:spLocks noGrp="1"/>
          </p:cNvSpPr>
          <p:nvPr>
            <p:ph sz="quarter" idx="14"/>
          </p:nvPr>
        </p:nvSpPr>
        <p:spPr>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4400" dirty="0">
                <a:solidFill>
                  <a:schemeClr val="tx1"/>
                </a:solidFill>
                <a:latin typeface="Aptos Narrow" panose="020B0004020202020204" pitchFamily="34" charset="0"/>
              </a:rPr>
              <a:t>Drawbacks:</a:t>
            </a:r>
            <a:endParaRPr sz="4400" dirty="0">
              <a:solidFill>
                <a:schemeClr val="tx1"/>
              </a:solidFill>
              <a:latin typeface="Aptos Narrow" panose="020B0004020202020204" pitchFamily="34" charset="0"/>
            </a:endParaRPr>
          </a:p>
          <a:p>
            <a:pPr marL="914400" lvl="0" indent="-660400" algn="l" rtl="0">
              <a:lnSpc>
                <a:spcPct val="115000"/>
              </a:lnSpc>
              <a:spcBef>
                <a:spcPts val="2000"/>
              </a:spcBef>
              <a:spcAft>
                <a:spcPts val="0"/>
              </a:spcAft>
              <a:buSzPts val="1600"/>
              <a:buChar char="●"/>
            </a:pPr>
            <a:r>
              <a:rPr lang="en" sz="4000" dirty="0">
                <a:solidFill>
                  <a:schemeClr val="accent6">
                    <a:lumMod val="50000"/>
                  </a:schemeClr>
                </a:solidFill>
                <a:latin typeface="Aptos Narrow" panose="020B0004020202020204" pitchFamily="34" charset="0"/>
              </a:rPr>
              <a:t>Limited down payment and installment options</a:t>
            </a:r>
            <a:endParaRPr sz="4000" dirty="0">
              <a:solidFill>
                <a:schemeClr val="accent6">
                  <a:lumMod val="50000"/>
                </a:schemeClr>
              </a:solidFill>
              <a:latin typeface="Aptos Narrow" panose="020B0004020202020204" pitchFamily="34" charset="0"/>
            </a:endParaRPr>
          </a:p>
          <a:p>
            <a:pPr marL="914400" lvl="0" indent="-660400" algn="l" rtl="0">
              <a:lnSpc>
                <a:spcPct val="115000"/>
              </a:lnSpc>
              <a:spcBef>
                <a:spcPts val="2000"/>
              </a:spcBef>
              <a:spcAft>
                <a:spcPts val="0"/>
              </a:spcAft>
              <a:buSzPts val="1600"/>
              <a:buChar char="●"/>
            </a:pPr>
            <a:r>
              <a:rPr lang="en" sz="4000" dirty="0">
                <a:solidFill>
                  <a:schemeClr val="accent6">
                    <a:lumMod val="50000"/>
                  </a:schemeClr>
                </a:solidFill>
                <a:latin typeface="Aptos Narrow" panose="020B0004020202020204" pitchFamily="34" charset="0"/>
              </a:rPr>
              <a:t>Multiple policies </a:t>
            </a:r>
            <a:r>
              <a:rPr lang="en-US" sz="4000" dirty="0">
                <a:solidFill>
                  <a:schemeClr val="accent6">
                    <a:lumMod val="50000"/>
                  </a:schemeClr>
                </a:solidFill>
                <a:latin typeface="Aptos Narrow" panose="020B0004020202020204" pitchFamily="34" charset="0"/>
              </a:rPr>
              <a:t>could </a:t>
            </a:r>
            <a:r>
              <a:rPr lang="en" sz="4000" dirty="0">
                <a:solidFill>
                  <a:schemeClr val="accent6">
                    <a:lumMod val="50000"/>
                  </a:schemeClr>
                </a:solidFill>
                <a:latin typeface="Aptos Narrow" panose="020B0004020202020204" pitchFamily="34" charset="0"/>
              </a:rPr>
              <a:t>mean multiple payees and/or billing cycles</a:t>
            </a:r>
            <a:endParaRPr sz="4000" dirty="0">
              <a:solidFill>
                <a:schemeClr val="accent6">
                  <a:lumMod val="50000"/>
                </a:schemeClr>
              </a:solidFill>
              <a:latin typeface="Aptos Narrow" panose="020B0004020202020204" pitchFamily="34" charset="0"/>
            </a:endParaRPr>
          </a:p>
        </p:txBody>
      </p:sp>
      <p:grpSp>
        <p:nvGrpSpPr>
          <p:cNvPr id="2" name="Graphic 8" descr="City outline">
            <a:extLst>
              <a:ext uri="{FF2B5EF4-FFF2-40B4-BE49-F238E27FC236}">
                <a16:creationId xmlns:a16="http://schemas.microsoft.com/office/drawing/2014/main" id="{6D5ECC9E-D33F-85AB-6B4E-07C1EDC8820E}"/>
              </a:ext>
            </a:extLst>
          </p:cNvPr>
          <p:cNvGrpSpPr/>
          <p:nvPr/>
        </p:nvGrpSpPr>
        <p:grpSpPr>
          <a:xfrm>
            <a:off x="12847320" y="5448299"/>
            <a:ext cx="2712720" cy="2743200"/>
            <a:chOff x="2752195" y="2733319"/>
            <a:chExt cx="1281037" cy="1073301"/>
          </a:xfrm>
          <a:solidFill>
            <a:schemeClr val="tx2"/>
          </a:solidFill>
        </p:grpSpPr>
        <p:sp>
          <p:nvSpPr>
            <p:cNvPr id="3" name="Freeform: Shape 2">
              <a:extLst>
                <a:ext uri="{FF2B5EF4-FFF2-40B4-BE49-F238E27FC236}">
                  <a16:creationId xmlns:a16="http://schemas.microsoft.com/office/drawing/2014/main" id="{5D3918BD-728B-BF38-E1E9-FAE001BB6052}"/>
                </a:ext>
              </a:extLst>
            </p:cNvPr>
            <p:cNvSpPr/>
            <p:nvPr/>
          </p:nvSpPr>
          <p:spPr>
            <a:xfrm>
              <a:off x="2752195" y="2733319"/>
              <a:ext cx="1281037" cy="1073301"/>
            </a:xfrm>
            <a:custGeom>
              <a:avLst/>
              <a:gdLst>
                <a:gd name="connsiteX0" fmla="*/ 830943 w 1281037"/>
                <a:gd name="connsiteY0" fmla="*/ 84254 h 1073301"/>
                <a:gd name="connsiteX1" fmla="*/ 830943 w 1281037"/>
                <a:gd name="connsiteY1" fmla="*/ 536651 h 1073301"/>
                <a:gd name="connsiteX2" fmla="*/ 640519 w 1281037"/>
                <a:gd name="connsiteY2" fmla="*/ 536651 h 1073301"/>
                <a:gd name="connsiteX3" fmla="*/ 640519 w 1281037"/>
                <a:gd name="connsiteY3" fmla="*/ 0 h 1073301"/>
                <a:gd name="connsiteX4" fmla="*/ 190424 w 1281037"/>
                <a:gd name="connsiteY4" fmla="*/ 0 h 1073301"/>
                <a:gd name="connsiteX5" fmla="*/ 190424 w 1281037"/>
                <a:gd name="connsiteY5" fmla="*/ 398160 h 1073301"/>
                <a:gd name="connsiteX6" fmla="*/ 0 w 1281037"/>
                <a:gd name="connsiteY6" fmla="*/ 398160 h 1073301"/>
                <a:gd name="connsiteX7" fmla="*/ 0 w 1281037"/>
                <a:gd name="connsiteY7" fmla="*/ 1073301 h 1073301"/>
                <a:gd name="connsiteX8" fmla="*/ 1281037 w 1281037"/>
                <a:gd name="connsiteY8" fmla="*/ 1073301 h 1073301"/>
                <a:gd name="connsiteX9" fmla="*/ 1281037 w 1281037"/>
                <a:gd name="connsiteY9" fmla="*/ 140516 h 1073301"/>
                <a:gd name="connsiteX10" fmla="*/ 225047 w 1281037"/>
                <a:gd name="connsiteY10" fmla="*/ 34623 h 1073301"/>
                <a:gd name="connsiteX11" fmla="*/ 605896 w 1281037"/>
                <a:gd name="connsiteY11" fmla="*/ 34623 h 1073301"/>
                <a:gd name="connsiteX12" fmla="*/ 605896 w 1281037"/>
                <a:gd name="connsiteY12" fmla="*/ 536651 h 1073301"/>
                <a:gd name="connsiteX13" fmla="*/ 450094 w 1281037"/>
                <a:gd name="connsiteY13" fmla="*/ 536651 h 1073301"/>
                <a:gd name="connsiteX14" fmla="*/ 450094 w 1281037"/>
                <a:gd name="connsiteY14" fmla="*/ 398160 h 1073301"/>
                <a:gd name="connsiteX15" fmla="*/ 225047 w 1281037"/>
                <a:gd name="connsiteY15" fmla="*/ 398160 h 1073301"/>
                <a:gd name="connsiteX16" fmla="*/ 415472 w 1281037"/>
                <a:gd name="connsiteY16" fmla="*/ 1038679 h 1073301"/>
                <a:gd name="connsiteX17" fmla="*/ 259670 w 1281037"/>
                <a:gd name="connsiteY17" fmla="*/ 1038679 h 1073301"/>
                <a:gd name="connsiteX18" fmla="*/ 259670 w 1281037"/>
                <a:gd name="connsiteY18" fmla="*/ 934811 h 1073301"/>
                <a:gd name="connsiteX19" fmla="*/ 190424 w 1281037"/>
                <a:gd name="connsiteY19" fmla="*/ 934811 h 1073301"/>
                <a:gd name="connsiteX20" fmla="*/ 190424 w 1281037"/>
                <a:gd name="connsiteY20" fmla="*/ 1038679 h 1073301"/>
                <a:gd name="connsiteX21" fmla="*/ 34623 w 1281037"/>
                <a:gd name="connsiteY21" fmla="*/ 1038679 h 1073301"/>
                <a:gd name="connsiteX22" fmla="*/ 34623 w 1281037"/>
                <a:gd name="connsiteY22" fmla="*/ 432783 h 1073301"/>
                <a:gd name="connsiteX23" fmla="*/ 415472 w 1281037"/>
                <a:gd name="connsiteY23" fmla="*/ 432783 h 1073301"/>
                <a:gd name="connsiteX24" fmla="*/ 415472 w 1281037"/>
                <a:gd name="connsiteY24" fmla="*/ 1038679 h 1073301"/>
                <a:gd name="connsiteX25" fmla="*/ 830943 w 1281037"/>
                <a:gd name="connsiteY25" fmla="*/ 1038679 h 1073301"/>
                <a:gd name="connsiteX26" fmla="*/ 675141 w 1281037"/>
                <a:gd name="connsiteY26" fmla="*/ 1038679 h 1073301"/>
                <a:gd name="connsiteX27" fmla="*/ 675141 w 1281037"/>
                <a:gd name="connsiteY27" fmla="*/ 934811 h 1073301"/>
                <a:gd name="connsiteX28" fmla="*/ 605896 w 1281037"/>
                <a:gd name="connsiteY28" fmla="*/ 934811 h 1073301"/>
                <a:gd name="connsiteX29" fmla="*/ 605896 w 1281037"/>
                <a:gd name="connsiteY29" fmla="*/ 1038679 h 1073301"/>
                <a:gd name="connsiteX30" fmla="*/ 450094 w 1281037"/>
                <a:gd name="connsiteY30" fmla="*/ 1038679 h 1073301"/>
                <a:gd name="connsiteX31" fmla="*/ 450094 w 1281037"/>
                <a:gd name="connsiteY31" fmla="*/ 571273 h 1073301"/>
                <a:gd name="connsiteX32" fmla="*/ 830943 w 1281037"/>
                <a:gd name="connsiteY32" fmla="*/ 571273 h 1073301"/>
                <a:gd name="connsiteX33" fmla="*/ 1246415 w 1281037"/>
                <a:gd name="connsiteY33" fmla="*/ 1038679 h 1073301"/>
                <a:gd name="connsiteX34" fmla="*/ 1090613 w 1281037"/>
                <a:gd name="connsiteY34" fmla="*/ 1038679 h 1073301"/>
                <a:gd name="connsiteX35" fmla="*/ 1090613 w 1281037"/>
                <a:gd name="connsiteY35" fmla="*/ 934811 h 1073301"/>
                <a:gd name="connsiteX36" fmla="*/ 1021367 w 1281037"/>
                <a:gd name="connsiteY36" fmla="*/ 934811 h 1073301"/>
                <a:gd name="connsiteX37" fmla="*/ 1021367 w 1281037"/>
                <a:gd name="connsiteY37" fmla="*/ 1038679 h 1073301"/>
                <a:gd name="connsiteX38" fmla="*/ 865566 w 1281037"/>
                <a:gd name="connsiteY38" fmla="*/ 1038679 h 1073301"/>
                <a:gd name="connsiteX39" fmla="*/ 865566 w 1281037"/>
                <a:gd name="connsiteY39" fmla="*/ 123482 h 1073301"/>
                <a:gd name="connsiteX40" fmla="*/ 1246415 w 1281037"/>
                <a:gd name="connsiteY40" fmla="*/ 171088 h 107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81037" h="1073301">
                  <a:moveTo>
                    <a:pt x="830943" y="84254"/>
                  </a:moveTo>
                  <a:lnTo>
                    <a:pt x="830943" y="536651"/>
                  </a:lnTo>
                  <a:lnTo>
                    <a:pt x="640519" y="536651"/>
                  </a:lnTo>
                  <a:lnTo>
                    <a:pt x="640519" y="0"/>
                  </a:lnTo>
                  <a:lnTo>
                    <a:pt x="190424" y="0"/>
                  </a:lnTo>
                  <a:lnTo>
                    <a:pt x="190424" y="398160"/>
                  </a:lnTo>
                  <a:lnTo>
                    <a:pt x="0" y="398160"/>
                  </a:lnTo>
                  <a:lnTo>
                    <a:pt x="0" y="1073301"/>
                  </a:lnTo>
                  <a:lnTo>
                    <a:pt x="1281037" y="1073301"/>
                  </a:lnTo>
                  <a:lnTo>
                    <a:pt x="1281037" y="140516"/>
                  </a:lnTo>
                  <a:close/>
                  <a:moveTo>
                    <a:pt x="225047" y="34623"/>
                  </a:moveTo>
                  <a:lnTo>
                    <a:pt x="605896" y="34623"/>
                  </a:lnTo>
                  <a:lnTo>
                    <a:pt x="605896" y="536651"/>
                  </a:lnTo>
                  <a:lnTo>
                    <a:pt x="450094" y="536651"/>
                  </a:lnTo>
                  <a:lnTo>
                    <a:pt x="450094" y="398160"/>
                  </a:lnTo>
                  <a:lnTo>
                    <a:pt x="225047" y="398160"/>
                  </a:lnTo>
                  <a:close/>
                  <a:moveTo>
                    <a:pt x="415472" y="1038679"/>
                  </a:moveTo>
                  <a:lnTo>
                    <a:pt x="259670" y="1038679"/>
                  </a:lnTo>
                  <a:lnTo>
                    <a:pt x="259670" y="934811"/>
                  </a:lnTo>
                  <a:lnTo>
                    <a:pt x="190424" y="934811"/>
                  </a:lnTo>
                  <a:lnTo>
                    <a:pt x="190424" y="1038679"/>
                  </a:lnTo>
                  <a:lnTo>
                    <a:pt x="34623" y="1038679"/>
                  </a:lnTo>
                  <a:lnTo>
                    <a:pt x="34623" y="432783"/>
                  </a:lnTo>
                  <a:lnTo>
                    <a:pt x="415472" y="432783"/>
                  </a:lnTo>
                  <a:lnTo>
                    <a:pt x="415472" y="1038679"/>
                  </a:lnTo>
                  <a:close/>
                  <a:moveTo>
                    <a:pt x="830943" y="1038679"/>
                  </a:moveTo>
                  <a:lnTo>
                    <a:pt x="675141" y="1038679"/>
                  </a:lnTo>
                  <a:lnTo>
                    <a:pt x="675141" y="934811"/>
                  </a:lnTo>
                  <a:lnTo>
                    <a:pt x="605896" y="934811"/>
                  </a:lnTo>
                  <a:lnTo>
                    <a:pt x="605896" y="1038679"/>
                  </a:lnTo>
                  <a:lnTo>
                    <a:pt x="450094" y="1038679"/>
                  </a:lnTo>
                  <a:lnTo>
                    <a:pt x="450094" y="571273"/>
                  </a:lnTo>
                  <a:lnTo>
                    <a:pt x="830943" y="571273"/>
                  </a:lnTo>
                  <a:close/>
                  <a:moveTo>
                    <a:pt x="1246415" y="1038679"/>
                  </a:moveTo>
                  <a:lnTo>
                    <a:pt x="1090613" y="1038679"/>
                  </a:lnTo>
                  <a:lnTo>
                    <a:pt x="1090613" y="934811"/>
                  </a:lnTo>
                  <a:lnTo>
                    <a:pt x="1021367" y="934811"/>
                  </a:lnTo>
                  <a:lnTo>
                    <a:pt x="1021367" y="1038679"/>
                  </a:lnTo>
                  <a:lnTo>
                    <a:pt x="865566" y="1038679"/>
                  </a:lnTo>
                  <a:lnTo>
                    <a:pt x="865566" y="123482"/>
                  </a:lnTo>
                  <a:lnTo>
                    <a:pt x="1246415" y="171088"/>
                  </a:lnTo>
                  <a:close/>
                </a:path>
              </a:pathLst>
            </a:custGeom>
            <a:grpFill/>
            <a:ln w="17264"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89A4E44B-B939-1155-657F-E1C67E8BFC98}"/>
                </a:ext>
              </a:extLst>
            </p:cNvPr>
            <p:cNvSpPr/>
            <p:nvPr/>
          </p:nvSpPr>
          <p:spPr>
            <a:xfrm>
              <a:off x="3288846"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A94AC032-DC4E-D5A6-3925-D325FD6B2A60}"/>
                </a:ext>
              </a:extLst>
            </p:cNvPr>
            <p:cNvSpPr/>
            <p:nvPr/>
          </p:nvSpPr>
          <p:spPr>
            <a:xfrm>
              <a:off x="3427336"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96EEE61A-1800-1C6E-39CE-E8DADD7328F9}"/>
                </a:ext>
              </a:extLst>
            </p:cNvPr>
            <p:cNvSpPr/>
            <p:nvPr/>
          </p:nvSpPr>
          <p:spPr>
            <a:xfrm>
              <a:off x="3288846"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930D5D34-2AC0-70C5-B874-9A28E18275A5}"/>
                </a:ext>
              </a:extLst>
            </p:cNvPr>
            <p:cNvSpPr/>
            <p:nvPr/>
          </p:nvSpPr>
          <p:spPr>
            <a:xfrm>
              <a:off x="3427336"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EC419DB8-8AA9-ABBC-4C7F-E3C6347136F1}"/>
                </a:ext>
              </a:extLst>
            </p:cNvPr>
            <p:cNvSpPr/>
            <p:nvPr/>
          </p:nvSpPr>
          <p:spPr>
            <a:xfrm>
              <a:off x="3063799" y="2993300"/>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A05F2012-DA93-E65B-E8E0-A8F426C067CF}"/>
                </a:ext>
              </a:extLst>
            </p:cNvPr>
            <p:cNvSpPr/>
            <p:nvPr/>
          </p:nvSpPr>
          <p:spPr>
            <a:xfrm>
              <a:off x="3202289" y="2993300"/>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504BE865-1C24-BA2B-3153-FCF3F18CE670}"/>
                </a:ext>
              </a:extLst>
            </p:cNvPr>
            <p:cNvSpPr/>
            <p:nvPr/>
          </p:nvSpPr>
          <p:spPr>
            <a:xfrm>
              <a:off x="3063799" y="285449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BE1979E3-F23C-38D8-26F7-B0FADD08CBC3}"/>
                </a:ext>
              </a:extLst>
            </p:cNvPr>
            <p:cNvSpPr/>
            <p:nvPr/>
          </p:nvSpPr>
          <p:spPr>
            <a:xfrm>
              <a:off x="3202289" y="285449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C15BAFAE-1C8A-FDEF-4EA2-9AB039A3683A}"/>
                </a:ext>
              </a:extLst>
            </p:cNvPr>
            <p:cNvSpPr/>
            <p:nvPr/>
          </p:nvSpPr>
          <p:spPr>
            <a:xfrm>
              <a:off x="2873391"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950BE54C-1931-D80D-97AA-4C98D714214D}"/>
                </a:ext>
              </a:extLst>
            </p:cNvPr>
            <p:cNvSpPr/>
            <p:nvPr/>
          </p:nvSpPr>
          <p:spPr>
            <a:xfrm>
              <a:off x="3011882"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8DC3FDEE-91A6-BB3F-6B0F-3C2A025A6063}"/>
                </a:ext>
              </a:extLst>
            </p:cNvPr>
            <p:cNvSpPr/>
            <p:nvPr/>
          </p:nvSpPr>
          <p:spPr>
            <a:xfrm>
              <a:off x="2873391"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3ABCA7A1-994E-F208-DA64-01D62125E911}"/>
                </a:ext>
              </a:extLst>
            </p:cNvPr>
            <p:cNvSpPr/>
            <p:nvPr/>
          </p:nvSpPr>
          <p:spPr>
            <a:xfrm>
              <a:off x="3011882"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8706EE74-A29C-1EE0-A7D3-50C0B708C788}"/>
                </a:ext>
              </a:extLst>
            </p:cNvPr>
            <p:cNvSpPr/>
            <p:nvPr/>
          </p:nvSpPr>
          <p:spPr>
            <a:xfrm>
              <a:off x="2873391"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B2911195-CD7E-E842-AB16-FB8644C4CA6E}"/>
                </a:ext>
              </a:extLst>
            </p:cNvPr>
            <p:cNvSpPr/>
            <p:nvPr/>
          </p:nvSpPr>
          <p:spPr>
            <a:xfrm>
              <a:off x="3011882"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69B405A1-CCB6-0E77-23B2-2C056D87BDFA}"/>
                </a:ext>
              </a:extLst>
            </p:cNvPr>
            <p:cNvSpPr/>
            <p:nvPr/>
          </p:nvSpPr>
          <p:spPr>
            <a:xfrm>
              <a:off x="3704317"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6EF380F3-36E7-E1E0-A19D-C360E4693B05}"/>
                </a:ext>
              </a:extLst>
            </p:cNvPr>
            <p:cNvSpPr/>
            <p:nvPr/>
          </p:nvSpPr>
          <p:spPr>
            <a:xfrm>
              <a:off x="3842808"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7" name="Freeform: Shape 366">
              <a:extLst>
                <a:ext uri="{FF2B5EF4-FFF2-40B4-BE49-F238E27FC236}">
                  <a16:creationId xmlns:a16="http://schemas.microsoft.com/office/drawing/2014/main" id="{FDEAC69C-F6B4-C963-89AD-0CA44C92ADA3}"/>
                </a:ext>
              </a:extLst>
            </p:cNvPr>
            <p:cNvSpPr/>
            <p:nvPr/>
          </p:nvSpPr>
          <p:spPr>
            <a:xfrm>
              <a:off x="3704317"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ECD58D8A-C6F3-607A-6060-C5FF91FE3A04}"/>
                </a:ext>
              </a:extLst>
            </p:cNvPr>
            <p:cNvSpPr/>
            <p:nvPr/>
          </p:nvSpPr>
          <p:spPr>
            <a:xfrm>
              <a:off x="3842808"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69" name="Freeform: Shape 368">
              <a:extLst>
                <a:ext uri="{FF2B5EF4-FFF2-40B4-BE49-F238E27FC236}">
                  <a16:creationId xmlns:a16="http://schemas.microsoft.com/office/drawing/2014/main" id="{992DD0A1-C6EB-560C-A738-0457E9B980C9}"/>
                </a:ext>
              </a:extLst>
            </p:cNvPr>
            <p:cNvSpPr/>
            <p:nvPr/>
          </p:nvSpPr>
          <p:spPr>
            <a:xfrm>
              <a:off x="3704317"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051C006B-6CA4-CCDB-F2FE-C0168EB317F3}"/>
                </a:ext>
              </a:extLst>
            </p:cNvPr>
            <p:cNvSpPr/>
            <p:nvPr/>
          </p:nvSpPr>
          <p:spPr>
            <a:xfrm>
              <a:off x="3842808"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4D148E14-EE5F-0C71-CBC5-E7469D43AA6B}"/>
                </a:ext>
              </a:extLst>
            </p:cNvPr>
            <p:cNvSpPr/>
            <p:nvPr/>
          </p:nvSpPr>
          <p:spPr>
            <a:xfrm>
              <a:off x="3704317" y="311447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8C23F30D-F89A-723D-6B55-61DFBF730E34}"/>
                </a:ext>
              </a:extLst>
            </p:cNvPr>
            <p:cNvSpPr/>
            <p:nvPr/>
          </p:nvSpPr>
          <p:spPr>
            <a:xfrm>
              <a:off x="3842808" y="311447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74" name="Freeform: Shape 373">
              <a:extLst>
                <a:ext uri="{FF2B5EF4-FFF2-40B4-BE49-F238E27FC236}">
                  <a16:creationId xmlns:a16="http://schemas.microsoft.com/office/drawing/2014/main" id="{78FF4D8B-C927-2B22-FA64-7A638ED6DEA6}"/>
                </a:ext>
              </a:extLst>
            </p:cNvPr>
            <p:cNvSpPr/>
            <p:nvPr/>
          </p:nvSpPr>
          <p:spPr>
            <a:xfrm>
              <a:off x="3704317" y="2975677"/>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sp>
          <p:nvSpPr>
            <p:cNvPr id="375" name="Freeform: Shape 374">
              <a:extLst>
                <a:ext uri="{FF2B5EF4-FFF2-40B4-BE49-F238E27FC236}">
                  <a16:creationId xmlns:a16="http://schemas.microsoft.com/office/drawing/2014/main" id="{8414532F-3F7C-8DAB-7182-9BF1FACBC60D}"/>
                </a:ext>
              </a:extLst>
            </p:cNvPr>
            <p:cNvSpPr/>
            <p:nvPr/>
          </p:nvSpPr>
          <p:spPr>
            <a:xfrm>
              <a:off x="3842808" y="2975677"/>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grpFill/>
            <a:ln w="1726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2420003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#6:</a:t>
            </a:r>
            <a:endParaRPr lang="en-US" sz="7200" dirty="0">
              <a:solidFill>
                <a:schemeClr val="bg1"/>
              </a:solidFill>
              <a:latin typeface="+mj-lt"/>
            </a:endParaRPr>
          </a:p>
          <a:p>
            <a:r>
              <a:rPr lang="en-US" sz="5400" dirty="0">
                <a:solidFill>
                  <a:srgbClr val="174770"/>
                </a:solidFill>
                <a:latin typeface="+mj-lt"/>
              </a:rPr>
              <a:t>What is the name of the legal document needed for a premium finance company to extend a loan to a company in bankruptcy?</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79275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#7:</a:t>
            </a:r>
            <a:endParaRPr lang="en-US" sz="7200" dirty="0">
              <a:solidFill>
                <a:schemeClr val="bg1"/>
              </a:solidFill>
              <a:latin typeface="+mj-lt"/>
            </a:endParaRPr>
          </a:p>
          <a:p>
            <a:r>
              <a:rPr lang="en-US" sz="7200" dirty="0">
                <a:solidFill>
                  <a:srgbClr val="174770"/>
                </a:solidFill>
                <a:latin typeface="+mj-lt"/>
              </a:rPr>
              <a:t>True or False?</a:t>
            </a:r>
          </a:p>
          <a:p>
            <a:r>
              <a:rPr lang="en-US" sz="5400" dirty="0">
                <a:solidFill>
                  <a:srgbClr val="174770"/>
                </a:solidFill>
                <a:latin typeface="+mj-lt"/>
              </a:rPr>
              <a:t>Premium finance companies prefer to finance a loan of an insured contemplating bankruptcy rather than one in bankruptcy?</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52412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#8:</a:t>
            </a:r>
            <a:endParaRPr lang="en-US" sz="7200" dirty="0">
              <a:solidFill>
                <a:schemeClr val="bg1"/>
              </a:solidFill>
              <a:latin typeface="+mj-lt"/>
            </a:endParaRPr>
          </a:p>
          <a:p>
            <a:r>
              <a:rPr lang="en-US" sz="5400" dirty="0">
                <a:solidFill>
                  <a:srgbClr val="174770"/>
                </a:solidFill>
                <a:latin typeface="+mj-lt"/>
              </a:rPr>
              <a:t>What structure is usually requested when financing a premium of a bankrupt insured?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63562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#9:</a:t>
            </a:r>
            <a:endParaRPr lang="en-US" sz="7200" dirty="0">
              <a:solidFill>
                <a:schemeClr val="bg1"/>
              </a:solidFill>
              <a:latin typeface="+mj-lt"/>
            </a:endParaRPr>
          </a:p>
          <a:p>
            <a:r>
              <a:rPr lang="en-US" sz="5400" dirty="0">
                <a:solidFill>
                  <a:srgbClr val="174770"/>
                </a:solidFill>
                <a:latin typeface="+mj-lt"/>
              </a:rPr>
              <a:t>What is one fact about surety bonds?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7910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#10:</a:t>
            </a:r>
            <a:endParaRPr lang="en-US" sz="7200" dirty="0">
              <a:solidFill>
                <a:schemeClr val="bg1"/>
              </a:solidFill>
              <a:latin typeface="+mj-lt"/>
            </a:endParaRPr>
          </a:p>
          <a:p>
            <a:r>
              <a:rPr lang="en-US" sz="7200" dirty="0">
                <a:solidFill>
                  <a:srgbClr val="174770"/>
                </a:solidFill>
                <a:latin typeface="+mj-lt"/>
              </a:rPr>
              <a:t>True or False?</a:t>
            </a:r>
          </a:p>
          <a:p>
            <a:r>
              <a:rPr lang="en-US" sz="5400" dirty="0">
                <a:solidFill>
                  <a:srgbClr val="174770"/>
                </a:solidFill>
                <a:latin typeface="+mj-lt"/>
              </a:rPr>
              <a:t>Audits are easy to finance?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24342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BONUS QUESTION:</a:t>
            </a:r>
            <a:endParaRPr lang="en-US" sz="7200" dirty="0">
              <a:solidFill>
                <a:schemeClr val="bg1"/>
              </a:solidFill>
              <a:latin typeface="+mj-lt"/>
            </a:endParaRPr>
          </a:p>
          <a:p>
            <a:r>
              <a:rPr lang="en-US" sz="7200" dirty="0">
                <a:solidFill>
                  <a:srgbClr val="174770"/>
                </a:solidFill>
                <a:latin typeface="+mj-lt"/>
              </a:rPr>
              <a:t>20 Points!</a:t>
            </a:r>
          </a:p>
          <a:p>
            <a:r>
              <a:rPr lang="en-US" sz="7200" dirty="0">
                <a:solidFill>
                  <a:srgbClr val="174770"/>
                </a:solidFill>
                <a:latin typeface="+mj-lt"/>
              </a:rPr>
              <a:t>What would be two ways to get the most out of your premium finance company?</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474318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C5BBAD-4AC4-4249-8128-A107A4E25DB6}"/>
              </a:ext>
            </a:extLst>
          </p:cNvPr>
          <p:cNvSpPr>
            <a:spLocks noGrp="1"/>
          </p:cNvSpPr>
          <p:nvPr>
            <p:ph type="sldNum" sz="quarter" idx="12"/>
          </p:nvPr>
        </p:nvSpPr>
        <p:spPr/>
        <p:txBody>
          <a:bodyPr/>
          <a:lstStyle/>
          <a:p>
            <a:fld id="{689283F9-B069-4DD8-986C-6F2C25501430}" type="slidenum">
              <a:rPr lang="en-US" smtClean="0"/>
              <a:pPr/>
              <a:t>136</a:t>
            </a:fld>
            <a:endParaRPr lang="en-US" dirty="0"/>
          </a:p>
        </p:txBody>
      </p:sp>
      <p:sp>
        <p:nvSpPr>
          <p:cNvPr id="5" name="Title 3">
            <a:extLst>
              <a:ext uri="{FF2B5EF4-FFF2-40B4-BE49-F238E27FC236}">
                <a16:creationId xmlns:a16="http://schemas.microsoft.com/office/drawing/2014/main" id="{E22417DD-BC39-6CD3-0DD3-BEA5BF2E638C}"/>
              </a:ext>
            </a:extLst>
          </p:cNvPr>
          <p:cNvSpPr txBox="1">
            <a:spLocks/>
          </p:cNvSpPr>
          <p:nvPr/>
        </p:nvSpPr>
        <p:spPr>
          <a:xfrm>
            <a:off x="2231756" y="3650656"/>
            <a:ext cx="14389754" cy="1733723"/>
          </a:xfrm>
          <a:prstGeom prst="rect">
            <a:avLst/>
          </a:prstGeom>
        </p:spPr>
        <p:txBody>
          <a:bodyPr vert="horz" lIns="91440" tIns="45720" rIns="91440" bIns="45720" rtlCol="0" anchor="ctr">
            <a:noAutofit/>
          </a:bodyPr>
          <a:lstStyle>
            <a:lvl1pPr algn="ctr"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a:lstStyle>
          <a:p>
            <a:r>
              <a:rPr lang="en-US" sz="9600" b="0" dirty="0"/>
              <a:t>congratulations</a:t>
            </a:r>
            <a:r>
              <a:rPr lang="en-US" sz="9600" dirty="0"/>
              <a:t>!</a:t>
            </a:r>
          </a:p>
        </p:txBody>
      </p:sp>
      <p:sp>
        <p:nvSpPr>
          <p:cNvPr id="6" name="TextBox 5">
            <a:extLst>
              <a:ext uri="{FF2B5EF4-FFF2-40B4-BE49-F238E27FC236}">
                <a16:creationId xmlns:a16="http://schemas.microsoft.com/office/drawing/2014/main" id="{D83ACECD-9811-55AD-2BD2-8A5B11814E45}"/>
              </a:ext>
            </a:extLst>
          </p:cNvPr>
          <p:cNvSpPr txBox="1"/>
          <p:nvPr/>
        </p:nvSpPr>
        <p:spPr>
          <a:xfrm>
            <a:off x="4034889" y="5384379"/>
            <a:ext cx="11008142" cy="2308324"/>
          </a:xfrm>
          <a:prstGeom prst="rect">
            <a:avLst/>
          </a:prstGeom>
          <a:noFill/>
        </p:spPr>
        <p:txBody>
          <a:bodyPr wrap="none" rtlCol="0">
            <a:spAutoFit/>
          </a:bodyPr>
          <a:lstStyle/>
          <a:p>
            <a:pPr algn="ctr"/>
            <a:r>
              <a:rPr lang="en-US" sz="7200" dirty="0">
                <a:latin typeface="+mj-lt"/>
              </a:rPr>
              <a:t>You have earned four CE credits.</a:t>
            </a:r>
          </a:p>
          <a:p>
            <a:pPr algn="ctr"/>
            <a:r>
              <a:rPr lang="en-US" sz="7200" dirty="0">
                <a:latin typeface="+mj-lt"/>
              </a:rPr>
              <a:t>Thanks for joining us!</a:t>
            </a:r>
          </a:p>
        </p:txBody>
      </p:sp>
    </p:spTree>
    <p:extLst>
      <p:ext uri="{BB962C8B-B14F-4D97-AF65-F5344CB8AC3E}">
        <p14:creationId xmlns:p14="http://schemas.microsoft.com/office/powerpoint/2010/main" val="3479103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1087852" y="586047"/>
            <a:ext cx="16275354" cy="1288474"/>
          </a:xfrm>
          <a:prstGeom prst="rect">
            <a:avLst/>
          </a:prstGeom>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6200" dirty="0">
                <a:solidFill>
                  <a:schemeClr val="bg1">
                    <a:lumMod val="10000"/>
                  </a:schemeClr>
                </a:solidFill>
                <a:latin typeface="Oswald" pitchFamily="2" charset="0"/>
              </a:rPr>
              <a:t>PREMIUM</a:t>
            </a:r>
            <a:r>
              <a:rPr lang="en" sz="6200" b="1" dirty="0">
                <a:solidFill>
                  <a:schemeClr val="bg1">
                    <a:lumMod val="10000"/>
                  </a:schemeClr>
                </a:solidFill>
                <a:latin typeface="Oswald" pitchFamily="2" charset="0"/>
              </a:rPr>
              <a:t> </a:t>
            </a:r>
            <a:r>
              <a:rPr lang="en" sz="6200" b="1" dirty="0">
                <a:solidFill>
                  <a:schemeClr val="accent2"/>
                </a:solidFill>
                <a:latin typeface="Oswald" pitchFamily="2" charset="0"/>
              </a:rPr>
              <a:t>FINANCING</a:t>
            </a:r>
            <a:endParaRPr sz="6200" b="1" dirty="0">
              <a:solidFill>
                <a:schemeClr val="accent2"/>
              </a:solidFill>
              <a:latin typeface="Oswald" pitchFamily="2" charset="0"/>
            </a:endParaRPr>
          </a:p>
        </p:txBody>
      </p:sp>
      <p:sp>
        <p:nvSpPr>
          <p:cNvPr id="296" name="Google Shape;296;p41"/>
          <p:cNvSpPr txBox="1">
            <a:spLocks noGrp="1"/>
          </p:cNvSpPr>
          <p:nvPr>
            <p:ph sz="quarter" idx="14"/>
          </p:nvPr>
        </p:nvSpPr>
        <p:spPr>
          <a:xfrm>
            <a:off x="1087852" y="2095501"/>
            <a:ext cx="9645797" cy="7284257"/>
          </a:xfrm>
          <a:prstGeom prst="rect">
            <a:avLst/>
          </a:prstGeom>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400" dirty="0">
                <a:solidFill>
                  <a:schemeClr val="bg1">
                    <a:lumMod val="10000"/>
                  </a:schemeClr>
                </a:solidFill>
                <a:latin typeface="Arial Narrow" panose="020B0606020202030204" pitchFamily="34" charset="0"/>
                <a:sym typeface="Oswald"/>
              </a:rPr>
              <a:t>Benefits:</a:t>
            </a:r>
            <a:endParaRPr sz="4400" dirty="0">
              <a:solidFill>
                <a:schemeClr val="bg1">
                  <a:lumMod val="10000"/>
                </a:schemeClr>
              </a:solidFill>
              <a:latin typeface="Arial Narrow" panose="020B0606020202030204" pitchFamily="34" charset="0"/>
            </a:endParaRPr>
          </a:p>
          <a:p>
            <a:pPr marL="914400" lvl="0" indent="-660400" algn="l" rtl="0">
              <a:lnSpc>
                <a:spcPct val="115000"/>
              </a:lnSpc>
              <a:spcBef>
                <a:spcPts val="2000"/>
              </a:spcBef>
              <a:spcAft>
                <a:spcPts val="0"/>
              </a:spcAft>
              <a:buSzPts val="1600"/>
              <a:buChar char="●"/>
            </a:pPr>
            <a:r>
              <a:rPr lang="en" sz="3600" b="1" dirty="0">
                <a:solidFill>
                  <a:schemeClr val="accent2"/>
                </a:solidFill>
                <a:latin typeface="Aptos Narrow" panose="020B0004020202020204" pitchFamily="34" charset="0"/>
              </a:rPr>
              <a:t>Borrowing Capacity:</a:t>
            </a:r>
            <a:r>
              <a:rPr lang="en" sz="3600" dirty="0">
                <a:solidFill>
                  <a:schemeClr val="accent2"/>
                </a:solidFill>
                <a:latin typeface="Aptos Narrow" panose="020B0004020202020204" pitchFamily="34" charset="0"/>
              </a:rPr>
              <a:t> </a:t>
            </a:r>
            <a:r>
              <a:rPr lang="en" sz="3600" dirty="0">
                <a:latin typeface="Aptos Narrow" panose="020B0004020202020204" pitchFamily="34" charset="0"/>
              </a:rPr>
              <a:t>Unaffected, maintain liquidity</a:t>
            </a:r>
            <a:endParaRPr sz="3600" dirty="0">
              <a:latin typeface="Aptos Narrow" panose="020B0004020202020204" pitchFamily="34" charset="0"/>
            </a:endParaRPr>
          </a:p>
          <a:p>
            <a:pPr marL="914400" lvl="0" indent="-660400" algn="l" rtl="0">
              <a:lnSpc>
                <a:spcPct val="115000"/>
              </a:lnSpc>
              <a:spcBef>
                <a:spcPts val="2000"/>
              </a:spcBef>
              <a:spcAft>
                <a:spcPts val="0"/>
              </a:spcAft>
              <a:buSzPts val="1600"/>
              <a:buFont typeface="Nunito"/>
              <a:buChar char="●"/>
            </a:pPr>
            <a:r>
              <a:rPr lang="en" sz="3600" b="1" dirty="0">
                <a:solidFill>
                  <a:schemeClr val="accent2"/>
                </a:solidFill>
                <a:latin typeface="Aptos Narrow" panose="020B0004020202020204" pitchFamily="34" charset="0"/>
              </a:rPr>
              <a:t>Approval Process: </a:t>
            </a:r>
            <a:r>
              <a:rPr lang="en" sz="3600" dirty="0">
                <a:latin typeface="Aptos Narrow" panose="020B0004020202020204" pitchFamily="34" charset="0"/>
              </a:rPr>
              <a:t>Simple, in most cases immediate with no required paperwork or information</a:t>
            </a:r>
            <a:endParaRPr sz="3600" dirty="0">
              <a:latin typeface="Aptos Narrow" panose="020B0004020202020204" pitchFamily="34" charset="0"/>
            </a:endParaRPr>
          </a:p>
          <a:p>
            <a:pPr marL="914400" lvl="0" indent="-660400" algn="l" rtl="0">
              <a:lnSpc>
                <a:spcPct val="115000"/>
              </a:lnSpc>
              <a:spcBef>
                <a:spcPts val="2000"/>
              </a:spcBef>
              <a:spcAft>
                <a:spcPts val="0"/>
              </a:spcAft>
              <a:buSzPts val="1600"/>
              <a:buChar char="●"/>
            </a:pPr>
            <a:r>
              <a:rPr lang="en" sz="3600" b="1" dirty="0">
                <a:solidFill>
                  <a:schemeClr val="accent2"/>
                </a:solidFill>
                <a:latin typeface="Aptos Narrow" panose="020B0004020202020204" pitchFamily="34" charset="0"/>
              </a:rPr>
              <a:t>Collateral:</a:t>
            </a:r>
            <a:r>
              <a:rPr lang="en" sz="3600" dirty="0">
                <a:solidFill>
                  <a:schemeClr val="accent2"/>
                </a:solidFill>
                <a:latin typeface="Aptos Narrow" panose="020B0004020202020204" pitchFamily="34" charset="0"/>
              </a:rPr>
              <a:t> </a:t>
            </a:r>
            <a:r>
              <a:rPr lang="en" sz="3600" dirty="0">
                <a:latin typeface="Aptos Narrow" panose="020B0004020202020204" pitchFamily="34" charset="0"/>
              </a:rPr>
              <a:t>The return premium of the insurance policies themselves</a:t>
            </a:r>
            <a:endParaRPr sz="3600" dirty="0">
              <a:latin typeface="Aptos Narrow" panose="020B0004020202020204" pitchFamily="34" charset="0"/>
            </a:endParaRPr>
          </a:p>
        </p:txBody>
      </p:sp>
      <p:grpSp>
        <p:nvGrpSpPr>
          <p:cNvPr id="5" name="Graphic 5" descr="Contract outline">
            <a:extLst>
              <a:ext uri="{FF2B5EF4-FFF2-40B4-BE49-F238E27FC236}">
                <a16:creationId xmlns:a16="http://schemas.microsoft.com/office/drawing/2014/main" id="{A30BB199-D180-8226-D274-9A5A41155BD9}"/>
              </a:ext>
            </a:extLst>
          </p:cNvPr>
          <p:cNvGrpSpPr/>
          <p:nvPr/>
        </p:nvGrpSpPr>
        <p:grpSpPr>
          <a:xfrm rot="1919655">
            <a:off x="12378249" y="3883359"/>
            <a:ext cx="2958190" cy="3285389"/>
            <a:chOff x="7971329" y="4022046"/>
            <a:chExt cx="1311154" cy="1748205"/>
          </a:xfrm>
          <a:solidFill>
            <a:schemeClr val="accent1"/>
          </a:solidFill>
        </p:grpSpPr>
        <p:sp>
          <p:nvSpPr>
            <p:cNvPr id="6" name="Freeform: Shape 5">
              <a:extLst>
                <a:ext uri="{FF2B5EF4-FFF2-40B4-BE49-F238E27FC236}">
                  <a16:creationId xmlns:a16="http://schemas.microsoft.com/office/drawing/2014/main" id="{E3D343A0-6013-B2F2-63BA-5D63AEFBF5A8}"/>
                </a:ext>
              </a:extLst>
            </p:cNvPr>
            <p:cNvSpPr/>
            <p:nvPr/>
          </p:nvSpPr>
          <p:spPr>
            <a:xfrm>
              <a:off x="7971329" y="4022046"/>
              <a:ext cx="1311154" cy="1748205"/>
            </a:xfrm>
            <a:custGeom>
              <a:avLst/>
              <a:gdLst>
                <a:gd name="connsiteX0" fmla="*/ 0 w 1311154"/>
                <a:gd name="connsiteY0" fmla="*/ 1748206 h 1748205"/>
                <a:gd name="connsiteX1" fmla="*/ 1311154 w 1311154"/>
                <a:gd name="connsiteY1" fmla="*/ 1748206 h 1748205"/>
                <a:gd name="connsiteX2" fmla="*/ 1311154 w 1311154"/>
                <a:gd name="connsiteY2" fmla="*/ 0 h 1748205"/>
                <a:gd name="connsiteX3" fmla="*/ 0 w 1311154"/>
                <a:gd name="connsiteY3" fmla="*/ 0 h 1748205"/>
                <a:gd name="connsiteX4" fmla="*/ 43705 w 1311154"/>
                <a:gd name="connsiteY4" fmla="*/ 43705 h 1748205"/>
                <a:gd name="connsiteX5" fmla="*/ 1267449 w 1311154"/>
                <a:gd name="connsiteY5" fmla="*/ 43705 h 1748205"/>
                <a:gd name="connsiteX6" fmla="*/ 1267449 w 1311154"/>
                <a:gd name="connsiteY6" fmla="*/ 1704501 h 1748205"/>
                <a:gd name="connsiteX7" fmla="*/ 43705 w 1311154"/>
                <a:gd name="connsiteY7" fmla="*/ 1704501 h 174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154" h="1748205">
                  <a:moveTo>
                    <a:pt x="0" y="1748206"/>
                  </a:moveTo>
                  <a:lnTo>
                    <a:pt x="1311154" y="1748206"/>
                  </a:lnTo>
                  <a:lnTo>
                    <a:pt x="1311154" y="0"/>
                  </a:lnTo>
                  <a:lnTo>
                    <a:pt x="0" y="0"/>
                  </a:lnTo>
                  <a:close/>
                  <a:moveTo>
                    <a:pt x="43705" y="43705"/>
                  </a:moveTo>
                  <a:lnTo>
                    <a:pt x="1267449" y="43705"/>
                  </a:lnTo>
                  <a:lnTo>
                    <a:pt x="1267449" y="1704501"/>
                  </a:lnTo>
                  <a:lnTo>
                    <a:pt x="43705" y="1704501"/>
                  </a:lnTo>
                  <a:close/>
                </a:path>
              </a:pathLst>
            </a:custGeom>
            <a:solidFill>
              <a:schemeClr val="accent2"/>
            </a:solidFill>
            <a:ln w="21828"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5453CEBC-F79C-6C2A-E42C-015214F36B03}"/>
                </a:ext>
              </a:extLst>
            </p:cNvPr>
            <p:cNvSpPr/>
            <p:nvPr/>
          </p:nvSpPr>
          <p:spPr>
            <a:xfrm>
              <a:off x="8189855" y="4349835"/>
              <a:ext cx="874102" cy="43705"/>
            </a:xfrm>
            <a:custGeom>
              <a:avLst/>
              <a:gdLst>
                <a:gd name="connsiteX0" fmla="*/ 0 w 874102"/>
                <a:gd name="connsiteY0" fmla="*/ 0 h 43705"/>
                <a:gd name="connsiteX1" fmla="*/ 874103 w 874102"/>
                <a:gd name="connsiteY1" fmla="*/ 0 h 43705"/>
                <a:gd name="connsiteX2" fmla="*/ 874103 w 874102"/>
                <a:gd name="connsiteY2" fmla="*/ 43705 h 43705"/>
                <a:gd name="connsiteX3" fmla="*/ 0 w 874102"/>
                <a:gd name="connsiteY3" fmla="*/ 43705 h 43705"/>
              </a:gdLst>
              <a:ahLst/>
              <a:cxnLst>
                <a:cxn ang="0">
                  <a:pos x="connsiteX0" y="connsiteY0"/>
                </a:cxn>
                <a:cxn ang="0">
                  <a:pos x="connsiteX1" y="connsiteY1"/>
                </a:cxn>
                <a:cxn ang="0">
                  <a:pos x="connsiteX2" y="connsiteY2"/>
                </a:cxn>
                <a:cxn ang="0">
                  <a:pos x="connsiteX3" y="connsiteY3"/>
                </a:cxn>
              </a:cxnLst>
              <a:rect l="l" t="t" r="r" b="b"/>
              <a:pathLst>
                <a:path w="874102" h="43705">
                  <a:moveTo>
                    <a:pt x="0" y="0"/>
                  </a:moveTo>
                  <a:lnTo>
                    <a:pt x="874103" y="0"/>
                  </a:lnTo>
                  <a:lnTo>
                    <a:pt x="874103" y="43705"/>
                  </a:lnTo>
                  <a:lnTo>
                    <a:pt x="0" y="43705"/>
                  </a:lnTo>
                  <a:close/>
                </a:path>
              </a:pathLst>
            </a:custGeom>
            <a:solidFill>
              <a:schemeClr val="accent1"/>
            </a:solidFill>
            <a:ln w="21828"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7BCC174-4C71-0C9B-9ABC-B57432460F48}"/>
                </a:ext>
              </a:extLst>
            </p:cNvPr>
            <p:cNvSpPr/>
            <p:nvPr/>
          </p:nvSpPr>
          <p:spPr>
            <a:xfrm>
              <a:off x="8189855" y="4524655"/>
              <a:ext cx="874102" cy="43705"/>
            </a:xfrm>
            <a:custGeom>
              <a:avLst/>
              <a:gdLst>
                <a:gd name="connsiteX0" fmla="*/ 0 w 874102"/>
                <a:gd name="connsiteY0" fmla="*/ 0 h 43705"/>
                <a:gd name="connsiteX1" fmla="*/ 874103 w 874102"/>
                <a:gd name="connsiteY1" fmla="*/ 0 h 43705"/>
                <a:gd name="connsiteX2" fmla="*/ 874103 w 874102"/>
                <a:gd name="connsiteY2" fmla="*/ 43705 h 43705"/>
                <a:gd name="connsiteX3" fmla="*/ 0 w 874102"/>
                <a:gd name="connsiteY3" fmla="*/ 43705 h 43705"/>
              </a:gdLst>
              <a:ahLst/>
              <a:cxnLst>
                <a:cxn ang="0">
                  <a:pos x="connsiteX0" y="connsiteY0"/>
                </a:cxn>
                <a:cxn ang="0">
                  <a:pos x="connsiteX1" y="connsiteY1"/>
                </a:cxn>
                <a:cxn ang="0">
                  <a:pos x="connsiteX2" y="connsiteY2"/>
                </a:cxn>
                <a:cxn ang="0">
                  <a:pos x="connsiteX3" y="connsiteY3"/>
                </a:cxn>
              </a:cxnLst>
              <a:rect l="l" t="t" r="r" b="b"/>
              <a:pathLst>
                <a:path w="874102" h="43705">
                  <a:moveTo>
                    <a:pt x="0" y="0"/>
                  </a:moveTo>
                  <a:lnTo>
                    <a:pt x="874103" y="0"/>
                  </a:lnTo>
                  <a:lnTo>
                    <a:pt x="874103" y="43705"/>
                  </a:lnTo>
                  <a:lnTo>
                    <a:pt x="0" y="43705"/>
                  </a:lnTo>
                  <a:close/>
                </a:path>
              </a:pathLst>
            </a:custGeom>
            <a:solidFill>
              <a:schemeClr val="accent1"/>
            </a:solidFill>
            <a:ln w="21828"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932C6C47-A342-240D-DB51-361D365C365D}"/>
                </a:ext>
              </a:extLst>
            </p:cNvPr>
            <p:cNvSpPr/>
            <p:nvPr/>
          </p:nvSpPr>
          <p:spPr>
            <a:xfrm>
              <a:off x="8189855" y="4699476"/>
              <a:ext cx="874102" cy="43705"/>
            </a:xfrm>
            <a:custGeom>
              <a:avLst/>
              <a:gdLst>
                <a:gd name="connsiteX0" fmla="*/ 0 w 874102"/>
                <a:gd name="connsiteY0" fmla="*/ 0 h 43705"/>
                <a:gd name="connsiteX1" fmla="*/ 874103 w 874102"/>
                <a:gd name="connsiteY1" fmla="*/ 0 h 43705"/>
                <a:gd name="connsiteX2" fmla="*/ 874103 w 874102"/>
                <a:gd name="connsiteY2" fmla="*/ 43705 h 43705"/>
                <a:gd name="connsiteX3" fmla="*/ 0 w 874102"/>
                <a:gd name="connsiteY3" fmla="*/ 43705 h 43705"/>
              </a:gdLst>
              <a:ahLst/>
              <a:cxnLst>
                <a:cxn ang="0">
                  <a:pos x="connsiteX0" y="connsiteY0"/>
                </a:cxn>
                <a:cxn ang="0">
                  <a:pos x="connsiteX1" y="connsiteY1"/>
                </a:cxn>
                <a:cxn ang="0">
                  <a:pos x="connsiteX2" y="connsiteY2"/>
                </a:cxn>
                <a:cxn ang="0">
                  <a:pos x="connsiteX3" y="connsiteY3"/>
                </a:cxn>
              </a:cxnLst>
              <a:rect l="l" t="t" r="r" b="b"/>
              <a:pathLst>
                <a:path w="874102" h="43705">
                  <a:moveTo>
                    <a:pt x="0" y="0"/>
                  </a:moveTo>
                  <a:lnTo>
                    <a:pt x="874103" y="0"/>
                  </a:lnTo>
                  <a:lnTo>
                    <a:pt x="874103" y="43705"/>
                  </a:lnTo>
                  <a:lnTo>
                    <a:pt x="0" y="43705"/>
                  </a:lnTo>
                  <a:close/>
                </a:path>
              </a:pathLst>
            </a:custGeom>
            <a:solidFill>
              <a:schemeClr val="accent1"/>
            </a:solidFill>
            <a:ln w="21828"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A3A342A-A832-D773-EF00-05334663929A}"/>
                </a:ext>
              </a:extLst>
            </p:cNvPr>
            <p:cNvSpPr/>
            <p:nvPr/>
          </p:nvSpPr>
          <p:spPr>
            <a:xfrm>
              <a:off x="8189855" y="4874296"/>
              <a:ext cx="437051" cy="43705"/>
            </a:xfrm>
            <a:custGeom>
              <a:avLst/>
              <a:gdLst>
                <a:gd name="connsiteX0" fmla="*/ 0 w 437051"/>
                <a:gd name="connsiteY0" fmla="*/ 0 h 43705"/>
                <a:gd name="connsiteX1" fmla="*/ 437051 w 437051"/>
                <a:gd name="connsiteY1" fmla="*/ 0 h 43705"/>
                <a:gd name="connsiteX2" fmla="*/ 437051 w 437051"/>
                <a:gd name="connsiteY2" fmla="*/ 43705 h 43705"/>
                <a:gd name="connsiteX3" fmla="*/ 0 w 437051"/>
                <a:gd name="connsiteY3" fmla="*/ 43705 h 43705"/>
              </a:gdLst>
              <a:ahLst/>
              <a:cxnLst>
                <a:cxn ang="0">
                  <a:pos x="connsiteX0" y="connsiteY0"/>
                </a:cxn>
                <a:cxn ang="0">
                  <a:pos x="connsiteX1" y="connsiteY1"/>
                </a:cxn>
                <a:cxn ang="0">
                  <a:pos x="connsiteX2" y="connsiteY2"/>
                </a:cxn>
                <a:cxn ang="0">
                  <a:pos x="connsiteX3" y="connsiteY3"/>
                </a:cxn>
              </a:cxnLst>
              <a:rect l="l" t="t" r="r" b="b"/>
              <a:pathLst>
                <a:path w="437051" h="43705">
                  <a:moveTo>
                    <a:pt x="0" y="0"/>
                  </a:moveTo>
                  <a:lnTo>
                    <a:pt x="437051" y="0"/>
                  </a:lnTo>
                  <a:lnTo>
                    <a:pt x="437051" y="43705"/>
                  </a:lnTo>
                  <a:lnTo>
                    <a:pt x="0" y="43705"/>
                  </a:lnTo>
                  <a:close/>
                </a:path>
              </a:pathLst>
            </a:custGeom>
            <a:solidFill>
              <a:schemeClr val="accent1"/>
            </a:solidFill>
            <a:ln w="21828"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0E939DD7-17E0-03D5-5DE7-5142F82D770D}"/>
                </a:ext>
              </a:extLst>
            </p:cNvPr>
            <p:cNvSpPr/>
            <p:nvPr/>
          </p:nvSpPr>
          <p:spPr>
            <a:xfrm>
              <a:off x="8626906" y="5311348"/>
              <a:ext cx="437051" cy="43705"/>
            </a:xfrm>
            <a:custGeom>
              <a:avLst/>
              <a:gdLst>
                <a:gd name="connsiteX0" fmla="*/ 0 w 437051"/>
                <a:gd name="connsiteY0" fmla="*/ 0 h 43705"/>
                <a:gd name="connsiteX1" fmla="*/ 437051 w 437051"/>
                <a:gd name="connsiteY1" fmla="*/ 0 h 43705"/>
                <a:gd name="connsiteX2" fmla="*/ 437051 w 437051"/>
                <a:gd name="connsiteY2" fmla="*/ 43705 h 43705"/>
                <a:gd name="connsiteX3" fmla="*/ 0 w 437051"/>
                <a:gd name="connsiteY3" fmla="*/ 43705 h 43705"/>
              </a:gdLst>
              <a:ahLst/>
              <a:cxnLst>
                <a:cxn ang="0">
                  <a:pos x="connsiteX0" y="connsiteY0"/>
                </a:cxn>
                <a:cxn ang="0">
                  <a:pos x="connsiteX1" y="connsiteY1"/>
                </a:cxn>
                <a:cxn ang="0">
                  <a:pos x="connsiteX2" y="connsiteY2"/>
                </a:cxn>
                <a:cxn ang="0">
                  <a:pos x="connsiteX3" y="connsiteY3"/>
                </a:cxn>
              </a:cxnLst>
              <a:rect l="l" t="t" r="r" b="b"/>
              <a:pathLst>
                <a:path w="437051" h="43705">
                  <a:moveTo>
                    <a:pt x="0" y="0"/>
                  </a:moveTo>
                  <a:lnTo>
                    <a:pt x="437051" y="0"/>
                  </a:lnTo>
                  <a:lnTo>
                    <a:pt x="437051" y="43705"/>
                  </a:lnTo>
                  <a:lnTo>
                    <a:pt x="0" y="43705"/>
                  </a:lnTo>
                  <a:close/>
                </a:path>
              </a:pathLst>
            </a:custGeom>
            <a:solidFill>
              <a:schemeClr val="accent1"/>
            </a:solidFill>
            <a:ln w="21828"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B41466FB-3534-1E85-3955-EA0A178E6C4E}"/>
                </a:ext>
              </a:extLst>
            </p:cNvPr>
            <p:cNvSpPr/>
            <p:nvPr/>
          </p:nvSpPr>
          <p:spPr>
            <a:xfrm>
              <a:off x="8196257" y="5186635"/>
              <a:ext cx="282204" cy="282204"/>
            </a:xfrm>
            <a:custGeom>
              <a:avLst/>
              <a:gdLst>
                <a:gd name="connsiteX0" fmla="*/ 251305 w 282204"/>
                <a:gd name="connsiteY0" fmla="*/ 0 h 282204"/>
                <a:gd name="connsiteX1" fmla="*/ 141102 w 282204"/>
                <a:gd name="connsiteY1" fmla="*/ 110203 h 282204"/>
                <a:gd name="connsiteX2" fmla="*/ 30900 w 282204"/>
                <a:gd name="connsiteY2" fmla="*/ 0 h 282204"/>
                <a:gd name="connsiteX3" fmla="*/ 0 w 282204"/>
                <a:gd name="connsiteY3" fmla="*/ 30900 h 282204"/>
                <a:gd name="connsiteX4" fmla="*/ 110203 w 282204"/>
                <a:gd name="connsiteY4" fmla="*/ 141102 h 282204"/>
                <a:gd name="connsiteX5" fmla="*/ 0 w 282204"/>
                <a:gd name="connsiteY5" fmla="*/ 251305 h 282204"/>
                <a:gd name="connsiteX6" fmla="*/ 30900 w 282204"/>
                <a:gd name="connsiteY6" fmla="*/ 282204 h 282204"/>
                <a:gd name="connsiteX7" fmla="*/ 141102 w 282204"/>
                <a:gd name="connsiteY7" fmla="*/ 172002 h 282204"/>
                <a:gd name="connsiteX8" fmla="*/ 251305 w 282204"/>
                <a:gd name="connsiteY8" fmla="*/ 282204 h 282204"/>
                <a:gd name="connsiteX9" fmla="*/ 282204 w 282204"/>
                <a:gd name="connsiteY9" fmla="*/ 251305 h 282204"/>
                <a:gd name="connsiteX10" fmla="*/ 172002 w 282204"/>
                <a:gd name="connsiteY10" fmla="*/ 141102 h 282204"/>
                <a:gd name="connsiteX11" fmla="*/ 282204 w 282204"/>
                <a:gd name="connsiteY11" fmla="*/ 30900 h 282204"/>
                <a:gd name="connsiteX12" fmla="*/ 251305 w 282204"/>
                <a:gd name="connsiteY12" fmla="*/ 0 h 28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04" h="282204">
                  <a:moveTo>
                    <a:pt x="251305" y="0"/>
                  </a:moveTo>
                  <a:lnTo>
                    <a:pt x="141102" y="110203"/>
                  </a:lnTo>
                  <a:lnTo>
                    <a:pt x="30900" y="0"/>
                  </a:lnTo>
                  <a:lnTo>
                    <a:pt x="0" y="30900"/>
                  </a:lnTo>
                  <a:lnTo>
                    <a:pt x="110203" y="141102"/>
                  </a:lnTo>
                  <a:lnTo>
                    <a:pt x="0" y="251305"/>
                  </a:lnTo>
                  <a:lnTo>
                    <a:pt x="30900" y="282204"/>
                  </a:lnTo>
                  <a:lnTo>
                    <a:pt x="141102" y="172002"/>
                  </a:lnTo>
                  <a:lnTo>
                    <a:pt x="251305" y="282204"/>
                  </a:lnTo>
                  <a:lnTo>
                    <a:pt x="282204" y="251305"/>
                  </a:lnTo>
                  <a:lnTo>
                    <a:pt x="172002" y="141102"/>
                  </a:lnTo>
                  <a:lnTo>
                    <a:pt x="282204" y="30900"/>
                  </a:lnTo>
                  <a:lnTo>
                    <a:pt x="251305" y="0"/>
                  </a:lnTo>
                  <a:close/>
                </a:path>
              </a:pathLst>
            </a:custGeom>
            <a:solidFill>
              <a:schemeClr val="accent1"/>
            </a:solidFill>
            <a:ln w="2182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9939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553450" y="3743116"/>
            <a:ext cx="9353550" cy="4154984"/>
          </a:xfrm>
          <a:prstGeom prst="rect">
            <a:avLst/>
          </a:prstGeom>
          <a:noFill/>
        </p:spPr>
        <p:txBody>
          <a:bodyPr wrap="square" rtlCol="0">
            <a:spAutoFit/>
          </a:bodyPr>
          <a:lstStyle/>
          <a:p>
            <a:r>
              <a:rPr lang="en-US" sz="8800" dirty="0">
                <a:latin typeface="+mj-lt"/>
              </a:rPr>
              <a:t>Who Benefits </a:t>
            </a:r>
          </a:p>
          <a:p>
            <a:r>
              <a:rPr lang="en-US" sz="8800" b="1" dirty="0">
                <a:solidFill>
                  <a:schemeClr val="accent2"/>
                </a:solidFill>
                <a:latin typeface="+mj-lt"/>
              </a:rPr>
              <a:t>From</a:t>
            </a:r>
            <a:r>
              <a:rPr lang="en-US" sz="8800" dirty="0">
                <a:latin typeface="+mj-lt"/>
              </a:rPr>
              <a:t> </a:t>
            </a:r>
            <a:r>
              <a:rPr lang="en-US" sz="8800" b="1" dirty="0">
                <a:solidFill>
                  <a:schemeClr val="accent2"/>
                </a:solidFill>
                <a:latin typeface="+mj-lt"/>
              </a:rPr>
              <a:t>Premium Financing </a:t>
            </a:r>
          </a:p>
        </p:txBody>
      </p:sp>
    </p:spTree>
    <p:extLst>
      <p:ext uri="{BB962C8B-B14F-4D97-AF65-F5344CB8AC3E}">
        <p14:creationId xmlns:p14="http://schemas.microsoft.com/office/powerpoint/2010/main" val="1552044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A6E471-9B9F-83FA-B78E-28C25E646230}"/>
              </a:ext>
            </a:extLst>
          </p:cNvPr>
          <p:cNvSpPr txBox="1"/>
          <p:nvPr/>
        </p:nvSpPr>
        <p:spPr>
          <a:xfrm>
            <a:off x="8036884" y="763235"/>
            <a:ext cx="8295860" cy="2123658"/>
          </a:xfrm>
          <a:prstGeom prst="rect">
            <a:avLst/>
          </a:prstGeom>
          <a:noFill/>
        </p:spPr>
        <p:txBody>
          <a:bodyPr wrap="square" rtlCol="0">
            <a:spAutoFit/>
          </a:bodyPr>
          <a:lstStyle/>
          <a:p>
            <a:r>
              <a:rPr lang="en-US" sz="6600" dirty="0">
                <a:latin typeface="+mj-lt"/>
              </a:rPr>
              <a:t>WHO BENEFITS FROM </a:t>
            </a:r>
          </a:p>
          <a:p>
            <a:r>
              <a:rPr lang="en-US" sz="6600" dirty="0">
                <a:solidFill>
                  <a:schemeClr val="accent2"/>
                </a:solidFill>
                <a:latin typeface="+mj-lt"/>
              </a:rPr>
              <a:t>PREMIUM FINANCING?</a:t>
            </a:r>
          </a:p>
        </p:txBody>
      </p:sp>
      <p:sp>
        <p:nvSpPr>
          <p:cNvPr id="5" name="TextBox 4">
            <a:extLst>
              <a:ext uri="{FF2B5EF4-FFF2-40B4-BE49-F238E27FC236}">
                <a16:creationId xmlns:a16="http://schemas.microsoft.com/office/drawing/2014/main" id="{B0956395-514E-6B8F-8B1D-8CB6BEEA8DF3}"/>
              </a:ext>
            </a:extLst>
          </p:cNvPr>
          <p:cNvSpPr txBox="1"/>
          <p:nvPr/>
        </p:nvSpPr>
        <p:spPr>
          <a:xfrm>
            <a:off x="8600661" y="4107029"/>
            <a:ext cx="8150087" cy="4370427"/>
          </a:xfrm>
          <a:prstGeom prst="rect">
            <a:avLst/>
          </a:prstGeom>
          <a:noFill/>
        </p:spPr>
        <p:txBody>
          <a:bodyPr wrap="square" rtlCol="0">
            <a:spAutoFit/>
          </a:bodyPr>
          <a:lstStyle/>
          <a:p>
            <a:pPr marL="571500" indent="-571500">
              <a:buFont typeface="Wingdings" panose="05000000000000000000" pitchFamily="2" charset="2"/>
              <a:buChar char="§"/>
            </a:pPr>
            <a:r>
              <a:rPr lang="en-US" sz="4400" dirty="0"/>
              <a:t>Agent </a:t>
            </a:r>
          </a:p>
          <a:p>
            <a:endParaRPr lang="en-US" sz="4400" dirty="0"/>
          </a:p>
          <a:p>
            <a:pPr marL="571500" indent="-571500">
              <a:buFont typeface="Wingdings" panose="05000000000000000000" pitchFamily="2" charset="2"/>
              <a:buChar char="§"/>
            </a:pPr>
            <a:r>
              <a:rPr lang="en-US" sz="4400" dirty="0"/>
              <a:t>Wholesaler/Carrier</a:t>
            </a:r>
          </a:p>
          <a:p>
            <a:endParaRPr lang="en-US" sz="4400" dirty="0"/>
          </a:p>
          <a:p>
            <a:pPr marL="571500" indent="-571500">
              <a:buFont typeface="Wingdings" panose="05000000000000000000" pitchFamily="2" charset="2"/>
              <a:buChar char="§"/>
            </a:pPr>
            <a:r>
              <a:rPr lang="en-US" sz="4400" dirty="0"/>
              <a:t>Insured</a:t>
            </a:r>
          </a:p>
          <a:p>
            <a:endParaRPr lang="en-US" sz="4000" dirty="0"/>
          </a:p>
          <a:p>
            <a:endParaRPr lang="en-US" dirty="0"/>
          </a:p>
        </p:txBody>
      </p:sp>
    </p:spTree>
    <p:extLst>
      <p:ext uri="{BB962C8B-B14F-4D97-AF65-F5344CB8AC3E}">
        <p14:creationId xmlns:p14="http://schemas.microsoft.com/office/powerpoint/2010/main" val="1852244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FA44-9321-24F9-1167-8BF9E23B0A24}"/>
              </a:ext>
            </a:extLst>
          </p:cNvPr>
          <p:cNvSpPr>
            <a:spLocks noGrp="1"/>
          </p:cNvSpPr>
          <p:nvPr>
            <p:ph type="title"/>
          </p:nvPr>
        </p:nvSpPr>
        <p:spPr/>
        <p:txBody>
          <a:bodyPr/>
          <a:lstStyle/>
          <a:p>
            <a:r>
              <a:rPr lang="en-US" b="0" dirty="0">
                <a:solidFill>
                  <a:schemeClr val="tx2"/>
                </a:solidFill>
              </a:rPr>
              <a:t>Agent</a:t>
            </a:r>
            <a:r>
              <a:rPr lang="en-US" dirty="0"/>
              <a:t> benefits</a:t>
            </a:r>
          </a:p>
        </p:txBody>
      </p:sp>
      <p:sp>
        <p:nvSpPr>
          <p:cNvPr id="3" name="Slide Number Placeholder 2">
            <a:extLst>
              <a:ext uri="{FF2B5EF4-FFF2-40B4-BE49-F238E27FC236}">
                <a16:creationId xmlns:a16="http://schemas.microsoft.com/office/drawing/2014/main" id="{CE83FE68-86B8-F12C-2163-2F369EFC4806}"/>
              </a:ext>
            </a:extLst>
          </p:cNvPr>
          <p:cNvSpPr>
            <a:spLocks noGrp="1"/>
          </p:cNvSpPr>
          <p:nvPr>
            <p:ph type="sldNum" sz="quarter" idx="12"/>
          </p:nvPr>
        </p:nvSpPr>
        <p:spPr/>
        <p:txBody>
          <a:bodyPr/>
          <a:lstStyle/>
          <a:p>
            <a:fld id="{689283F9-B069-4DD8-986C-6F2C25501430}" type="slidenum">
              <a:rPr lang="en-US" smtClean="0"/>
              <a:t>17</a:t>
            </a:fld>
            <a:endParaRPr lang="en-US" dirty="0"/>
          </a:p>
        </p:txBody>
      </p:sp>
      <p:sp>
        <p:nvSpPr>
          <p:cNvPr id="6" name="Rectangle 5">
            <a:extLst>
              <a:ext uri="{FF2B5EF4-FFF2-40B4-BE49-F238E27FC236}">
                <a16:creationId xmlns:a16="http://schemas.microsoft.com/office/drawing/2014/main" id="{C06EEE30-6A97-09D8-F144-B6B154DB94C6}"/>
              </a:ext>
            </a:extLst>
          </p:cNvPr>
          <p:cNvSpPr/>
          <p:nvPr/>
        </p:nvSpPr>
        <p:spPr>
          <a:xfrm>
            <a:off x="1202788" y="2011680"/>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A37EEF4-1156-908C-2AA2-833133D0AC6F}"/>
              </a:ext>
            </a:extLst>
          </p:cNvPr>
          <p:cNvSpPr/>
          <p:nvPr/>
        </p:nvSpPr>
        <p:spPr>
          <a:xfrm>
            <a:off x="4433668" y="2011680"/>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7D7369-4124-4820-768B-1E0398A383A8}"/>
              </a:ext>
            </a:extLst>
          </p:cNvPr>
          <p:cNvSpPr/>
          <p:nvPr/>
        </p:nvSpPr>
        <p:spPr>
          <a:xfrm>
            <a:off x="7680960" y="2011680"/>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AC362E-F424-2DC4-DCDB-256DD428BAAD}"/>
              </a:ext>
            </a:extLst>
          </p:cNvPr>
          <p:cNvSpPr/>
          <p:nvPr/>
        </p:nvSpPr>
        <p:spPr>
          <a:xfrm>
            <a:off x="10928252" y="2020546"/>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2DFEC1-3F2A-AF4C-F33A-AB51E04484EF}"/>
              </a:ext>
            </a:extLst>
          </p:cNvPr>
          <p:cNvSpPr/>
          <p:nvPr/>
        </p:nvSpPr>
        <p:spPr>
          <a:xfrm>
            <a:off x="14175544" y="2020546"/>
            <a:ext cx="2926080" cy="732223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3E3CE94-72A4-D368-3B4A-08C209B4CE8A}"/>
              </a:ext>
            </a:extLst>
          </p:cNvPr>
          <p:cNvSpPr/>
          <p:nvPr/>
        </p:nvSpPr>
        <p:spPr>
          <a:xfrm>
            <a:off x="1921790" y="2371242"/>
            <a:ext cx="1443905" cy="14148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4942148-6DD6-A6EF-F2DE-94B1DA6D480C}"/>
              </a:ext>
            </a:extLst>
          </p:cNvPr>
          <p:cNvSpPr/>
          <p:nvPr/>
        </p:nvSpPr>
        <p:spPr>
          <a:xfrm>
            <a:off x="5213252" y="2386306"/>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8682FC0-698C-F0C6-2240-722AFFF6A05C}"/>
              </a:ext>
            </a:extLst>
          </p:cNvPr>
          <p:cNvSpPr/>
          <p:nvPr/>
        </p:nvSpPr>
        <p:spPr>
          <a:xfrm>
            <a:off x="8444132" y="2386305"/>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35501D8-9EEB-7C88-4913-ACA7FF34B945}"/>
              </a:ext>
            </a:extLst>
          </p:cNvPr>
          <p:cNvSpPr/>
          <p:nvPr/>
        </p:nvSpPr>
        <p:spPr>
          <a:xfrm>
            <a:off x="11691424" y="2386305"/>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22FF24B-A839-DC28-E881-EF364C74F1D8}"/>
              </a:ext>
            </a:extLst>
          </p:cNvPr>
          <p:cNvSpPr/>
          <p:nvPr/>
        </p:nvSpPr>
        <p:spPr>
          <a:xfrm>
            <a:off x="14938716" y="2386305"/>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DB561EEB-6613-7133-B00C-D5EA6F23B14B}"/>
              </a:ext>
            </a:extLst>
          </p:cNvPr>
          <p:cNvSpPr txBox="1"/>
          <p:nvPr/>
        </p:nvSpPr>
        <p:spPr>
          <a:xfrm>
            <a:off x="1674055" y="4572000"/>
            <a:ext cx="2004647" cy="954107"/>
          </a:xfrm>
          <a:prstGeom prst="rect">
            <a:avLst/>
          </a:prstGeom>
          <a:noFill/>
        </p:spPr>
        <p:txBody>
          <a:bodyPr wrap="square" rtlCol="0">
            <a:spAutoFit/>
          </a:bodyPr>
          <a:lstStyle/>
          <a:p>
            <a:pPr algn="ctr"/>
            <a:r>
              <a:rPr lang="en-US" sz="2800" dirty="0"/>
              <a:t>Up Front Commissions</a:t>
            </a:r>
          </a:p>
        </p:txBody>
      </p:sp>
      <p:sp>
        <p:nvSpPr>
          <p:cNvPr id="30" name="TextBox 29">
            <a:extLst>
              <a:ext uri="{FF2B5EF4-FFF2-40B4-BE49-F238E27FC236}">
                <a16:creationId xmlns:a16="http://schemas.microsoft.com/office/drawing/2014/main" id="{B19786A0-BD80-83AA-1C34-64AFFBBD3082}"/>
              </a:ext>
            </a:extLst>
          </p:cNvPr>
          <p:cNvSpPr txBox="1"/>
          <p:nvPr/>
        </p:nvSpPr>
        <p:spPr>
          <a:xfrm>
            <a:off x="4862144" y="4572000"/>
            <a:ext cx="2101949" cy="1815882"/>
          </a:xfrm>
          <a:prstGeom prst="rect">
            <a:avLst/>
          </a:prstGeom>
          <a:noFill/>
        </p:spPr>
        <p:txBody>
          <a:bodyPr wrap="square" rtlCol="0">
            <a:spAutoFit/>
          </a:bodyPr>
          <a:lstStyle/>
          <a:p>
            <a:pPr algn="ctr"/>
            <a:r>
              <a:rPr lang="en-US" sz="2800" dirty="0"/>
              <a:t>Reduced Administrative Time and Costs </a:t>
            </a:r>
          </a:p>
        </p:txBody>
      </p:sp>
      <p:sp>
        <p:nvSpPr>
          <p:cNvPr id="31" name="TextBox 30">
            <a:extLst>
              <a:ext uri="{FF2B5EF4-FFF2-40B4-BE49-F238E27FC236}">
                <a16:creationId xmlns:a16="http://schemas.microsoft.com/office/drawing/2014/main" id="{B06F1BC1-019E-637C-9670-520A7374DCB7}"/>
              </a:ext>
            </a:extLst>
          </p:cNvPr>
          <p:cNvSpPr txBox="1"/>
          <p:nvPr/>
        </p:nvSpPr>
        <p:spPr>
          <a:xfrm>
            <a:off x="8093024" y="4572000"/>
            <a:ext cx="2101949" cy="2246769"/>
          </a:xfrm>
          <a:prstGeom prst="rect">
            <a:avLst/>
          </a:prstGeom>
          <a:noFill/>
        </p:spPr>
        <p:txBody>
          <a:bodyPr wrap="square" rtlCol="0">
            <a:spAutoFit/>
          </a:bodyPr>
          <a:lstStyle/>
          <a:p>
            <a:pPr algn="ctr"/>
            <a:r>
              <a:rPr lang="en-US" sz="2800" dirty="0"/>
              <a:t>Premium Finance Company Takes on Financial Risk</a:t>
            </a:r>
          </a:p>
        </p:txBody>
      </p:sp>
      <p:sp>
        <p:nvSpPr>
          <p:cNvPr id="32" name="TextBox 31">
            <a:extLst>
              <a:ext uri="{FF2B5EF4-FFF2-40B4-BE49-F238E27FC236}">
                <a16:creationId xmlns:a16="http://schemas.microsoft.com/office/drawing/2014/main" id="{958FCF08-5C84-F3FD-ABF7-DA079A7DB8FA}"/>
              </a:ext>
            </a:extLst>
          </p:cNvPr>
          <p:cNvSpPr txBox="1"/>
          <p:nvPr/>
        </p:nvSpPr>
        <p:spPr>
          <a:xfrm>
            <a:off x="11340317" y="4572000"/>
            <a:ext cx="2101949" cy="2677656"/>
          </a:xfrm>
          <a:prstGeom prst="rect">
            <a:avLst/>
          </a:prstGeom>
          <a:noFill/>
        </p:spPr>
        <p:txBody>
          <a:bodyPr wrap="square" rtlCol="0">
            <a:spAutoFit/>
          </a:bodyPr>
          <a:lstStyle/>
          <a:p>
            <a:pPr algn="ctr"/>
            <a:r>
              <a:rPr lang="en-US" sz="2800" dirty="0"/>
              <a:t>Provides Funding Mechanism for Insured to Afford All Coverages </a:t>
            </a:r>
          </a:p>
        </p:txBody>
      </p:sp>
      <p:sp>
        <p:nvSpPr>
          <p:cNvPr id="33" name="TextBox 32">
            <a:extLst>
              <a:ext uri="{FF2B5EF4-FFF2-40B4-BE49-F238E27FC236}">
                <a16:creationId xmlns:a16="http://schemas.microsoft.com/office/drawing/2014/main" id="{E5802B90-CD33-2E61-657A-F41E2852289F}"/>
              </a:ext>
            </a:extLst>
          </p:cNvPr>
          <p:cNvSpPr txBox="1"/>
          <p:nvPr/>
        </p:nvSpPr>
        <p:spPr>
          <a:xfrm>
            <a:off x="14587608" y="4682197"/>
            <a:ext cx="2101949" cy="954107"/>
          </a:xfrm>
          <a:prstGeom prst="rect">
            <a:avLst/>
          </a:prstGeom>
          <a:noFill/>
        </p:spPr>
        <p:txBody>
          <a:bodyPr wrap="square" rtlCol="0">
            <a:spAutoFit/>
          </a:bodyPr>
          <a:lstStyle/>
          <a:p>
            <a:pPr algn="ctr"/>
            <a:r>
              <a:rPr lang="en-US" sz="2800" dirty="0"/>
              <a:t>Close Deal Quickly</a:t>
            </a:r>
          </a:p>
        </p:txBody>
      </p:sp>
      <p:pic>
        <p:nvPicPr>
          <p:cNvPr id="12" name="Graphic 11" descr="Contract with solid fill">
            <a:extLst>
              <a:ext uri="{FF2B5EF4-FFF2-40B4-BE49-F238E27FC236}">
                <a16:creationId xmlns:a16="http://schemas.microsoft.com/office/drawing/2014/main" id="{8AE87EA0-92B6-A93B-1469-8E8DD3D110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34091" y="2628973"/>
            <a:ext cx="914400" cy="914400"/>
          </a:xfrm>
          <a:prstGeom prst="rect">
            <a:avLst/>
          </a:prstGeom>
        </p:spPr>
      </p:pic>
      <p:pic>
        <p:nvPicPr>
          <p:cNvPr id="18" name="Graphic 17" descr="Coins with solid fill">
            <a:extLst>
              <a:ext uri="{FF2B5EF4-FFF2-40B4-BE49-F238E27FC236}">
                <a16:creationId xmlns:a16="http://schemas.microsoft.com/office/drawing/2014/main" id="{33AF8767-6FBB-730F-524E-17FD421651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86542" y="2614759"/>
            <a:ext cx="914400" cy="914400"/>
          </a:xfrm>
          <a:prstGeom prst="rect">
            <a:avLst/>
          </a:prstGeom>
        </p:spPr>
      </p:pic>
      <p:pic>
        <p:nvPicPr>
          <p:cNvPr id="20" name="Graphic 19" descr="Bar graph with downward trend with solid fill">
            <a:extLst>
              <a:ext uri="{FF2B5EF4-FFF2-40B4-BE49-F238E27FC236}">
                <a16:creationId xmlns:a16="http://schemas.microsoft.com/office/drawing/2014/main" id="{F1994301-CB72-7BA7-955B-9E9DF22BDA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55920" y="2640014"/>
            <a:ext cx="914400" cy="914400"/>
          </a:xfrm>
          <a:prstGeom prst="rect">
            <a:avLst/>
          </a:prstGeom>
        </p:spPr>
      </p:pic>
      <p:pic>
        <p:nvPicPr>
          <p:cNvPr id="26" name="Graphic 25" descr="Building with solid fill">
            <a:extLst>
              <a:ext uri="{FF2B5EF4-FFF2-40B4-BE49-F238E27FC236}">
                <a16:creationId xmlns:a16="http://schemas.microsoft.com/office/drawing/2014/main" id="{7E91E107-F088-5B82-A947-86D624C338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86800" y="2614759"/>
            <a:ext cx="914400" cy="914400"/>
          </a:xfrm>
          <a:prstGeom prst="rect">
            <a:avLst/>
          </a:prstGeom>
        </p:spPr>
      </p:pic>
      <p:grpSp>
        <p:nvGrpSpPr>
          <p:cNvPr id="46" name="Google Shape;460;p53">
            <a:extLst>
              <a:ext uri="{FF2B5EF4-FFF2-40B4-BE49-F238E27FC236}">
                <a16:creationId xmlns:a16="http://schemas.microsoft.com/office/drawing/2014/main" id="{0326FD36-87DB-B99E-3A8C-363ED343E52A}"/>
              </a:ext>
            </a:extLst>
          </p:cNvPr>
          <p:cNvGrpSpPr/>
          <p:nvPr/>
        </p:nvGrpSpPr>
        <p:grpSpPr>
          <a:xfrm>
            <a:off x="15194982" y="2558656"/>
            <a:ext cx="978408" cy="877824"/>
            <a:chOff x="6524150" y="1938725"/>
            <a:chExt cx="297725" cy="276625"/>
          </a:xfrm>
          <a:solidFill>
            <a:schemeClr val="accent1"/>
          </a:solidFill>
        </p:grpSpPr>
        <p:sp>
          <p:nvSpPr>
            <p:cNvPr id="47" name="Google Shape;461;p53">
              <a:extLst>
                <a:ext uri="{FF2B5EF4-FFF2-40B4-BE49-F238E27FC236}">
                  <a16:creationId xmlns:a16="http://schemas.microsoft.com/office/drawing/2014/main" id="{54D045CE-F5E1-74EC-2F86-909FE1D318F1}"/>
                </a:ext>
              </a:extLst>
            </p:cNvPr>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48" name="Google Shape;462;p53">
              <a:extLst>
                <a:ext uri="{FF2B5EF4-FFF2-40B4-BE49-F238E27FC236}">
                  <a16:creationId xmlns:a16="http://schemas.microsoft.com/office/drawing/2014/main" id="{BBB17224-BBF7-0D79-1759-11C3312C05D1}"/>
                </a:ext>
              </a:extLst>
            </p:cNvPr>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49" name="Google Shape;463;p53">
              <a:extLst>
                <a:ext uri="{FF2B5EF4-FFF2-40B4-BE49-F238E27FC236}">
                  <a16:creationId xmlns:a16="http://schemas.microsoft.com/office/drawing/2014/main" id="{8C850947-B705-EAC9-63AF-9BCB18F91B03}"/>
                </a:ext>
              </a:extLst>
            </p:cNvPr>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50" name="Google Shape;464;p53">
              <a:extLst>
                <a:ext uri="{FF2B5EF4-FFF2-40B4-BE49-F238E27FC236}">
                  <a16:creationId xmlns:a16="http://schemas.microsoft.com/office/drawing/2014/main" id="{CD307914-BE5C-9C03-8FFA-2D13217852A8}"/>
                </a:ext>
              </a:extLst>
            </p:cNvPr>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spTree>
    <p:extLst>
      <p:ext uri="{BB962C8B-B14F-4D97-AF65-F5344CB8AC3E}">
        <p14:creationId xmlns:p14="http://schemas.microsoft.com/office/powerpoint/2010/main" val="1652514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5A040E-6AE4-EEB2-F903-5C8F3600FD52}"/>
              </a:ext>
            </a:extLst>
          </p:cNvPr>
          <p:cNvSpPr>
            <a:spLocks noGrp="1"/>
          </p:cNvSpPr>
          <p:nvPr>
            <p:ph type="sldNum" sz="quarter" idx="12"/>
          </p:nvPr>
        </p:nvSpPr>
        <p:spPr/>
        <p:txBody>
          <a:bodyPr/>
          <a:lstStyle/>
          <a:p>
            <a:fld id="{689283F9-B069-4DD8-986C-6F2C25501430}" type="slidenum">
              <a:rPr lang="en-US" smtClean="0"/>
              <a:pPr/>
              <a:t>18</a:t>
            </a:fld>
            <a:endParaRPr lang="en-US" dirty="0"/>
          </a:p>
        </p:txBody>
      </p:sp>
      <p:sp>
        <p:nvSpPr>
          <p:cNvPr id="4" name="Title 3">
            <a:extLst>
              <a:ext uri="{FF2B5EF4-FFF2-40B4-BE49-F238E27FC236}">
                <a16:creationId xmlns:a16="http://schemas.microsoft.com/office/drawing/2014/main" id="{AACAD564-FB0B-24AE-73A9-81B34B1017A7}"/>
              </a:ext>
            </a:extLst>
          </p:cNvPr>
          <p:cNvSpPr>
            <a:spLocks noGrp="1"/>
          </p:cNvSpPr>
          <p:nvPr>
            <p:ph type="title"/>
          </p:nvPr>
        </p:nvSpPr>
        <p:spPr/>
        <p:txBody>
          <a:bodyPr/>
          <a:lstStyle/>
          <a:p>
            <a:r>
              <a:rPr lang="en-US" b="0" dirty="0">
                <a:solidFill>
                  <a:schemeClr val="tx2"/>
                </a:solidFill>
              </a:rPr>
              <a:t>Wholesale/carrier </a:t>
            </a:r>
            <a:r>
              <a:rPr lang="en-US" dirty="0"/>
              <a:t>benefits</a:t>
            </a:r>
          </a:p>
        </p:txBody>
      </p:sp>
      <p:sp>
        <p:nvSpPr>
          <p:cNvPr id="6" name="Rectangle 5">
            <a:extLst>
              <a:ext uri="{FF2B5EF4-FFF2-40B4-BE49-F238E27FC236}">
                <a16:creationId xmlns:a16="http://schemas.microsoft.com/office/drawing/2014/main" id="{44AAC3B6-21D8-7231-72FC-0050437C7B39}"/>
              </a:ext>
            </a:extLst>
          </p:cNvPr>
          <p:cNvSpPr/>
          <p:nvPr/>
        </p:nvSpPr>
        <p:spPr>
          <a:xfrm>
            <a:off x="1427872" y="4654061"/>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p>
          <a:p>
            <a:pPr algn="ctr"/>
            <a:r>
              <a:rPr lang="en-US" sz="2400" dirty="0">
                <a:solidFill>
                  <a:schemeClr val="tx2"/>
                </a:solidFill>
              </a:rPr>
              <a:t>Premiums Paid in Full </a:t>
            </a:r>
          </a:p>
        </p:txBody>
      </p:sp>
      <p:sp>
        <p:nvSpPr>
          <p:cNvPr id="7" name="Rectangle 6">
            <a:extLst>
              <a:ext uri="{FF2B5EF4-FFF2-40B4-BE49-F238E27FC236}">
                <a16:creationId xmlns:a16="http://schemas.microsoft.com/office/drawing/2014/main" id="{52F88630-7AE9-E3A2-215E-9E8BEEDAE7A8}"/>
              </a:ext>
            </a:extLst>
          </p:cNvPr>
          <p:cNvSpPr/>
          <p:nvPr/>
        </p:nvSpPr>
        <p:spPr>
          <a:xfrm>
            <a:off x="6706772" y="4654061"/>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solidFill>
                <a:schemeClr val="tx2"/>
              </a:solidFill>
            </a:endParaRPr>
          </a:p>
          <a:p>
            <a:pPr algn="ctr"/>
            <a:endParaRPr lang="en-US" sz="2400" dirty="0">
              <a:solidFill>
                <a:schemeClr val="tx2"/>
              </a:solidFill>
            </a:endParaRPr>
          </a:p>
          <a:p>
            <a:pPr algn="ctr"/>
            <a:r>
              <a:rPr lang="en-US" sz="2400" dirty="0">
                <a:solidFill>
                  <a:schemeClr val="tx2"/>
                </a:solidFill>
              </a:rPr>
              <a:t>Reduced Administrative Costs Associated with Billing and Collections </a:t>
            </a:r>
          </a:p>
        </p:txBody>
      </p:sp>
      <p:sp>
        <p:nvSpPr>
          <p:cNvPr id="8" name="Rectangle 7">
            <a:extLst>
              <a:ext uri="{FF2B5EF4-FFF2-40B4-BE49-F238E27FC236}">
                <a16:creationId xmlns:a16="http://schemas.microsoft.com/office/drawing/2014/main" id="{16B25A79-EF18-50F5-8861-27DE38B012B0}"/>
              </a:ext>
            </a:extLst>
          </p:cNvPr>
          <p:cNvSpPr/>
          <p:nvPr/>
        </p:nvSpPr>
        <p:spPr>
          <a:xfrm>
            <a:off x="11985672" y="4654061"/>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solidFill>
                <a:schemeClr val="tx2"/>
              </a:solidFill>
            </a:endParaRPr>
          </a:p>
          <a:p>
            <a:pPr algn="ctr"/>
            <a:r>
              <a:rPr lang="en-US" sz="2400" dirty="0">
                <a:solidFill>
                  <a:schemeClr val="tx2"/>
                </a:solidFill>
              </a:rPr>
              <a:t>Premium Finance Company Takes on the Credit Risk, Not the Carrier</a:t>
            </a:r>
          </a:p>
        </p:txBody>
      </p:sp>
      <p:sp>
        <p:nvSpPr>
          <p:cNvPr id="9" name="Oval 8">
            <a:extLst>
              <a:ext uri="{FF2B5EF4-FFF2-40B4-BE49-F238E27FC236}">
                <a16:creationId xmlns:a16="http://schemas.microsoft.com/office/drawing/2014/main" id="{46D88544-3DF6-7FEB-6644-969C3CDF028D}"/>
              </a:ext>
            </a:extLst>
          </p:cNvPr>
          <p:cNvSpPr/>
          <p:nvPr/>
        </p:nvSpPr>
        <p:spPr>
          <a:xfrm>
            <a:off x="3033486" y="4853939"/>
            <a:ext cx="1607974" cy="1590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BE741EA-5D93-2A41-6EE2-330146D4961D}"/>
              </a:ext>
            </a:extLst>
          </p:cNvPr>
          <p:cNvSpPr/>
          <p:nvPr/>
        </p:nvSpPr>
        <p:spPr>
          <a:xfrm>
            <a:off x="8374742" y="4835330"/>
            <a:ext cx="1545617" cy="15799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7F03F35-0D48-34BF-92E6-BFDAB46749E3}"/>
              </a:ext>
            </a:extLst>
          </p:cNvPr>
          <p:cNvSpPr/>
          <p:nvPr/>
        </p:nvSpPr>
        <p:spPr>
          <a:xfrm>
            <a:off x="13646538" y="4800600"/>
            <a:ext cx="1552722" cy="15527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oogle Shape;468;p53">
            <a:extLst>
              <a:ext uri="{FF2B5EF4-FFF2-40B4-BE49-F238E27FC236}">
                <a16:creationId xmlns:a16="http://schemas.microsoft.com/office/drawing/2014/main" id="{D4A638BA-726D-BE20-0312-93EEF37C4013}"/>
              </a:ext>
            </a:extLst>
          </p:cNvPr>
          <p:cNvGrpSpPr/>
          <p:nvPr/>
        </p:nvGrpSpPr>
        <p:grpSpPr>
          <a:xfrm>
            <a:off x="8701258" y="5170680"/>
            <a:ext cx="921043" cy="865046"/>
            <a:chOff x="-63666550" y="2278975"/>
            <a:chExt cx="319800" cy="318625"/>
          </a:xfrm>
          <a:solidFill>
            <a:schemeClr val="accent1"/>
          </a:solidFill>
        </p:grpSpPr>
        <p:sp>
          <p:nvSpPr>
            <p:cNvPr id="19" name="Google Shape;469;p53">
              <a:extLst>
                <a:ext uri="{FF2B5EF4-FFF2-40B4-BE49-F238E27FC236}">
                  <a16:creationId xmlns:a16="http://schemas.microsoft.com/office/drawing/2014/main" id="{64DC2256-A585-9954-BADF-1954B77FB263}"/>
                </a:ext>
              </a:extLst>
            </p:cNvPr>
            <p:cNvSpPr/>
            <p:nvPr/>
          </p:nvSpPr>
          <p:spPr>
            <a:xfrm>
              <a:off x="-63481450" y="2309700"/>
              <a:ext cx="62225" cy="146525"/>
            </a:xfrm>
            <a:custGeom>
              <a:avLst/>
              <a:gdLst/>
              <a:ahLst/>
              <a:cxnLst/>
              <a:rect l="l" t="t" r="r" b="b"/>
              <a:pathLst>
                <a:path w="2489" h="5861" extrusionOk="0">
                  <a:moveTo>
                    <a:pt x="1229" y="0"/>
                  </a:moveTo>
                  <a:cubicBezTo>
                    <a:pt x="977" y="0"/>
                    <a:pt x="819" y="189"/>
                    <a:pt x="819" y="441"/>
                  </a:cubicBezTo>
                  <a:lnTo>
                    <a:pt x="819" y="694"/>
                  </a:lnTo>
                  <a:cubicBezTo>
                    <a:pt x="347" y="883"/>
                    <a:pt x="0" y="1324"/>
                    <a:pt x="0" y="1891"/>
                  </a:cubicBezTo>
                  <a:cubicBezTo>
                    <a:pt x="0" y="2552"/>
                    <a:pt x="536" y="2962"/>
                    <a:pt x="977" y="3277"/>
                  </a:cubicBezTo>
                  <a:cubicBezTo>
                    <a:pt x="1292" y="3497"/>
                    <a:pt x="1638" y="3749"/>
                    <a:pt x="1638" y="3970"/>
                  </a:cubicBezTo>
                  <a:cubicBezTo>
                    <a:pt x="1607" y="4254"/>
                    <a:pt x="1418" y="4411"/>
                    <a:pt x="1197" y="4411"/>
                  </a:cubicBezTo>
                  <a:cubicBezTo>
                    <a:pt x="977" y="4411"/>
                    <a:pt x="819" y="4222"/>
                    <a:pt x="819" y="3970"/>
                  </a:cubicBezTo>
                  <a:cubicBezTo>
                    <a:pt x="819" y="3749"/>
                    <a:pt x="630" y="3560"/>
                    <a:pt x="410" y="3560"/>
                  </a:cubicBezTo>
                  <a:cubicBezTo>
                    <a:pt x="189" y="3560"/>
                    <a:pt x="0" y="3749"/>
                    <a:pt x="0" y="3970"/>
                  </a:cubicBezTo>
                  <a:cubicBezTo>
                    <a:pt x="0" y="4537"/>
                    <a:pt x="347" y="4978"/>
                    <a:pt x="819" y="5167"/>
                  </a:cubicBezTo>
                  <a:lnTo>
                    <a:pt x="819" y="5419"/>
                  </a:lnTo>
                  <a:cubicBezTo>
                    <a:pt x="819" y="5671"/>
                    <a:pt x="1008" y="5860"/>
                    <a:pt x="1197" y="5860"/>
                  </a:cubicBezTo>
                  <a:cubicBezTo>
                    <a:pt x="1449" y="5860"/>
                    <a:pt x="1638" y="5671"/>
                    <a:pt x="1638" y="5419"/>
                  </a:cubicBezTo>
                  <a:lnTo>
                    <a:pt x="1638" y="5167"/>
                  </a:lnTo>
                  <a:cubicBezTo>
                    <a:pt x="2111" y="5010"/>
                    <a:pt x="2489" y="4537"/>
                    <a:pt x="2489" y="3970"/>
                  </a:cubicBezTo>
                  <a:cubicBezTo>
                    <a:pt x="2489" y="3308"/>
                    <a:pt x="1922" y="2930"/>
                    <a:pt x="1481" y="2615"/>
                  </a:cubicBezTo>
                  <a:cubicBezTo>
                    <a:pt x="1166" y="2363"/>
                    <a:pt x="819" y="2143"/>
                    <a:pt x="819" y="1891"/>
                  </a:cubicBezTo>
                  <a:cubicBezTo>
                    <a:pt x="819" y="1670"/>
                    <a:pt x="1008" y="1450"/>
                    <a:pt x="1229" y="1450"/>
                  </a:cubicBezTo>
                  <a:cubicBezTo>
                    <a:pt x="1449" y="1450"/>
                    <a:pt x="1638" y="1670"/>
                    <a:pt x="1638" y="1891"/>
                  </a:cubicBezTo>
                  <a:cubicBezTo>
                    <a:pt x="1638" y="2111"/>
                    <a:pt x="1859" y="2332"/>
                    <a:pt x="2048" y="2332"/>
                  </a:cubicBezTo>
                  <a:cubicBezTo>
                    <a:pt x="2269" y="2332"/>
                    <a:pt x="2489" y="2111"/>
                    <a:pt x="2489" y="1891"/>
                  </a:cubicBezTo>
                  <a:cubicBezTo>
                    <a:pt x="2489" y="1324"/>
                    <a:pt x="2111" y="914"/>
                    <a:pt x="1638" y="694"/>
                  </a:cubicBezTo>
                  <a:lnTo>
                    <a:pt x="1638" y="441"/>
                  </a:lnTo>
                  <a:cubicBezTo>
                    <a:pt x="1638" y="189"/>
                    <a:pt x="1449" y="0"/>
                    <a:pt x="1229"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0" name="Google Shape;470;p53">
              <a:extLst>
                <a:ext uri="{FF2B5EF4-FFF2-40B4-BE49-F238E27FC236}">
                  <a16:creationId xmlns:a16="http://schemas.microsoft.com/office/drawing/2014/main" id="{5FE81B14-EEAB-4E78-0185-7866A8E6CB83}"/>
                </a:ext>
              </a:extLst>
            </p:cNvPr>
            <p:cNvSpPr/>
            <p:nvPr/>
          </p:nvSpPr>
          <p:spPr>
            <a:xfrm>
              <a:off x="-63666550" y="2278975"/>
              <a:ext cx="319800" cy="318625"/>
            </a:xfrm>
            <a:custGeom>
              <a:avLst/>
              <a:gdLst/>
              <a:ahLst/>
              <a:cxnLst/>
              <a:rect l="l" t="t" r="r" b="b"/>
              <a:pathLst>
                <a:path w="12792" h="12745" extrusionOk="0">
                  <a:moveTo>
                    <a:pt x="8601" y="914"/>
                  </a:moveTo>
                  <a:cubicBezTo>
                    <a:pt x="10429" y="914"/>
                    <a:pt x="11909" y="2427"/>
                    <a:pt x="11909" y="4222"/>
                  </a:cubicBezTo>
                  <a:cubicBezTo>
                    <a:pt x="11909" y="6050"/>
                    <a:pt x="10429" y="7530"/>
                    <a:pt x="8601" y="7530"/>
                  </a:cubicBezTo>
                  <a:cubicBezTo>
                    <a:pt x="7971" y="7530"/>
                    <a:pt x="7404" y="7373"/>
                    <a:pt x="6869" y="7026"/>
                  </a:cubicBezTo>
                  <a:lnTo>
                    <a:pt x="7089" y="6270"/>
                  </a:lnTo>
                  <a:cubicBezTo>
                    <a:pt x="7144" y="5997"/>
                    <a:pt x="6938" y="5748"/>
                    <a:pt x="6677" y="5748"/>
                  </a:cubicBezTo>
                  <a:cubicBezTo>
                    <a:pt x="6637" y="5748"/>
                    <a:pt x="6596" y="5754"/>
                    <a:pt x="6554" y="5766"/>
                  </a:cubicBezTo>
                  <a:lnTo>
                    <a:pt x="5829" y="5955"/>
                  </a:lnTo>
                  <a:cubicBezTo>
                    <a:pt x="5514" y="5451"/>
                    <a:pt x="5293" y="4852"/>
                    <a:pt x="5293" y="4222"/>
                  </a:cubicBezTo>
                  <a:cubicBezTo>
                    <a:pt x="5293" y="2364"/>
                    <a:pt x="6774" y="914"/>
                    <a:pt x="8601" y="914"/>
                  </a:cubicBezTo>
                  <a:close/>
                  <a:moveTo>
                    <a:pt x="6050" y="6711"/>
                  </a:moveTo>
                  <a:lnTo>
                    <a:pt x="5041" y="10303"/>
                  </a:lnTo>
                  <a:lnTo>
                    <a:pt x="4789" y="9421"/>
                  </a:lnTo>
                  <a:cubicBezTo>
                    <a:pt x="4749" y="9221"/>
                    <a:pt x="4571" y="9098"/>
                    <a:pt x="4389" y="9098"/>
                  </a:cubicBezTo>
                  <a:cubicBezTo>
                    <a:pt x="4284" y="9098"/>
                    <a:pt x="4177" y="9139"/>
                    <a:pt x="4096" y="9232"/>
                  </a:cubicBezTo>
                  <a:lnTo>
                    <a:pt x="1418" y="11910"/>
                  </a:lnTo>
                  <a:lnTo>
                    <a:pt x="820" y="11311"/>
                  </a:lnTo>
                  <a:lnTo>
                    <a:pt x="3529" y="8665"/>
                  </a:lnTo>
                  <a:cubicBezTo>
                    <a:pt x="3781" y="8444"/>
                    <a:pt x="3655" y="8034"/>
                    <a:pt x="3340" y="7971"/>
                  </a:cubicBezTo>
                  <a:lnTo>
                    <a:pt x="2458" y="7719"/>
                  </a:lnTo>
                  <a:lnTo>
                    <a:pt x="6050" y="6711"/>
                  </a:lnTo>
                  <a:close/>
                  <a:moveTo>
                    <a:pt x="8664" y="1"/>
                  </a:moveTo>
                  <a:cubicBezTo>
                    <a:pt x="6365" y="1"/>
                    <a:pt x="4506" y="1860"/>
                    <a:pt x="4506" y="4159"/>
                  </a:cubicBezTo>
                  <a:cubicBezTo>
                    <a:pt x="4506" y="4852"/>
                    <a:pt x="4663" y="5514"/>
                    <a:pt x="5041" y="6113"/>
                  </a:cubicBezTo>
                  <a:lnTo>
                    <a:pt x="820" y="7341"/>
                  </a:lnTo>
                  <a:cubicBezTo>
                    <a:pt x="631" y="7373"/>
                    <a:pt x="505" y="7562"/>
                    <a:pt x="505" y="7719"/>
                  </a:cubicBezTo>
                  <a:cubicBezTo>
                    <a:pt x="505" y="7940"/>
                    <a:pt x="631" y="8097"/>
                    <a:pt x="820" y="8129"/>
                  </a:cubicBezTo>
                  <a:lnTo>
                    <a:pt x="2458" y="8570"/>
                  </a:lnTo>
                  <a:lnTo>
                    <a:pt x="316" y="10712"/>
                  </a:lnTo>
                  <a:cubicBezTo>
                    <a:pt x="1" y="11027"/>
                    <a:pt x="1" y="11563"/>
                    <a:pt x="316" y="11910"/>
                  </a:cubicBezTo>
                  <a:lnTo>
                    <a:pt x="883" y="12508"/>
                  </a:lnTo>
                  <a:cubicBezTo>
                    <a:pt x="1040" y="12666"/>
                    <a:pt x="1253" y="12744"/>
                    <a:pt x="1469" y="12744"/>
                  </a:cubicBezTo>
                  <a:cubicBezTo>
                    <a:pt x="1686" y="12744"/>
                    <a:pt x="1907" y="12666"/>
                    <a:pt x="2080" y="12508"/>
                  </a:cubicBezTo>
                  <a:lnTo>
                    <a:pt x="4254" y="10334"/>
                  </a:lnTo>
                  <a:lnTo>
                    <a:pt x="4663" y="11973"/>
                  </a:lnTo>
                  <a:cubicBezTo>
                    <a:pt x="4727" y="12181"/>
                    <a:pt x="4906" y="12292"/>
                    <a:pt x="5078" y="12292"/>
                  </a:cubicBezTo>
                  <a:cubicBezTo>
                    <a:pt x="5244" y="12292"/>
                    <a:pt x="5405" y="12189"/>
                    <a:pt x="5451" y="11973"/>
                  </a:cubicBezTo>
                  <a:lnTo>
                    <a:pt x="6680" y="7782"/>
                  </a:lnTo>
                  <a:cubicBezTo>
                    <a:pt x="7278" y="8097"/>
                    <a:pt x="7940" y="8286"/>
                    <a:pt x="8664" y="8286"/>
                  </a:cubicBezTo>
                  <a:cubicBezTo>
                    <a:pt x="10933" y="8286"/>
                    <a:pt x="12792" y="6428"/>
                    <a:pt x="12792" y="4159"/>
                  </a:cubicBezTo>
                  <a:cubicBezTo>
                    <a:pt x="12792" y="1860"/>
                    <a:pt x="10933" y="1"/>
                    <a:pt x="8664"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24" name="Google Shape;465;p53">
            <a:extLst>
              <a:ext uri="{FF2B5EF4-FFF2-40B4-BE49-F238E27FC236}">
                <a16:creationId xmlns:a16="http://schemas.microsoft.com/office/drawing/2014/main" id="{E053FB75-CF68-DFB8-AFC0-16EA2DB26658}"/>
              </a:ext>
            </a:extLst>
          </p:cNvPr>
          <p:cNvGrpSpPr/>
          <p:nvPr/>
        </p:nvGrpSpPr>
        <p:grpSpPr>
          <a:xfrm>
            <a:off x="3365186" y="5143500"/>
            <a:ext cx="1009865" cy="948497"/>
            <a:chOff x="-65131525" y="1914325"/>
            <a:chExt cx="316650" cy="316625"/>
          </a:xfrm>
          <a:solidFill>
            <a:schemeClr val="accent1"/>
          </a:solidFill>
        </p:grpSpPr>
        <p:sp>
          <p:nvSpPr>
            <p:cNvPr id="25" name="Google Shape;466;p53">
              <a:extLst>
                <a:ext uri="{FF2B5EF4-FFF2-40B4-BE49-F238E27FC236}">
                  <a16:creationId xmlns:a16="http://schemas.microsoft.com/office/drawing/2014/main" id="{1A6775DC-2E9B-E964-7051-BAB276F71A53}"/>
                </a:ext>
              </a:extLst>
            </p:cNvPr>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6" name="Google Shape;467;p53">
              <a:extLst>
                <a:ext uri="{FF2B5EF4-FFF2-40B4-BE49-F238E27FC236}">
                  <a16:creationId xmlns:a16="http://schemas.microsoft.com/office/drawing/2014/main" id="{6D36A5CE-9C81-E1FF-3809-012DA9E3C55A}"/>
                </a:ext>
              </a:extLst>
            </p:cNvPr>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pic>
        <p:nvPicPr>
          <p:cNvPr id="12" name="Graphic 11" descr="Debt with solid fill">
            <a:extLst>
              <a:ext uri="{FF2B5EF4-FFF2-40B4-BE49-F238E27FC236}">
                <a16:creationId xmlns:a16="http://schemas.microsoft.com/office/drawing/2014/main" id="{B54E668F-1241-B746-FF45-FCF4510EA7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65699" y="5143500"/>
            <a:ext cx="914400" cy="914400"/>
          </a:xfrm>
          <a:prstGeom prst="rect">
            <a:avLst/>
          </a:prstGeom>
        </p:spPr>
      </p:pic>
    </p:spTree>
    <p:extLst>
      <p:ext uri="{BB962C8B-B14F-4D97-AF65-F5344CB8AC3E}">
        <p14:creationId xmlns:p14="http://schemas.microsoft.com/office/powerpoint/2010/main" val="15631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EDC470B7-7CD7-2E17-793C-789F8548DB7F}"/>
              </a:ext>
            </a:extLst>
          </p:cNvPr>
          <p:cNvSpPr/>
          <p:nvPr/>
        </p:nvSpPr>
        <p:spPr>
          <a:xfrm>
            <a:off x="9000941" y="4207807"/>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B34896D-1606-BFDA-754E-5DE101033E5A}"/>
              </a:ext>
            </a:extLst>
          </p:cNvPr>
          <p:cNvSpPr/>
          <p:nvPr/>
        </p:nvSpPr>
        <p:spPr>
          <a:xfrm>
            <a:off x="9000941" y="2220888"/>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9AD78A1-6523-3D3E-2701-045B5ABC62ED}"/>
              </a:ext>
            </a:extLst>
          </p:cNvPr>
          <p:cNvSpPr/>
          <p:nvPr/>
        </p:nvSpPr>
        <p:spPr>
          <a:xfrm>
            <a:off x="1071988" y="6455413"/>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1F4287C8-63AA-7A4E-18F0-856B399D72D6}"/>
              </a:ext>
            </a:extLst>
          </p:cNvPr>
          <p:cNvSpPr/>
          <p:nvPr/>
        </p:nvSpPr>
        <p:spPr>
          <a:xfrm>
            <a:off x="1028813" y="4275970"/>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0A42DBE-44FD-C6D8-6E27-9CAF2258193B}"/>
              </a:ext>
            </a:extLst>
          </p:cNvPr>
          <p:cNvSpPr/>
          <p:nvPr/>
        </p:nvSpPr>
        <p:spPr>
          <a:xfrm>
            <a:off x="1004485" y="2355241"/>
            <a:ext cx="1237257" cy="1215882"/>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58F8EA-505C-563C-A9F9-57F77A432BF5}"/>
              </a:ext>
            </a:extLst>
          </p:cNvPr>
          <p:cNvSpPr>
            <a:spLocks noGrp="1"/>
          </p:cNvSpPr>
          <p:nvPr>
            <p:ph type="title"/>
          </p:nvPr>
        </p:nvSpPr>
        <p:spPr/>
        <p:txBody>
          <a:bodyPr/>
          <a:lstStyle/>
          <a:p>
            <a:r>
              <a:rPr lang="en-US" b="0" dirty="0">
                <a:solidFill>
                  <a:schemeClr val="tx2"/>
                </a:solidFill>
              </a:rPr>
              <a:t>Insured</a:t>
            </a:r>
            <a:r>
              <a:rPr lang="en-US" dirty="0"/>
              <a:t> benefits</a:t>
            </a:r>
          </a:p>
        </p:txBody>
      </p:sp>
      <p:sp>
        <p:nvSpPr>
          <p:cNvPr id="3" name="Slide Number Placeholder 2">
            <a:extLst>
              <a:ext uri="{FF2B5EF4-FFF2-40B4-BE49-F238E27FC236}">
                <a16:creationId xmlns:a16="http://schemas.microsoft.com/office/drawing/2014/main" id="{E7E0936B-927B-60C0-50E3-97AD57B9C8AD}"/>
              </a:ext>
            </a:extLst>
          </p:cNvPr>
          <p:cNvSpPr>
            <a:spLocks noGrp="1"/>
          </p:cNvSpPr>
          <p:nvPr>
            <p:ph type="sldNum" sz="quarter" idx="12"/>
          </p:nvPr>
        </p:nvSpPr>
        <p:spPr/>
        <p:txBody>
          <a:bodyPr/>
          <a:lstStyle/>
          <a:p>
            <a:fld id="{689283F9-B069-4DD8-986C-6F2C25501430}" type="slidenum">
              <a:rPr lang="en-US" smtClean="0"/>
              <a:t>19</a:t>
            </a:fld>
            <a:endParaRPr lang="en-US" dirty="0"/>
          </a:p>
        </p:txBody>
      </p:sp>
      <p:sp>
        <p:nvSpPr>
          <p:cNvPr id="6" name="Content Placeholder 4">
            <a:extLst>
              <a:ext uri="{FF2B5EF4-FFF2-40B4-BE49-F238E27FC236}">
                <a16:creationId xmlns:a16="http://schemas.microsoft.com/office/drawing/2014/main" id="{0F5FC750-C28F-E785-4A6F-9EAC565A0BDE}"/>
              </a:ext>
            </a:extLst>
          </p:cNvPr>
          <p:cNvSpPr txBox="1">
            <a:spLocks/>
          </p:cNvSpPr>
          <p:nvPr/>
        </p:nvSpPr>
        <p:spPr>
          <a:xfrm>
            <a:off x="2527147" y="4535559"/>
            <a:ext cx="4757345" cy="1215882"/>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Provides a means to afford all coverage’s</a:t>
            </a:r>
          </a:p>
        </p:txBody>
      </p:sp>
      <p:sp>
        <p:nvSpPr>
          <p:cNvPr id="7" name="Content Placeholder 4">
            <a:extLst>
              <a:ext uri="{FF2B5EF4-FFF2-40B4-BE49-F238E27FC236}">
                <a16:creationId xmlns:a16="http://schemas.microsoft.com/office/drawing/2014/main" id="{ADEEF15D-94D5-2420-4D36-A3EBAB8E389B}"/>
              </a:ext>
            </a:extLst>
          </p:cNvPr>
          <p:cNvSpPr txBox="1">
            <a:spLocks/>
          </p:cNvSpPr>
          <p:nvPr/>
        </p:nvSpPr>
        <p:spPr>
          <a:xfrm>
            <a:off x="2482602" y="6680998"/>
            <a:ext cx="4757345" cy="1215882"/>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Allows convenient payment for all insurance policies</a:t>
            </a:r>
          </a:p>
        </p:txBody>
      </p:sp>
      <p:sp>
        <p:nvSpPr>
          <p:cNvPr id="9" name="Content Placeholder 4">
            <a:extLst>
              <a:ext uri="{FF2B5EF4-FFF2-40B4-BE49-F238E27FC236}">
                <a16:creationId xmlns:a16="http://schemas.microsoft.com/office/drawing/2014/main" id="{5857136F-CC28-0594-1C9E-73C67C28684D}"/>
              </a:ext>
            </a:extLst>
          </p:cNvPr>
          <p:cNvSpPr txBox="1">
            <a:spLocks/>
          </p:cNvSpPr>
          <p:nvPr/>
        </p:nvSpPr>
        <p:spPr>
          <a:xfrm>
            <a:off x="10727266" y="2497808"/>
            <a:ext cx="5483962" cy="1072477"/>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Creates possible tax advantage/interest write-off</a:t>
            </a:r>
          </a:p>
        </p:txBody>
      </p:sp>
      <p:sp>
        <p:nvSpPr>
          <p:cNvPr id="10" name="Content Placeholder 4">
            <a:extLst>
              <a:ext uri="{FF2B5EF4-FFF2-40B4-BE49-F238E27FC236}">
                <a16:creationId xmlns:a16="http://schemas.microsoft.com/office/drawing/2014/main" id="{05B5CA1A-0E95-5459-9CE2-F2170C5C090A}"/>
              </a:ext>
            </a:extLst>
          </p:cNvPr>
          <p:cNvSpPr txBox="1">
            <a:spLocks/>
          </p:cNvSpPr>
          <p:nvPr/>
        </p:nvSpPr>
        <p:spPr>
          <a:xfrm>
            <a:off x="10764609" y="4473598"/>
            <a:ext cx="4541197" cy="1147134"/>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dirty="0"/>
              <a:t>Maintains existing ability to borrow</a:t>
            </a:r>
          </a:p>
        </p:txBody>
      </p:sp>
      <p:grpSp>
        <p:nvGrpSpPr>
          <p:cNvPr id="12" name="Google Shape;490;p54">
            <a:extLst>
              <a:ext uri="{FF2B5EF4-FFF2-40B4-BE49-F238E27FC236}">
                <a16:creationId xmlns:a16="http://schemas.microsoft.com/office/drawing/2014/main" id="{B7B263B9-5F0A-9FCA-BA50-C80AFE6708CE}"/>
              </a:ext>
            </a:extLst>
          </p:cNvPr>
          <p:cNvGrpSpPr/>
          <p:nvPr/>
        </p:nvGrpSpPr>
        <p:grpSpPr>
          <a:xfrm>
            <a:off x="1216057" y="2601992"/>
            <a:ext cx="777240" cy="777240"/>
            <a:chOff x="-61354075" y="1940500"/>
            <a:chExt cx="314275" cy="312325"/>
          </a:xfrm>
          <a:solidFill>
            <a:schemeClr val="accent2"/>
          </a:solidFill>
        </p:grpSpPr>
        <p:sp>
          <p:nvSpPr>
            <p:cNvPr id="14" name="Google Shape;491;p54">
              <a:extLst>
                <a:ext uri="{FF2B5EF4-FFF2-40B4-BE49-F238E27FC236}">
                  <a16:creationId xmlns:a16="http://schemas.microsoft.com/office/drawing/2014/main" id="{1C20A0CF-1CA5-776F-49F9-04B13B6AFB6E}"/>
                </a:ext>
              </a:extLst>
            </p:cNvPr>
            <p:cNvSpPr/>
            <p:nvPr/>
          </p:nvSpPr>
          <p:spPr>
            <a:xfrm>
              <a:off x="-61354075" y="1940500"/>
              <a:ext cx="314275" cy="312325"/>
            </a:xfrm>
            <a:custGeom>
              <a:avLst/>
              <a:gdLst/>
              <a:ahLst/>
              <a:cxnLst/>
              <a:rect l="l" t="t" r="r" b="b"/>
              <a:pathLst>
                <a:path w="12571" h="12493" extrusionOk="0">
                  <a:moveTo>
                    <a:pt x="6270" y="1001"/>
                  </a:moveTo>
                  <a:lnTo>
                    <a:pt x="7687" y="2419"/>
                  </a:lnTo>
                  <a:cubicBezTo>
                    <a:pt x="7750" y="2482"/>
                    <a:pt x="7876" y="2513"/>
                    <a:pt x="7971" y="2513"/>
                  </a:cubicBezTo>
                  <a:lnTo>
                    <a:pt x="9956" y="2513"/>
                  </a:lnTo>
                  <a:lnTo>
                    <a:pt x="9956" y="4529"/>
                  </a:lnTo>
                  <a:cubicBezTo>
                    <a:pt x="9956" y="4655"/>
                    <a:pt x="10019" y="4718"/>
                    <a:pt x="10082" y="4813"/>
                  </a:cubicBezTo>
                  <a:lnTo>
                    <a:pt x="11499" y="6231"/>
                  </a:lnTo>
                  <a:lnTo>
                    <a:pt x="10082" y="7648"/>
                  </a:lnTo>
                  <a:cubicBezTo>
                    <a:pt x="10019" y="7711"/>
                    <a:pt x="9956" y="7837"/>
                    <a:pt x="9956" y="7900"/>
                  </a:cubicBezTo>
                  <a:lnTo>
                    <a:pt x="9956" y="9917"/>
                  </a:lnTo>
                  <a:lnTo>
                    <a:pt x="7971" y="9917"/>
                  </a:lnTo>
                  <a:cubicBezTo>
                    <a:pt x="7845" y="9917"/>
                    <a:pt x="7750" y="9948"/>
                    <a:pt x="7687" y="10043"/>
                  </a:cubicBezTo>
                  <a:lnTo>
                    <a:pt x="6270" y="11460"/>
                  </a:lnTo>
                  <a:lnTo>
                    <a:pt x="4852" y="10043"/>
                  </a:lnTo>
                  <a:cubicBezTo>
                    <a:pt x="4757" y="9948"/>
                    <a:pt x="4631" y="9917"/>
                    <a:pt x="4568" y="9917"/>
                  </a:cubicBezTo>
                  <a:lnTo>
                    <a:pt x="2552" y="9917"/>
                  </a:lnTo>
                  <a:lnTo>
                    <a:pt x="2552" y="7900"/>
                  </a:lnTo>
                  <a:cubicBezTo>
                    <a:pt x="2552" y="7806"/>
                    <a:pt x="2521" y="7711"/>
                    <a:pt x="2426" y="7648"/>
                  </a:cubicBezTo>
                  <a:lnTo>
                    <a:pt x="1008" y="6231"/>
                  </a:lnTo>
                  <a:lnTo>
                    <a:pt x="2426" y="4813"/>
                  </a:lnTo>
                  <a:cubicBezTo>
                    <a:pt x="2521" y="4718"/>
                    <a:pt x="2552" y="4624"/>
                    <a:pt x="2552" y="4529"/>
                  </a:cubicBezTo>
                  <a:lnTo>
                    <a:pt x="2552" y="2513"/>
                  </a:lnTo>
                  <a:lnTo>
                    <a:pt x="4568" y="2513"/>
                  </a:lnTo>
                  <a:cubicBezTo>
                    <a:pt x="4694" y="2513"/>
                    <a:pt x="4757" y="2482"/>
                    <a:pt x="4852" y="2419"/>
                  </a:cubicBezTo>
                  <a:lnTo>
                    <a:pt x="6270" y="1001"/>
                  </a:lnTo>
                  <a:close/>
                  <a:moveTo>
                    <a:pt x="6285" y="1"/>
                  </a:moveTo>
                  <a:cubicBezTo>
                    <a:pt x="6175" y="1"/>
                    <a:pt x="6065" y="40"/>
                    <a:pt x="5986" y="119"/>
                  </a:cubicBezTo>
                  <a:lnTo>
                    <a:pt x="4411" y="1694"/>
                  </a:lnTo>
                  <a:lnTo>
                    <a:pt x="2174" y="1694"/>
                  </a:lnTo>
                  <a:cubicBezTo>
                    <a:pt x="1922" y="1694"/>
                    <a:pt x="1733" y="1883"/>
                    <a:pt x="1733" y="2135"/>
                  </a:cubicBezTo>
                  <a:lnTo>
                    <a:pt x="1733" y="4372"/>
                  </a:lnTo>
                  <a:lnTo>
                    <a:pt x="158" y="5947"/>
                  </a:lnTo>
                  <a:cubicBezTo>
                    <a:pt x="0" y="6105"/>
                    <a:pt x="0" y="6388"/>
                    <a:pt x="158" y="6546"/>
                  </a:cubicBezTo>
                  <a:lnTo>
                    <a:pt x="1733" y="8121"/>
                  </a:lnTo>
                  <a:lnTo>
                    <a:pt x="1733" y="10358"/>
                  </a:lnTo>
                  <a:cubicBezTo>
                    <a:pt x="1733" y="10578"/>
                    <a:pt x="1922" y="10736"/>
                    <a:pt x="2174" y="10736"/>
                  </a:cubicBezTo>
                  <a:lnTo>
                    <a:pt x="4411" y="10736"/>
                  </a:lnTo>
                  <a:lnTo>
                    <a:pt x="5986" y="12374"/>
                  </a:lnTo>
                  <a:cubicBezTo>
                    <a:pt x="6065" y="12453"/>
                    <a:pt x="6175" y="12492"/>
                    <a:pt x="6285" y="12492"/>
                  </a:cubicBezTo>
                  <a:cubicBezTo>
                    <a:pt x="6396" y="12492"/>
                    <a:pt x="6506" y="12453"/>
                    <a:pt x="6585" y="12374"/>
                  </a:cubicBezTo>
                  <a:lnTo>
                    <a:pt x="8160" y="10736"/>
                  </a:lnTo>
                  <a:lnTo>
                    <a:pt x="10397" y="10736"/>
                  </a:lnTo>
                  <a:cubicBezTo>
                    <a:pt x="10617" y="10736"/>
                    <a:pt x="10775" y="10547"/>
                    <a:pt x="10775" y="10358"/>
                  </a:cubicBezTo>
                  <a:lnTo>
                    <a:pt x="10775" y="8121"/>
                  </a:lnTo>
                  <a:lnTo>
                    <a:pt x="12413" y="6546"/>
                  </a:lnTo>
                  <a:cubicBezTo>
                    <a:pt x="12571" y="6388"/>
                    <a:pt x="12571" y="6105"/>
                    <a:pt x="12413" y="5947"/>
                  </a:cubicBezTo>
                  <a:lnTo>
                    <a:pt x="10775" y="4372"/>
                  </a:lnTo>
                  <a:lnTo>
                    <a:pt x="10775" y="2135"/>
                  </a:lnTo>
                  <a:cubicBezTo>
                    <a:pt x="10775" y="1883"/>
                    <a:pt x="10586" y="1694"/>
                    <a:pt x="10397" y="1694"/>
                  </a:cubicBezTo>
                  <a:lnTo>
                    <a:pt x="8160" y="1694"/>
                  </a:lnTo>
                  <a:lnTo>
                    <a:pt x="6585" y="119"/>
                  </a:lnTo>
                  <a:cubicBezTo>
                    <a:pt x="6506" y="40"/>
                    <a:pt x="6396" y="1"/>
                    <a:pt x="6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92;p54">
              <a:extLst>
                <a:ext uri="{FF2B5EF4-FFF2-40B4-BE49-F238E27FC236}">
                  <a16:creationId xmlns:a16="http://schemas.microsoft.com/office/drawing/2014/main" id="{0734A131-46CD-6ACB-581C-244AD959322A}"/>
                </a:ext>
              </a:extLst>
            </p:cNvPr>
            <p:cNvSpPr/>
            <p:nvPr/>
          </p:nvSpPr>
          <p:spPr>
            <a:xfrm>
              <a:off x="-61268225" y="2024575"/>
              <a:ext cx="60650" cy="61475"/>
            </a:xfrm>
            <a:custGeom>
              <a:avLst/>
              <a:gdLst/>
              <a:ahLst/>
              <a:cxnLst/>
              <a:rect l="l" t="t" r="r" b="b"/>
              <a:pathLst>
                <a:path w="2426" h="2459" extrusionOk="0">
                  <a:moveTo>
                    <a:pt x="1197" y="820"/>
                  </a:moveTo>
                  <a:cubicBezTo>
                    <a:pt x="1449" y="820"/>
                    <a:pt x="1607" y="1009"/>
                    <a:pt x="1607" y="1261"/>
                  </a:cubicBezTo>
                  <a:cubicBezTo>
                    <a:pt x="1607" y="1481"/>
                    <a:pt x="1418" y="1639"/>
                    <a:pt x="1197" y="1639"/>
                  </a:cubicBezTo>
                  <a:cubicBezTo>
                    <a:pt x="1008" y="1639"/>
                    <a:pt x="819" y="1450"/>
                    <a:pt x="819" y="1261"/>
                  </a:cubicBezTo>
                  <a:cubicBezTo>
                    <a:pt x="788" y="977"/>
                    <a:pt x="977" y="820"/>
                    <a:pt x="1197" y="820"/>
                  </a:cubicBezTo>
                  <a:close/>
                  <a:moveTo>
                    <a:pt x="1197" y="1"/>
                  </a:moveTo>
                  <a:cubicBezTo>
                    <a:pt x="536" y="1"/>
                    <a:pt x="0" y="536"/>
                    <a:pt x="0" y="1261"/>
                  </a:cubicBezTo>
                  <a:cubicBezTo>
                    <a:pt x="0" y="1954"/>
                    <a:pt x="504" y="2458"/>
                    <a:pt x="1197" y="2458"/>
                  </a:cubicBezTo>
                  <a:cubicBezTo>
                    <a:pt x="1890" y="2458"/>
                    <a:pt x="2426" y="1922"/>
                    <a:pt x="2426" y="1261"/>
                  </a:cubicBezTo>
                  <a:cubicBezTo>
                    <a:pt x="2426" y="568"/>
                    <a:pt x="1890" y="1"/>
                    <a:pt x="1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93;p54">
              <a:extLst>
                <a:ext uri="{FF2B5EF4-FFF2-40B4-BE49-F238E27FC236}">
                  <a16:creationId xmlns:a16="http://schemas.microsoft.com/office/drawing/2014/main" id="{A29C38FB-95D3-75FF-79F6-A02406D06ADC}"/>
                </a:ext>
              </a:extLst>
            </p:cNvPr>
            <p:cNvSpPr/>
            <p:nvPr/>
          </p:nvSpPr>
          <p:spPr>
            <a:xfrm>
              <a:off x="-61187100" y="2107275"/>
              <a:ext cx="61450" cy="61475"/>
            </a:xfrm>
            <a:custGeom>
              <a:avLst/>
              <a:gdLst/>
              <a:ahLst/>
              <a:cxnLst/>
              <a:rect l="l" t="t" r="r" b="b"/>
              <a:pathLst>
                <a:path w="2458" h="2459" extrusionOk="0">
                  <a:moveTo>
                    <a:pt x="1229" y="788"/>
                  </a:moveTo>
                  <a:cubicBezTo>
                    <a:pt x="1512" y="820"/>
                    <a:pt x="1670" y="977"/>
                    <a:pt x="1670" y="1198"/>
                  </a:cubicBezTo>
                  <a:cubicBezTo>
                    <a:pt x="1670" y="1450"/>
                    <a:pt x="1481" y="1639"/>
                    <a:pt x="1229" y="1639"/>
                  </a:cubicBezTo>
                  <a:cubicBezTo>
                    <a:pt x="1008" y="1639"/>
                    <a:pt x="851" y="1450"/>
                    <a:pt x="851" y="1198"/>
                  </a:cubicBezTo>
                  <a:cubicBezTo>
                    <a:pt x="851" y="977"/>
                    <a:pt x="1040" y="788"/>
                    <a:pt x="1229" y="788"/>
                  </a:cubicBezTo>
                  <a:close/>
                  <a:moveTo>
                    <a:pt x="1229" y="1"/>
                  </a:moveTo>
                  <a:cubicBezTo>
                    <a:pt x="567" y="1"/>
                    <a:pt x="0" y="536"/>
                    <a:pt x="0" y="1198"/>
                  </a:cubicBezTo>
                  <a:cubicBezTo>
                    <a:pt x="0" y="1891"/>
                    <a:pt x="567" y="2458"/>
                    <a:pt x="1229" y="2458"/>
                  </a:cubicBezTo>
                  <a:cubicBezTo>
                    <a:pt x="1922" y="2458"/>
                    <a:pt x="2458" y="1922"/>
                    <a:pt x="2458" y="1198"/>
                  </a:cubicBezTo>
                  <a:cubicBezTo>
                    <a:pt x="2458" y="536"/>
                    <a:pt x="1922"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94;p54">
              <a:extLst>
                <a:ext uri="{FF2B5EF4-FFF2-40B4-BE49-F238E27FC236}">
                  <a16:creationId xmlns:a16="http://schemas.microsoft.com/office/drawing/2014/main" id="{F6727F62-A011-48E4-4110-782D851931AC}"/>
                </a:ext>
              </a:extLst>
            </p:cNvPr>
            <p:cNvSpPr/>
            <p:nvPr/>
          </p:nvSpPr>
          <p:spPr>
            <a:xfrm>
              <a:off x="-61250125" y="2044475"/>
              <a:ext cx="105575" cy="103600"/>
            </a:xfrm>
            <a:custGeom>
              <a:avLst/>
              <a:gdLst/>
              <a:ahLst/>
              <a:cxnLst/>
              <a:rect l="l" t="t" r="r" b="b"/>
              <a:pathLst>
                <a:path w="4223" h="4144" extrusionOk="0">
                  <a:moveTo>
                    <a:pt x="3766" y="0"/>
                  </a:moveTo>
                  <a:cubicBezTo>
                    <a:pt x="3655" y="0"/>
                    <a:pt x="3545" y="40"/>
                    <a:pt x="3466" y="118"/>
                  </a:cubicBezTo>
                  <a:lnTo>
                    <a:pt x="158" y="3426"/>
                  </a:lnTo>
                  <a:cubicBezTo>
                    <a:pt x="1" y="3615"/>
                    <a:pt x="1" y="3836"/>
                    <a:pt x="158" y="4025"/>
                  </a:cubicBezTo>
                  <a:cubicBezTo>
                    <a:pt x="237" y="4104"/>
                    <a:pt x="347" y="4143"/>
                    <a:pt x="458" y="4143"/>
                  </a:cubicBezTo>
                  <a:cubicBezTo>
                    <a:pt x="568" y="4143"/>
                    <a:pt x="678" y="4104"/>
                    <a:pt x="757" y="4025"/>
                  </a:cubicBezTo>
                  <a:lnTo>
                    <a:pt x="4065" y="717"/>
                  </a:lnTo>
                  <a:cubicBezTo>
                    <a:pt x="4222" y="559"/>
                    <a:pt x="4222" y="276"/>
                    <a:pt x="4065" y="118"/>
                  </a:cubicBezTo>
                  <a:cubicBezTo>
                    <a:pt x="3986" y="40"/>
                    <a:pt x="3876" y="0"/>
                    <a:pt x="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Google Shape;504;p54">
            <a:extLst>
              <a:ext uri="{FF2B5EF4-FFF2-40B4-BE49-F238E27FC236}">
                <a16:creationId xmlns:a16="http://schemas.microsoft.com/office/drawing/2014/main" id="{0BB29360-158C-8B22-4B27-83FA073F60BC}"/>
              </a:ext>
            </a:extLst>
          </p:cNvPr>
          <p:cNvGrpSpPr/>
          <p:nvPr/>
        </p:nvGrpSpPr>
        <p:grpSpPr>
          <a:xfrm>
            <a:off x="1307497" y="4563131"/>
            <a:ext cx="685800" cy="685800"/>
            <a:chOff x="-60232500" y="2671225"/>
            <a:chExt cx="268600" cy="319000"/>
          </a:xfrm>
          <a:solidFill>
            <a:schemeClr val="accent2"/>
          </a:solidFill>
        </p:grpSpPr>
        <p:sp>
          <p:nvSpPr>
            <p:cNvPr id="24" name="Google Shape;505;p54">
              <a:extLst>
                <a:ext uri="{FF2B5EF4-FFF2-40B4-BE49-F238E27FC236}">
                  <a16:creationId xmlns:a16="http://schemas.microsoft.com/office/drawing/2014/main" id="{F96AB045-19A4-E8AB-AC8A-45C967173AE1}"/>
                </a:ext>
              </a:extLst>
            </p:cNvPr>
            <p:cNvSpPr/>
            <p:nvPr/>
          </p:nvSpPr>
          <p:spPr>
            <a:xfrm>
              <a:off x="-60222275" y="2843700"/>
              <a:ext cx="63025" cy="146525"/>
            </a:xfrm>
            <a:custGeom>
              <a:avLst/>
              <a:gdLst/>
              <a:ahLst/>
              <a:cxnLst/>
              <a:rect l="l" t="t" r="r" b="b"/>
              <a:pathLst>
                <a:path w="2521" h="5861" extrusionOk="0">
                  <a:moveTo>
                    <a:pt x="1261" y="1"/>
                  </a:moveTo>
                  <a:cubicBezTo>
                    <a:pt x="1040" y="1"/>
                    <a:pt x="851" y="190"/>
                    <a:pt x="851" y="410"/>
                  </a:cubicBezTo>
                  <a:lnTo>
                    <a:pt x="851" y="694"/>
                  </a:lnTo>
                  <a:cubicBezTo>
                    <a:pt x="379" y="851"/>
                    <a:pt x="1" y="1324"/>
                    <a:pt x="1" y="1891"/>
                  </a:cubicBezTo>
                  <a:cubicBezTo>
                    <a:pt x="1" y="2553"/>
                    <a:pt x="568" y="2931"/>
                    <a:pt x="1009" y="3246"/>
                  </a:cubicBezTo>
                  <a:cubicBezTo>
                    <a:pt x="1324" y="3498"/>
                    <a:pt x="1671" y="3718"/>
                    <a:pt x="1671" y="3970"/>
                  </a:cubicBezTo>
                  <a:cubicBezTo>
                    <a:pt x="1671" y="4191"/>
                    <a:pt x="1482" y="4348"/>
                    <a:pt x="1261" y="4348"/>
                  </a:cubicBezTo>
                  <a:cubicBezTo>
                    <a:pt x="1072" y="4348"/>
                    <a:pt x="851" y="4159"/>
                    <a:pt x="851" y="3970"/>
                  </a:cubicBezTo>
                  <a:cubicBezTo>
                    <a:pt x="851" y="3718"/>
                    <a:pt x="631" y="3529"/>
                    <a:pt x="442" y="3529"/>
                  </a:cubicBezTo>
                  <a:cubicBezTo>
                    <a:pt x="253" y="3529"/>
                    <a:pt x="64" y="3718"/>
                    <a:pt x="64" y="3970"/>
                  </a:cubicBezTo>
                  <a:cubicBezTo>
                    <a:pt x="64" y="4506"/>
                    <a:pt x="410" y="4947"/>
                    <a:pt x="883" y="5136"/>
                  </a:cubicBezTo>
                  <a:lnTo>
                    <a:pt x="883" y="5419"/>
                  </a:lnTo>
                  <a:cubicBezTo>
                    <a:pt x="883" y="5672"/>
                    <a:pt x="1072" y="5861"/>
                    <a:pt x="1324" y="5861"/>
                  </a:cubicBezTo>
                  <a:cubicBezTo>
                    <a:pt x="1545" y="5861"/>
                    <a:pt x="1702" y="5672"/>
                    <a:pt x="1702" y="5419"/>
                  </a:cubicBezTo>
                  <a:lnTo>
                    <a:pt x="1702" y="5136"/>
                  </a:lnTo>
                  <a:cubicBezTo>
                    <a:pt x="2175" y="4978"/>
                    <a:pt x="2521" y="4506"/>
                    <a:pt x="2521" y="3970"/>
                  </a:cubicBezTo>
                  <a:cubicBezTo>
                    <a:pt x="2521" y="3309"/>
                    <a:pt x="1986" y="2899"/>
                    <a:pt x="1545" y="2584"/>
                  </a:cubicBezTo>
                  <a:cubicBezTo>
                    <a:pt x="1229" y="2364"/>
                    <a:pt x="883" y="2111"/>
                    <a:pt x="883" y="1891"/>
                  </a:cubicBezTo>
                  <a:cubicBezTo>
                    <a:pt x="883" y="1639"/>
                    <a:pt x="1072" y="1450"/>
                    <a:pt x="1261" y="1450"/>
                  </a:cubicBezTo>
                  <a:cubicBezTo>
                    <a:pt x="1513" y="1450"/>
                    <a:pt x="1671" y="1639"/>
                    <a:pt x="1671" y="1891"/>
                  </a:cubicBezTo>
                  <a:cubicBezTo>
                    <a:pt x="1671" y="2111"/>
                    <a:pt x="1860" y="2269"/>
                    <a:pt x="2112" y="2269"/>
                  </a:cubicBezTo>
                  <a:cubicBezTo>
                    <a:pt x="2332" y="2269"/>
                    <a:pt x="2490" y="2080"/>
                    <a:pt x="2490" y="1891"/>
                  </a:cubicBezTo>
                  <a:cubicBezTo>
                    <a:pt x="2490" y="1324"/>
                    <a:pt x="2143" y="883"/>
                    <a:pt x="1671" y="694"/>
                  </a:cubicBezTo>
                  <a:lnTo>
                    <a:pt x="1671" y="410"/>
                  </a:lnTo>
                  <a:cubicBezTo>
                    <a:pt x="1671" y="190"/>
                    <a:pt x="1482"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06;p54">
              <a:extLst>
                <a:ext uri="{FF2B5EF4-FFF2-40B4-BE49-F238E27FC236}">
                  <a16:creationId xmlns:a16="http://schemas.microsoft.com/office/drawing/2014/main" id="{B29477FF-89F2-C411-31EC-1DBA32944402}"/>
                </a:ext>
              </a:extLst>
            </p:cNvPr>
            <p:cNvSpPr/>
            <p:nvPr/>
          </p:nvSpPr>
          <p:spPr>
            <a:xfrm>
              <a:off x="-60232500" y="2671225"/>
              <a:ext cx="268600" cy="318225"/>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 name="Google Shape;495;p54">
            <a:extLst>
              <a:ext uri="{FF2B5EF4-FFF2-40B4-BE49-F238E27FC236}">
                <a16:creationId xmlns:a16="http://schemas.microsoft.com/office/drawing/2014/main" id="{254CB40D-4239-B015-C487-FE184C9AFB42}"/>
              </a:ext>
            </a:extLst>
          </p:cNvPr>
          <p:cNvGrpSpPr/>
          <p:nvPr/>
        </p:nvGrpSpPr>
        <p:grpSpPr>
          <a:xfrm>
            <a:off x="1347071" y="6720454"/>
            <a:ext cx="685800" cy="685800"/>
            <a:chOff x="-61354875" y="2671225"/>
            <a:chExt cx="316650" cy="316650"/>
          </a:xfrm>
          <a:solidFill>
            <a:schemeClr val="accent2"/>
          </a:solidFill>
        </p:grpSpPr>
        <p:sp>
          <p:nvSpPr>
            <p:cNvPr id="27" name="Google Shape;496;p54">
              <a:extLst>
                <a:ext uri="{FF2B5EF4-FFF2-40B4-BE49-F238E27FC236}">
                  <a16:creationId xmlns:a16="http://schemas.microsoft.com/office/drawing/2014/main" id="{E69F230A-0CEC-559D-9E34-8AEFAD985D25}"/>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97;p54">
              <a:extLst>
                <a:ext uri="{FF2B5EF4-FFF2-40B4-BE49-F238E27FC236}">
                  <a16:creationId xmlns:a16="http://schemas.microsoft.com/office/drawing/2014/main" id="{0DBBE147-917D-BBB8-2543-EC13532E93D9}"/>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98;p54">
              <a:extLst>
                <a:ext uri="{FF2B5EF4-FFF2-40B4-BE49-F238E27FC236}">
                  <a16:creationId xmlns:a16="http://schemas.microsoft.com/office/drawing/2014/main" id="{FBBD4F72-C3EB-B2D3-89B1-7105539E77F5}"/>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99;p54">
              <a:extLst>
                <a:ext uri="{FF2B5EF4-FFF2-40B4-BE49-F238E27FC236}">
                  <a16:creationId xmlns:a16="http://schemas.microsoft.com/office/drawing/2014/main" id="{F009406E-5F3C-23FD-2338-4871F063D49A}"/>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00;p54">
              <a:extLst>
                <a:ext uri="{FF2B5EF4-FFF2-40B4-BE49-F238E27FC236}">
                  <a16:creationId xmlns:a16="http://schemas.microsoft.com/office/drawing/2014/main" id="{86B1EF80-A923-8AD4-D991-E3A2681EC452}"/>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501;p54">
            <a:extLst>
              <a:ext uri="{FF2B5EF4-FFF2-40B4-BE49-F238E27FC236}">
                <a16:creationId xmlns:a16="http://schemas.microsoft.com/office/drawing/2014/main" id="{7B89BF6F-DAF6-857F-ACDB-9B142738D384}"/>
              </a:ext>
            </a:extLst>
          </p:cNvPr>
          <p:cNvGrpSpPr/>
          <p:nvPr/>
        </p:nvGrpSpPr>
        <p:grpSpPr>
          <a:xfrm>
            <a:off x="9232297" y="2528789"/>
            <a:ext cx="685800" cy="685800"/>
            <a:chOff x="-62148000" y="1930075"/>
            <a:chExt cx="309550" cy="319800"/>
          </a:xfrm>
          <a:solidFill>
            <a:schemeClr val="accent2"/>
          </a:solidFill>
        </p:grpSpPr>
        <p:sp>
          <p:nvSpPr>
            <p:cNvPr id="34" name="Google Shape;502;p54">
              <a:extLst>
                <a:ext uri="{FF2B5EF4-FFF2-40B4-BE49-F238E27FC236}">
                  <a16:creationId xmlns:a16="http://schemas.microsoft.com/office/drawing/2014/main" id="{048DFC66-2AB0-B4B8-DDB9-ED1CBA7A449B}"/>
                </a:ext>
              </a:extLst>
            </p:cNvPr>
            <p:cNvSpPr/>
            <p:nvPr/>
          </p:nvSpPr>
          <p:spPr>
            <a:xfrm>
              <a:off x="-62148000" y="1930075"/>
              <a:ext cx="309550" cy="319800"/>
            </a:xfrm>
            <a:custGeom>
              <a:avLst/>
              <a:gdLst/>
              <a:ahLst/>
              <a:cxnLst/>
              <a:rect l="l" t="t" r="r" b="b"/>
              <a:pathLst>
                <a:path w="12382" h="12792" extrusionOk="0">
                  <a:moveTo>
                    <a:pt x="11594" y="1670"/>
                  </a:moveTo>
                  <a:lnTo>
                    <a:pt x="11594" y="2899"/>
                  </a:lnTo>
                  <a:cubicBezTo>
                    <a:pt x="11594" y="3970"/>
                    <a:pt x="10775" y="4883"/>
                    <a:pt x="9735" y="4946"/>
                  </a:cubicBezTo>
                  <a:cubicBezTo>
                    <a:pt x="9861" y="4631"/>
                    <a:pt x="9924" y="4190"/>
                    <a:pt x="9924" y="3781"/>
                  </a:cubicBezTo>
                  <a:lnTo>
                    <a:pt x="9924" y="1670"/>
                  </a:lnTo>
                  <a:close/>
                  <a:moveTo>
                    <a:pt x="2489" y="1733"/>
                  </a:moveTo>
                  <a:lnTo>
                    <a:pt x="2489" y="3812"/>
                  </a:lnTo>
                  <a:cubicBezTo>
                    <a:pt x="2489" y="4253"/>
                    <a:pt x="2584" y="4631"/>
                    <a:pt x="2678" y="5041"/>
                  </a:cubicBezTo>
                  <a:cubicBezTo>
                    <a:pt x="1638" y="4915"/>
                    <a:pt x="851" y="4033"/>
                    <a:pt x="851" y="2993"/>
                  </a:cubicBezTo>
                  <a:lnTo>
                    <a:pt x="851" y="1733"/>
                  </a:lnTo>
                  <a:close/>
                  <a:moveTo>
                    <a:pt x="9105" y="882"/>
                  </a:moveTo>
                  <a:lnTo>
                    <a:pt x="9105" y="3812"/>
                  </a:lnTo>
                  <a:cubicBezTo>
                    <a:pt x="9105" y="5419"/>
                    <a:pt x="7813" y="6679"/>
                    <a:pt x="6207" y="6679"/>
                  </a:cubicBezTo>
                  <a:cubicBezTo>
                    <a:pt x="4600" y="6679"/>
                    <a:pt x="3308" y="5387"/>
                    <a:pt x="3308" y="3812"/>
                  </a:cubicBezTo>
                  <a:lnTo>
                    <a:pt x="3308" y="882"/>
                  </a:lnTo>
                  <a:close/>
                  <a:moveTo>
                    <a:pt x="6648" y="7467"/>
                  </a:moveTo>
                  <a:lnTo>
                    <a:pt x="6648" y="8601"/>
                  </a:lnTo>
                  <a:lnTo>
                    <a:pt x="5797" y="8601"/>
                  </a:lnTo>
                  <a:lnTo>
                    <a:pt x="5797" y="7467"/>
                  </a:lnTo>
                  <a:cubicBezTo>
                    <a:pt x="5923" y="7467"/>
                    <a:pt x="6081" y="7498"/>
                    <a:pt x="6207" y="7498"/>
                  </a:cubicBezTo>
                  <a:cubicBezTo>
                    <a:pt x="6301" y="7498"/>
                    <a:pt x="6459" y="7498"/>
                    <a:pt x="6648" y="7467"/>
                  </a:cubicBezTo>
                  <a:close/>
                  <a:moveTo>
                    <a:pt x="7057" y="9389"/>
                  </a:moveTo>
                  <a:cubicBezTo>
                    <a:pt x="7309" y="9389"/>
                    <a:pt x="7498" y="9609"/>
                    <a:pt x="7498" y="9830"/>
                  </a:cubicBezTo>
                  <a:lnTo>
                    <a:pt x="7498" y="10271"/>
                  </a:lnTo>
                  <a:lnTo>
                    <a:pt x="5009" y="10271"/>
                  </a:lnTo>
                  <a:lnTo>
                    <a:pt x="5009" y="9830"/>
                  </a:lnTo>
                  <a:lnTo>
                    <a:pt x="4978" y="9830"/>
                  </a:lnTo>
                  <a:cubicBezTo>
                    <a:pt x="4978" y="9609"/>
                    <a:pt x="5167" y="9389"/>
                    <a:pt x="5419" y="9389"/>
                  </a:cubicBezTo>
                  <a:close/>
                  <a:moveTo>
                    <a:pt x="8727" y="11090"/>
                  </a:moveTo>
                  <a:cubicBezTo>
                    <a:pt x="8948" y="11090"/>
                    <a:pt x="9105" y="11279"/>
                    <a:pt x="9105" y="11499"/>
                  </a:cubicBezTo>
                  <a:lnTo>
                    <a:pt x="9105" y="11909"/>
                  </a:lnTo>
                  <a:lnTo>
                    <a:pt x="3308" y="11909"/>
                  </a:lnTo>
                  <a:lnTo>
                    <a:pt x="3308" y="11499"/>
                  </a:lnTo>
                  <a:cubicBezTo>
                    <a:pt x="3308" y="11247"/>
                    <a:pt x="3529" y="11090"/>
                    <a:pt x="3718" y="11090"/>
                  </a:cubicBezTo>
                  <a:close/>
                  <a:moveTo>
                    <a:pt x="2899" y="0"/>
                  </a:moveTo>
                  <a:cubicBezTo>
                    <a:pt x="2647" y="0"/>
                    <a:pt x="2489" y="189"/>
                    <a:pt x="2489" y="410"/>
                  </a:cubicBezTo>
                  <a:lnTo>
                    <a:pt x="2489" y="819"/>
                  </a:lnTo>
                  <a:lnTo>
                    <a:pt x="410" y="819"/>
                  </a:lnTo>
                  <a:cubicBezTo>
                    <a:pt x="221" y="882"/>
                    <a:pt x="0" y="1040"/>
                    <a:pt x="0" y="1292"/>
                  </a:cubicBezTo>
                  <a:lnTo>
                    <a:pt x="0" y="2930"/>
                  </a:lnTo>
                  <a:cubicBezTo>
                    <a:pt x="0" y="4568"/>
                    <a:pt x="1323" y="5860"/>
                    <a:pt x="2930" y="5860"/>
                  </a:cubicBezTo>
                  <a:lnTo>
                    <a:pt x="3119" y="5860"/>
                  </a:lnTo>
                  <a:cubicBezTo>
                    <a:pt x="3560" y="6522"/>
                    <a:pt x="4222" y="7026"/>
                    <a:pt x="4978" y="7309"/>
                  </a:cubicBezTo>
                  <a:lnTo>
                    <a:pt x="4978" y="8695"/>
                  </a:lnTo>
                  <a:cubicBezTo>
                    <a:pt x="4505" y="8853"/>
                    <a:pt x="4159" y="9326"/>
                    <a:pt x="4159" y="9861"/>
                  </a:cubicBezTo>
                  <a:lnTo>
                    <a:pt x="4159" y="10302"/>
                  </a:lnTo>
                  <a:lnTo>
                    <a:pt x="3749" y="10302"/>
                  </a:lnTo>
                  <a:cubicBezTo>
                    <a:pt x="3088" y="10302"/>
                    <a:pt x="2521" y="10869"/>
                    <a:pt x="2521" y="11531"/>
                  </a:cubicBezTo>
                  <a:lnTo>
                    <a:pt x="2521" y="12350"/>
                  </a:lnTo>
                  <a:cubicBezTo>
                    <a:pt x="2521" y="12571"/>
                    <a:pt x="2741" y="12791"/>
                    <a:pt x="2930" y="12791"/>
                  </a:cubicBezTo>
                  <a:lnTo>
                    <a:pt x="9546" y="12791"/>
                  </a:lnTo>
                  <a:cubicBezTo>
                    <a:pt x="9767" y="12791"/>
                    <a:pt x="9924" y="12571"/>
                    <a:pt x="9924" y="12350"/>
                  </a:cubicBezTo>
                  <a:lnTo>
                    <a:pt x="9924" y="11499"/>
                  </a:lnTo>
                  <a:cubicBezTo>
                    <a:pt x="9924" y="10806"/>
                    <a:pt x="9389" y="10271"/>
                    <a:pt x="8727" y="10271"/>
                  </a:cubicBezTo>
                  <a:lnTo>
                    <a:pt x="8286" y="10271"/>
                  </a:lnTo>
                  <a:lnTo>
                    <a:pt x="8286" y="9830"/>
                  </a:lnTo>
                  <a:cubicBezTo>
                    <a:pt x="8286" y="9294"/>
                    <a:pt x="7939" y="8853"/>
                    <a:pt x="7467" y="8664"/>
                  </a:cubicBezTo>
                  <a:lnTo>
                    <a:pt x="7467" y="7278"/>
                  </a:lnTo>
                  <a:cubicBezTo>
                    <a:pt x="8191" y="6994"/>
                    <a:pt x="8885" y="6490"/>
                    <a:pt x="9294" y="5828"/>
                  </a:cubicBezTo>
                  <a:lnTo>
                    <a:pt x="9515" y="5828"/>
                  </a:lnTo>
                  <a:cubicBezTo>
                    <a:pt x="11121" y="5828"/>
                    <a:pt x="12382" y="4505"/>
                    <a:pt x="12382" y="2899"/>
                  </a:cubicBezTo>
                  <a:lnTo>
                    <a:pt x="12382" y="1260"/>
                  </a:lnTo>
                  <a:cubicBezTo>
                    <a:pt x="12382" y="1008"/>
                    <a:pt x="12193" y="819"/>
                    <a:pt x="11972" y="819"/>
                  </a:cubicBezTo>
                  <a:lnTo>
                    <a:pt x="9893" y="819"/>
                  </a:lnTo>
                  <a:lnTo>
                    <a:pt x="9893" y="410"/>
                  </a:lnTo>
                  <a:cubicBezTo>
                    <a:pt x="9893" y="189"/>
                    <a:pt x="9704" y="0"/>
                    <a:pt x="9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03;p54">
              <a:extLst>
                <a:ext uri="{FF2B5EF4-FFF2-40B4-BE49-F238E27FC236}">
                  <a16:creationId xmlns:a16="http://schemas.microsoft.com/office/drawing/2014/main" id="{B3B1CB22-214C-2734-8B34-9B86D9F81B69}"/>
                </a:ext>
              </a:extLst>
            </p:cNvPr>
            <p:cNvSpPr/>
            <p:nvPr/>
          </p:nvSpPr>
          <p:spPr>
            <a:xfrm>
              <a:off x="-62044825" y="1972200"/>
              <a:ext cx="107125" cy="97700"/>
            </a:xfrm>
            <a:custGeom>
              <a:avLst/>
              <a:gdLst/>
              <a:ahLst/>
              <a:cxnLst/>
              <a:rect l="l" t="t" r="r" b="b"/>
              <a:pathLst>
                <a:path w="4285" h="3908" extrusionOk="0">
                  <a:moveTo>
                    <a:pt x="2111" y="1308"/>
                  </a:moveTo>
                  <a:lnTo>
                    <a:pt x="2237" y="1560"/>
                  </a:lnTo>
                  <a:cubicBezTo>
                    <a:pt x="2300" y="1686"/>
                    <a:pt x="2395" y="1781"/>
                    <a:pt x="2552" y="1812"/>
                  </a:cubicBezTo>
                  <a:lnTo>
                    <a:pt x="2867" y="1844"/>
                  </a:lnTo>
                  <a:lnTo>
                    <a:pt x="2615" y="2033"/>
                  </a:lnTo>
                  <a:cubicBezTo>
                    <a:pt x="2552" y="2127"/>
                    <a:pt x="2458" y="2285"/>
                    <a:pt x="2521" y="2411"/>
                  </a:cubicBezTo>
                  <a:lnTo>
                    <a:pt x="2552" y="2726"/>
                  </a:lnTo>
                  <a:lnTo>
                    <a:pt x="2269" y="2568"/>
                  </a:lnTo>
                  <a:cubicBezTo>
                    <a:pt x="2206" y="2505"/>
                    <a:pt x="2143" y="2505"/>
                    <a:pt x="2080" y="2505"/>
                  </a:cubicBezTo>
                  <a:cubicBezTo>
                    <a:pt x="1985" y="2505"/>
                    <a:pt x="1954" y="2505"/>
                    <a:pt x="1891" y="2568"/>
                  </a:cubicBezTo>
                  <a:lnTo>
                    <a:pt x="1607" y="2726"/>
                  </a:lnTo>
                  <a:lnTo>
                    <a:pt x="1639" y="2411"/>
                  </a:lnTo>
                  <a:cubicBezTo>
                    <a:pt x="1670" y="2285"/>
                    <a:pt x="1607" y="2127"/>
                    <a:pt x="1513" y="2033"/>
                  </a:cubicBezTo>
                  <a:lnTo>
                    <a:pt x="1292" y="1844"/>
                  </a:lnTo>
                  <a:lnTo>
                    <a:pt x="1670" y="1812"/>
                  </a:lnTo>
                  <a:cubicBezTo>
                    <a:pt x="1796" y="1812"/>
                    <a:pt x="1922" y="1686"/>
                    <a:pt x="1985" y="1560"/>
                  </a:cubicBezTo>
                  <a:lnTo>
                    <a:pt x="2111" y="1308"/>
                  </a:lnTo>
                  <a:close/>
                  <a:moveTo>
                    <a:pt x="2143" y="1"/>
                  </a:moveTo>
                  <a:cubicBezTo>
                    <a:pt x="1993" y="1"/>
                    <a:pt x="1843" y="79"/>
                    <a:pt x="1765" y="237"/>
                  </a:cubicBezTo>
                  <a:lnTo>
                    <a:pt x="1355" y="1056"/>
                  </a:lnTo>
                  <a:lnTo>
                    <a:pt x="473" y="1182"/>
                  </a:lnTo>
                  <a:cubicBezTo>
                    <a:pt x="95" y="1214"/>
                    <a:pt x="0" y="1655"/>
                    <a:pt x="221" y="1875"/>
                  </a:cubicBezTo>
                  <a:lnTo>
                    <a:pt x="851" y="2505"/>
                  </a:lnTo>
                  <a:lnTo>
                    <a:pt x="693" y="3419"/>
                  </a:lnTo>
                  <a:cubicBezTo>
                    <a:pt x="668" y="3693"/>
                    <a:pt x="880" y="3908"/>
                    <a:pt x="1110" y="3908"/>
                  </a:cubicBezTo>
                  <a:cubicBezTo>
                    <a:pt x="1171" y="3908"/>
                    <a:pt x="1233" y="3893"/>
                    <a:pt x="1292" y="3860"/>
                  </a:cubicBezTo>
                  <a:lnTo>
                    <a:pt x="2111" y="3419"/>
                  </a:lnTo>
                  <a:lnTo>
                    <a:pt x="2930" y="3860"/>
                  </a:lnTo>
                  <a:cubicBezTo>
                    <a:pt x="2992" y="3891"/>
                    <a:pt x="3056" y="3905"/>
                    <a:pt x="3119" y="3905"/>
                  </a:cubicBezTo>
                  <a:cubicBezTo>
                    <a:pt x="3376" y="3905"/>
                    <a:pt x="3605" y="3672"/>
                    <a:pt x="3529" y="3419"/>
                  </a:cubicBezTo>
                  <a:lnTo>
                    <a:pt x="3371" y="2505"/>
                  </a:lnTo>
                  <a:lnTo>
                    <a:pt x="4033" y="1875"/>
                  </a:lnTo>
                  <a:cubicBezTo>
                    <a:pt x="4285" y="1655"/>
                    <a:pt x="4159" y="1214"/>
                    <a:pt x="3812" y="1182"/>
                  </a:cubicBezTo>
                  <a:lnTo>
                    <a:pt x="2899" y="1056"/>
                  </a:lnTo>
                  <a:lnTo>
                    <a:pt x="2521" y="237"/>
                  </a:lnTo>
                  <a:cubicBezTo>
                    <a:pt x="2442" y="79"/>
                    <a:pt x="2292" y="1"/>
                    <a:pt x="21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 name="Google Shape;487;p54">
            <a:extLst>
              <a:ext uri="{FF2B5EF4-FFF2-40B4-BE49-F238E27FC236}">
                <a16:creationId xmlns:a16="http://schemas.microsoft.com/office/drawing/2014/main" id="{5BAC0F79-7AB8-8565-7C83-F57E7AA6E781}"/>
              </a:ext>
            </a:extLst>
          </p:cNvPr>
          <p:cNvGrpSpPr/>
          <p:nvPr/>
        </p:nvGrpSpPr>
        <p:grpSpPr>
          <a:xfrm>
            <a:off x="9276669" y="4457700"/>
            <a:ext cx="685800" cy="685800"/>
            <a:chOff x="-65131525" y="2281350"/>
            <a:chExt cx="316650" cy="316650"/>
          </a:xfrm>
          <a:solidFill>
            <a:schemeClr val="accent2"/>
          </a:solidFill>
        </p:grpSpPr>
        <p:sp>
          <p:nvSpPr>
            <p:cNvPr id="37" name="Google Shape;488;p54">
              <a:extLst>
                <a:ext uri="{FF2B5EF4-FFF2-40B4-BE49-F238E27FC236}">
                  <a16:creationId xmlns:a16="http://schemas.microsoft.com/office/drawing/2014/main" id="{BD87D4AF-851F-C3F9-349F-57E13FAC06BE}"/>
                </a:ext>
              </a:extLst>
            </p:cNvPr>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489;p54">
              <a:extLst>
                <a:ext uri="{FF2B5EF4-FFF2-40B4-BE49-F238E27FC236}">
                  <a16:creationId xmlns:a16="http://schemas.microsoft.com/office/drawing/2014/main" id="{F374A0C8-1060-4B9C-1108-D6908944C63A}"/>
                </a:ext>
              </a:extLst>
            </p:cNvPr>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 name="TextBox 10">
            <a:extLst>
              <a:ext uri="{FF2B5EF4-FFF2-40B4-BE49-F238E27FC236}">
                <a16:creationId xmlns:a16="http://schemas.microsoft.com/office/drawing/2014/main" id="{F4DEC5DA-188E-57B7-80F2-3FC317FD33AD}"/>
              </a:ext>
            </a:extLst>
          </p:cNvPr>
          <p:cNvSpPr txBox="1"/>
          <p:nvPr/>
        </p:nvSpPr>
        <p:spPr>
          <a:xfrm>
            <a:off x="2527147" y="2707034"/>
            <a:ext cx="3843581" cy="584775"/>
          </a:xfrm>
          <a:prstGeom prst="rect">
            <a:avLst/>
          </a:prstGeom>
          <a:noFill/>
        </p:spPr>
        <p:txBody>
          <a:bodyPr wrap="square" rtlCol="0">
            <a:spAutoFit/>
          </a:bodyPr>
          <a:lstStyle/>
          <a:p>
            <a:r>
              <a:rPr lang="en-US" sz="3200" dirty="0"/>
              <a:t>Optimizes cash flow</a:t>
            </a:r>
          </a:p>
        </p:txBody>
      </p:sp>
    </p:spTree>
    <p:extLst>
      <p:ext uri="{BB962C8B-B14F-4D97-AF65-F5344CB8AC3E}">
        <p14:creationId xmlns:p14="http://schemas.microsoft.com/office/powerpoint/2010/main" val="375881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3C8263-407D-1329-CE34-2F658F99ABDF}"/>
              </a:ext>
            </a:extLst>
          </p:cNvPr>
          <p:cNvSpPr>
            <a:spLocks noGrp="1"/>
          </p:cNvSpPr>
          <p:nvPr>
            <p:ph type="sldNum" sz="quarter" idx="12"/>
          </p:nvPr>
        </p:nvSpPr>
        <p:spPr/>
        <p:txBody>
          <a:bodyPr/>
          <a:lstStyle/>
          <a:p>
            <a:fld id="{689283F9-B069-4DD8-986C-6F2C25501430}" type="slidenum">
              <a:rPr lang="en-US" smtClean="0"/>
              <a:t>2</a:t>
            </a:fld>
            <a:endParaRPr lang="en-US" dirty="0"/>
          </a:p>
        </p:txBody>
      </p:sp>
      <p:sp>
        <p:nvSpPr>
          <p:cNvPr id="4" name="Title 3">
            <a:extLst>
              <a:ext uri="{FF2B5EF4-FFF2-40B4-BE49-F238E27FC236}">
                <a16:creationId xmlns:a16="http://schemas.microsoft.com/office/drawing/2014/main" id="{311CA374-10C3-681F-8C9F-F426D68C7418}"/>
              </a:ext>
            </a:extLst>
          </p:cNvPr>
          <p:cNvSpPr>
            <a:spLocks noGrp="1"/>
          </p:cNvSpPr>
          <p:nvPr>
            <p:ph type="title"/>
          </p:nvPr>
        </p:nvSpPr>
        <p:spPr/>
        <p:txBody>
          <a:bodyPr/>
          <a:lstStyle/>
          <a:p>
            <a:r>
              <a:rPr lang="en-US" b="0" dirty="0">
                <a:solidFill>
                  <a:schemeClr val="tx1"/>
                </a:solidFill>
              </a:rPr>
              <a:t>What we </a:t>
            </a:r>
            <a:r>
              <a:rPr lang="en-US" dirty="0"/>
              <a:t>will cover</a:t>
            </a:r>
          </a:p>
        </p:txBody>
      </p:sp>
      <p:sp>
        <p:nvSpPr>
          <p:cNvPr id="5" name="Content Placeholder 4">
            <a:extLst>
              <a:ext uri="{FF2B5EF4-FFF2-40B4-BE49-F238E27FC236}">
                <a16:creationId xmlns:a16="http://schemas.microsoft.com/office/drawing/2014/main" id="{364F9763-DBB3-898C-96CE-DBDB94915CB3}"/>
              </a:ext>
            </a:extLst>
          </p:cNvPr>
          <p:cNvSpPr>
            <a:spLocks noGrp="1"/>
          </p:cNvSpPr>
          <p:nvPr>
            <p:ph sz="quarter" idx="14"/>
          </p:nvPr>
        </p:nvSpPr>
        <p:spPr/>
        <p:txBody>
          <a:bodyPr/>
          <a:lstStyle/>
          <a:p>
            <a:pPr marL="571500" indent="-571500">
              <a:buFont typeface="Wingdings" panose="05000000000000000000" pitchFamily="2" charset="2"/>
              <a:buChar char="§"/>
            </a:pPr>
            <a:r>
              <a:rPr lang="en-US" sz="4400" dirty="0"/>
              <a:t>Premium Finance in a nutshell</a:t>
            </a:r>
          </a:p>
          <a:p>
            <a:pPr marL="571500" indent="-571500">
              <a:buFont typeface="Wingdings" panose="05000000000000000000" pitchFamily="2" charset="2"/>
              <a:buChar char="§"/>
            </a:pPr>
            <a:r>
              <a:rPr lang="en-US" sz="4400" dirty="0"/>
              <a:t>Insured options for premium finance</a:t>
            </a:r>
          </a:p>
          <a:p>
            <a:pPr marL="571500" indent="-571500">
              <a:buFont typeface="Wingdings" panose="05000000000000000000" pitchFamily="2" charset="2"/>
              <a:buChar char="§"/>
            </a:pPr>
            <a:r>
              <a:rPr lang="en-US" sz="4400" dirty="0"/>
              <a:t>Who benefits from premium financing </a:t>
            </a:r>
          </a:p>
          <a:p>
            <a:pPr marL="571500" indent="-571500">
              <a:buFont typeface="Wingdings" panose="05000000000000000000" pitchFamily="2" charset="2"/>
              <a:buChar char="§"/>
            </a:pPr>
            <a:r>
              <a:rPr lang="en-US" sz="4400" dirty="0"/>
              <a:t>How does premium finance work</a:t>
            </a:r>
          </a:p>
          <a:p>
            <a:pPr marL="571500" indent="-571500">
              <a:buFont typeface="Wingdings" panose="05000000000000000000" pitchFamily="2" charset="2"/>
              <a:buChar char="§"/>
            </a:pPr>
            <a:r>
              <a:rPr lang="en-US" sz="4400" dirty="0"/>
              <a:t>Interest on the loan</a:t>
            </a:r>
          </a:p>
        </p:txBody>
      </p:sp>
    </p:spTree>
    <p:extLst>
      <p:ext uri="{BB962C8B-B14F-4D97-AF65-F5344CB8AC3E}">
        <p14:creationId xmlns:p14="http://schemas.microsoft.com/office/powerpoint/2010/main" val="372735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6600" dirty="0">
                <a:solidFill>
                  <a:schemeClr val="bg1"/>
                </a:solidFill>
                <a:latin typeface="+mj-lt"/>
              </a:rPr>
              <a:t>G</a:t>
            </a:r>
            <a:r>
              <a:rPr lang="en-US" sz="11500" dirty="0">
                <a:solidFill>
                  <a:schemeClr val="bg1"/>
                </a:solidFill>
                <a:latin typeface="+mj-lt"/>
              </a:rPr>
              <a:t>A</a:t>
            </a:r>
            <a:r>
              <a:rPr lang="en-US" sz="9600" dirty="0">
                <a:solidFill>
                  <a:schemeClr val="bg1"/>
                </a:solidFill>
                <a:latin typeface="+mj-lt"/>
              </a:rPr>
              <a:t>M</a:t>
            </a:r>
            <a:r>
              <a:rPr lang="en-US" sz="11500" dirty="0">
                <a:solidFill>
                  <a:schemeClr val="bg1"/>
                </a:solidFill>
                <a:latin typeface="+mj-lt"/>
              </a:rPr>
              <a:t>E </a:t>
            </a:r>
            <a:r>
              <a:rPr lang="en-US" sz="16600" dirty="0">
                <a:solidFill>
                  <a:schemeClr val="bg1"/>
                </a:solidFill>
                <a:latin typeface="+mj-lt"/>
              </a:rPr>
              <a:t>T</a:t>
            </a:r>
            <a:r>
              <a:rPr lang="en-US" sz="11500" dirty="0">
                <a:solidFill>
                  <a:schemeClr val="bg1"/>
                </a:solidFill>
                <a:latin typeface="+mj-lt"/>
              </a:rPr>
              <a:t>I</a:t>
            </a:r>
            <a:r>
              <a:rPr lang="en-US" sz="16600" dirty="0">
                <a:solidFill>
                  <a:schemeClr val="bg1"/>
                </a:solidFill>
                <a:latin typeface="+mj-lt"/>
              </a:rPr>
              <a:t>M</a:t>
            </a:r>
            <a:r>
              <a:rPr lang="en-US" sz="8800" dirty="0">
                <a:solidFill>
                  <a:schemeClr val="bg1"/>
                </a:solidFill>
                <a:latin typeface="+mj-lt"/>
              </a:rPr>
              <a:t>E</a:t>
            </a:r>
            <a:r>
              <a:rPr lang="en-US" sz="19900" dirty="0">
                <a:solidFill>
                  <a:schemeClr val="bg1"/>
                </a:solidFill>
                <a:latin typeface="+mj-lt"/>
              </a:rPr>
              <a:t>! </a:t>
            </a:r>
          </a:p>
          <a:p>
            <a:pPr algn="ctr"/>
            <a:r>
              <a:rPr lang="en-US" sz="8000" dirty="0">
                <a:solidFill>
                  <a:schemeClr val="bg1"/>
                </a:solidFill>
                <a:latin typeface="+mj-lt"/>
              </a:rPr>
              <a:t>ROUND ONE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73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7200" dirty="0">
                <a:solidFill>
                  <a:schemeClr val="bg1"/>
                </a:solidFill>
                <a:latin typeface="+mj-lt"/>
              </a:rPr>
              <a:t>GAME RULES</a:t>
            </a:r>
          </a:p>
          <a:p>
            <a:r>
              <a:rPr lang="en-US" sz="4400" dirty="0">
                <a:solidFill>
                  <a:srgbClr val="174770"/>
                </a:solidFill>
                <a:latin typeface="+mj-lt"/>
              </a:rPr>
              <a:t>Correct answer = one point</a:t>
            </a:r>
          </a:p>
          <a:p>
            <a:r>
              <a:rPr lang="en-US" sz="4400" dirty="0">
                <a:solidFill>
                  <a:srgbClr val="174770"/>
                </a:solidFill>
                <a:latin typeface="+mj-lt"/>
              </a:rPr>
              <a:t>First person to raise hand answers for the team</a:t>
            </a:r>
          </a:p>
          <a:p>
            <a:r>
              <a:rPr lang="en-US" sz="4400" dirty="0">
                <a:solidFill>
                  <a:srgbClr val="174770"/>
                </a:solidFill>
                <a:latin typeface="+mj-lt"/>
              </a:rPr>
              <a:t>If incorrect, the other team will have the opportunity to answer</a:t>
            </a:r>
          </a:p>
          <a:p>
            <a:r>
              <a:rPr lang="en-US" sz="4400" dirty="0">
                <a:solidFill>
                  <a:srgbClr val="174770"/>
                </a:solidFill>
                <a:latin typeface="+mj-lt"/>
              </a:rPr>
              <a:t>Not partial credit given</a:t>
            </a:r>
          </a:p>
          <a:p>
            <a:r>
              <a:rPr lang="en-US" sz="4400" dirty="0">
                <a:solidFill>
                  <a:srgbClr val="174770"/>
                </a:solidFill>
                <a:latin typeface="+mj-lt"/>
              </a:rPr>
              <a:t>Jude’s decision is final</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6988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#1:</a:t>
            </a:r>
            <a:endParaRPr lang="en-US" sz="7200" dirty="0">
              <a:solidFill>
                <a:schemeClr val="bg1"/>
              </a:solidFill>
              <a:latin typeface="+mj-lt"/>
            </a:endParaRPr>
          </a:p>
          <a:p>
            <a:r>
              <a:rPr lang="en-US" sz="7200" dirty="0">
                <a:solidFill>
                  <a:srgbClr val="174770"/>
                </a:solidFill>
                <a:latin typeface="+mj-lt"/>
              </a:rPr>
              <a:t>Name all four parties involved in the premium finance relationship.</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384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#2:</a:t>
            </a:r>
            <a:endParaRPr lang="en-US" sz="7200" dirty="0">
              <a:solidFill>
                <a:schemeClr val="bg1"/>
              </a:solidFill>
              <a:latin typeface="+mj-lt"/>
            </a:endParaRPr>
          </a:p>
          <a:p>
            <a:r>
              <a:rPr lang="en-US" sz="7200" dirty="0">
                <a:solidFill>
                  <a:srgbClr val="174770"/>
                </a:solidFill>
                <a:latin typeface="+mj-lt"/>
              </a:rPr>
              <a:t>What is the estimated dollar amount of insurance financed in the US each year?</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260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#3:</a:t>
            </a:r>
            <a:endParaRPr lang="en-US" sz="7200" dirty="0">
              <a:solidFill>
                <a:schemeClr val="bg1"/>
              </a:solidFill>
              <a:latin typeface="+mj-lt"/>
            </a:endParaRPr>
          </a:p>
          <a:p>
            <a:r>
              <a:rPr lang="en-US" sz="7200" dirty="0">
                <a:solidFill>
                  <a:srgbClr val="174770"/>
                </a:solidFill>
                <a:latin typeface="+mj-lt"/>
              </a:rPr>
              <a:t>What is one benefit of premium financing to the Wholesaler/Carrier?</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407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#4:</a:t>
            </a:r>
            <a:endParaRPr lang="en-US" sz="7200" dirty="0">
              <a:solidFill>
                <a:schemeClr val="bg1"/>
              </a:solidFill>
              <a:latin typeface="+mj-lt"/>
            </a:endParaRPr>
          </a:p>
          <a:p>
            <a:r>
              <a:rPr lang="en-US" sz="7200" dirty="0">
                <a:solidFill>
                  <a:srgbClr val="174770"/>
                </a:solidFill>
                <a:latin typeface="+mj-lt"/>
              </a:rPr>
              <a:t>What is the collateral in a premium finance transaction?</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339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#5:</a:t>
            </a:r>
            <a:endParaRPr lang="en-US" sz="7200" dirty="0">
              <a:solidFill>
                <a:schemeClr val="bg1"/>
              </a:solidFill>
              <a:latin typeface="+mj-lt"/>
            </a:endParaRPr>
          </a:p>
          <a:p>
            <a:r>
              <a:rPr lang="en-US" sz="7200" dirty="0">
                <a:solidFill>
                  <a:srgbClr val="174770"/>
                </a:solidFill>
                <a:latin typeface="+mj-lt"/>
              </a:rPr>
              <a:t>What is a major benefit of premium financing for the insured?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0337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#6:</a:t>
            </a:r>
            <a:endParaRPr lang="en-US" sz="7200" dirty="0">
              <a:solidFill>
                <a:schemeClr val="bg1"/>
              </a:solidFill>
              <a:latin typeface="+mj-lt"/>
            </a:endParaRPr>
          </a:p>
          <a:p>
            <a:r>
              <a:rPr lang="en-US" sz="7200" dirty="0">
                <a:solidFill>
                  <a:srgbClr val="174770"/>
                </a:solidFill>
                <a:latin typeface="+mj-lt"/>
              </a:rPr>
              <a:t>What is another major benefit of premium financing for the insured?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3196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#7:</a:t>
            </a:r>
            <a:endParaRPr lang="en-US" sz="7200" dirty="0">
              <a:solidFill>
                <a:schemeClr val="bg1"/>
              </a:solidFill>
              <a:latin typeface="+mj-lt"/>
            </a:endParaRPr>
          </a:p>
          <a:p>
            <a:r>
              <a:rPr lang="en-US" sz="7200" dirty="0">
                <a:solidFill>
                  <a:srgbClr val="174770"/>
                </a:solidFill>
                <a:latin typeface="+mj-lt"/>
              </a:rPr>
              <a:t>What is another major benefit of premium financing for the agent?</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0364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#8:</a:t>
            </a:r>
            <a:endParaRPr lang="en-US" sz="7200" dirty="0">
              <a:solidFill>
                <a:schemeClr val="bg1"/>
              </a:solidFill>
              <a:latin typeface="+mj-lt"/>
            </a:endParaRPr>
          </a:p>
          <a:p>
            <a:r>
              <a:rPr lang="en-US" sz="7200" dirty="0">
                <a:solidFill>
                  <a:srgbClr val="174770"/>
                </a:solidFill>
                <a:latin typeface="+mj-lt"/>
              </a:rPr>
              <a:t>What is another major benefit of premium financing for the agent?</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999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3C8263-407D-1329-CE34-2F658F99ABDF}"/>
              </a:ext>
            </a:extLst>
          </p:cNvPr>
          <p:cNvSpPr>
            <a:spLocks noGrp="1"/>
          </p:cNvSpPr>
          <p:nvPr>
            <p:ph type="sldNum" sz="quarter" idx="12"/>
          </p:nvPr>
        </p:nvSpPr>
        <p:spPr/>
        <p:txBody>
          <a:bodyPr/>
          <a:lstStyle/>
          <a:p>
            <a:fld id="{689283F9-B069-4DD8-986C-6F2C25501430}" type="slidenum">
              <a:rPr lang="en-US" smtClean="0"/>
              <a:t>3</a:t>
            </a:fld>
            <a:endParaRPr lang="en-US" dirty="0"/>
          </a:p>
        </p:txBody>
      </p:sp>
      <p:sp>
        <p:nvSpPr>
          <p:cNvPr id="4" name="Title 3">
            <a:extLst>
              <a:ext uri="{FF2B5EF4-FFF2-40B4-BE49-F238E27FC236}">
                <a16:creationId xmlns:a16="http://schemas.microsoft.com/office/drawing/2014/main" id="{311CA374-10C3-681F-8C9F-F426D68C7418}"/>
              </a:ext>
            </a:extLst>
          </p:cNvPr>
          <p:cNvSpPr>
            <a:spLocks noGrp="1"/>
          </p:cNvSpPr>
          <p:nvPr>
            <p:ph type="title"/>
          </p:nvPr>
        </p:nvSpPr>
        <p:spPr/>
        <p:txBody>
          <a:bodyPr/>
          <a:lstStyle/>
          <a:p>
            <a:r>
              <a:rPr lang="en-US" b="0" dirty="0">
                <a:solidFill>
                  <a:schemeClr val="tx1"/>
                </a:solidFill>
              </a:rPr>
              <a:t>What we </a:t>
            </a:r>
            <a:r>
              <a:rPr lang="en-US" dirty="0"/>
              <a:t>will cover</a:t>
            </a:r>
          </a:p>
        </p:txBody>
      </p:sp>
      <p:sp>
        <p:nvSpPr>
          <p:cNvPr id="5" name="Content Placeholder 4">
            <a:extLst>
              <a:ext uri="{FF2B5EF4-FFF2-40B4-BE49-F238E27FC236}">
                <a16:creationId xmlns:a16="http://schemas.microsoft.com/office/drawing/2014/main" id="{364F9763-DBB3-898C-96CE-DBDB94915CB3}"/>
              </a:ext>
            </a:extLst>
          </p:cNvPr>
          <p:cNvSpPr>
            <a:spLocks noGrp="1"/>
          </p:cNvSpPr>
          <p:nvPr>
            <p:ph sz="quarter" idx="14"/>
          </p:nvPr>
        </p:nvSpPr>
        <p:spPr/>
        <p:txBody>
          <a:bodyPr/>
          <a:lstStyle/>
          <a:p>
            <a:pPr marL="571500" indent="-571500">
              <a:buFont typeface="Wingdings" panose="05000000000000000000" pitchFamily="2" charset="2"/>
              <a:buChar char="§"/>
            </a:pPr>
            <a:r>
              <a:rPr lang="en-US" sz="4400" dirty="0"/>
              <a:t>The premium finance agreement: a close-up look</a:t>
            </a:r>
          </a:p>
          <a:p>
            <a:pPr marL="571500" indent="-571500">
              <a:buFont typeface="Wingdings" panose="05000000000000000000" pitchFamily="2" charset="2"/>
              <a:buChar char="§"/>
            </a:pPr>
            <a:r>
              <a:rPr lang="en-US" sz="4400" dirty="0"/>
              <a:t>Responsibilities of each party</a:t>
            </a:r>
          </a:p>
          <a:p>
            <a:pPr marL="571500" indent="-571500">
              <a:buFont typeface="Wingdings" panose="05000000000000000000" pitchFamily="2" charset="2"/>
              <a:buChar char="§"/>
            </a:pPr>
            <a:r>
              <a:rPr lang="en-US" sz="4400" dirty="0"/>
              <a:t>Different financing options</a:t>
            </a:r>
          </a:p>
          <a:p>
            <a:pPr marL="571500" indent="-571500">
              <a:buFont typeface="Wingdings" panose="05000000000000000000" pitchFamily="2" charset="2"/>
              <a:buChar char="§"/>
            </a:pPr>
            <a:r>
              <a:rPr lang="en-US" sz="4400" dirty="0"/>
              <a:t>Loans on challenging policies</a:t>
            </a:r>
          </a:p>
          <a:p>
            <a:pPr marL="571500" indent="-571500">
              <a:buFont typeface="Wingdings" panose="05000000000000000000" pitchFamily="2" charset="2"/>
              <a:buChar char="§"/>
            </a:pPr>
            <a:r>
              <a:rPr lang="en-US" sz="4400" dirty="0"/>
              <a:t>Current premium finance technology</a:t>
            </a:r>
          </a:p>
          <a:p>
            <a:pPr marL="571500" indent="-571500">
              <a:buFont typeface="Wingdings" panose="05000000000000000000" pitchFamily="2" charset="2"/>
              <a:buChar char="§"/>
            </a:pPr>
            <a:r>
              <a:rPr lang="en-US" sz="4400" dirty="0"/>
              <a:t>Leveraging Premium Financing</a:t>
            </a:r>
          </a:p>
        </p:txBody>
      </p:sp>
    </p:spTree>
    <p:extLst>
      <p:ext uri="{BB962C8B-B14F-4D97-AF65-F5344CB8AC3E}">
        <p14:creationId xmlns:p14="http://schemas.microsoft.com/office/powerpoint/2010/main" val="3383705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#9:</a:t>
            </a:r>
            <a:endParaRPr lang="en-US" sz="7200" dirty="0">
              <a:solidFill>
                <a:schemeClr val="bg1"/>
              </a:solidFill>
              <a:latin typeface="+mj-lt"/>
            </a:endParaRPr>
          </a:p>
          <a:p>
            <a:r>
              <a:rPr lang="en-US" sz="7200" dirty="0">
                <a:solidFill>
                  <a:srgbClr val="174770"/>
                </a:solidFill>
                <a:latin typeface="+mj-lt"/>
              </a:rPr>
              <a:t>What’s an advantage of financing insurance premiums over using cash?</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5279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142332" y="1643367"/>
            <a:ext cx="14538476" cy="6478292"/>
          </a:xfrm>
        </p:spPr>
        <p:txBody>
          <a:bodyPr/>
          <a:lstStyle/>
          <a:p>
            <a:r>
              <a:rPr lang="en-US" sz="9600" dirty="0">
                <a:solidFill>
                  <a:schemeClr val="bg1"/>
                </a:solidFill>
                <a:latin typeface="+mj-lt"/>
              </a:rPr>
              <a:t>QUESTION #10:</a:t>
            </a:r>
            <a:endParaRPr lang="en-US" sz="7200" dirty="0">
              <a:solidFill>
                <a:schemeClr val="bg1"/>
              </a:solidFill>
              <a:latin typeface="+mj-lt"/>
            </a:endParaRPr>
          </a:p>
          <a:p>
            <a:r>
              <a:rPr lang="en-US" sz="7200" dirty="0">
                <a:solidFill>
                  <a:srgbClr val="174770"/>
                </a:solidFill>
                <a:latin typeface="+mj-lt"/>
              </a:rPr>
              <a:t>Which approval process is quicker and/or less complex?</a:t>
            </a:r>
          </a:p>
          <a:p>
            <a:pPr marL="1143000" indent="-1143000">
              <a:buAutoNum type="alphaUcParenR"/>
            </a:pPr>
            <a:r>
              <a:rPr lang="en-US" sz="7200" dirty="0">
                <a:solidFill>
                  <a:srgbClr val="174770"/>
                </a:solidFill>
                <a:latin typeface="+mj-lt"/>
              </a:rPr>
              <a:t>Bank loan</a:t>
            </a:r>
          </a:p>
          <a:p>
            <a:pPr marL="1143000" indent="-1143000">
              <a:buAutoNum type="alphaUcParenR"/>
            </a:pPr>
            <a:r>
              <a:rPr lang="en-US" sz="7200" dirty="0">
                <a:solidFill>
                  <a:srgbClr val="174770"/>
                </a:solidFill>
                <a:latin typeface="+mj-lt"/>
              </a:rPr>
              <a:t>Premium finance loan</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6772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3800" dirty="0">
                <a:solidFill>
                  <a:schemeClr val="bg1"/>
                </a:solidFill>
                <a:latin typeface="+mj-lt"/>
              </a:rPr>
              <a:t> ROUND ONE</a:t>
            </a:r>
            <a:endParaRPr lang="en-US" sz="16600" dirty="0">
              <a:solidFill>
                <a:schemeClr val="bg1"/>
              </a:solidFill>
              <a:latin typeface="+mj-lt"/>
            </a:endParaRPr>
          </a:p>
          <a:p>
            <a:pPr algn="ctr"/>
            <a:r>
              <a:rPr lang="en-US" sz="11500" dirty="0">
                <a:solidFill>
                  <a:schemeClr val="bg1"/>
                </a:solidFill>
                <a:latin typeface="+mj-lt"/>
              </a:rPr>
              <a:t>COMPLETE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9379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825948" y="3743116"/>
            <a:ext cx="8123582" cy="2800767"/>
          </a:xfrm>
          <a:prstGeom prst="rect">
            <a:avLst/>
          </a:prstGeom>
          <a:noFill/>
        </p:spPr>
        <p:txBody>
          <a:bodyPr wrap="square" rtlCol="0">
            <a:spAutoFit/>
          </a:bodyPr>
          <a:lstStyle/>
          <a:p>
            <a:r>
              <a:rPr lang="en-US" sz="8800" dirty="0">
                <a:latin typeface="+mj-lt"/>
              </a:rPr>
              <a:t>How Does</a:t>
            </a:r>
            <a:r>
              <a:rPr lang="en-US" sz="8800" dirty="0">
                <a:solidFill>
                  <a:schemeClr val="accent2"/>
                </a:solidFill>
                <a:latin typeface="+mj-lt"/>
              </a:rPr>
              <a:t> </a:t>
            </a:r>
            <a:r>
              <a:rPr lang="en-US" sz="8800" dirty="0">
                <a:latin typeface="+mj-lt"/>
              </a:rPr>
              <a:t>Premium</a:t>
            </a:r>
            <a:r>
              <a:rPr lang="en-US" sz="8800" dirty="0">
                <a:solidFill>
                  <a:schemeClr val="accent2"/>
                </a:solidFill>
                <a:latin typeface="+mj-lt"/>
              </a:rPr>
              <a:t> Financing Work?</a:t>
            </a:r>
          </a:p>
        </p:txBody>
      </p:sp>
    </p:spTree>
    <p:extLst>
      <p:ext uri="{BB962C8B-B14F-4D97-AF65-F5344CB8AC3E}">
        <p14:creationId xmlns:p14="http://schemas.microsoft.com/office/powerpoint/2010/main" val="3002687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0D64-5432-383E-65E9-FFFBC7162FBA}"/>
              </a:ext>
            </a:extLst>
          </p:cNvPr>
          <p:cNvSpPr txBox="1">
            <a:spLocks/>
          </p:cNvSpPr>
          <p:nvPr/>
        </p:nvSpPr>
        <p:spPr>
          <a:xfrm>
            <a:off x="1087852" y="633281"/>
            <a:ext cx="16274635" cy="1288474"/>
          </a:xfrm>
          <a:prstGeom prst="rect">
            <a:avLst/>
          </a:prstGeom>
        </p:spPr>
        <p:txBody>
          <a:bodyPr vert="horz" lIns="0" tIns="0" rIns="0" bIns="0" rtlCol="0" anchor="ctr">
            <a:noAutofit/>
          </a:bodyPr>
          <a:lst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a:lstStyle>
          <a:p>
            <a:r>
              <a:rPr lang="en-US" b="0" dirty="0">
                <a:solidFill>
                  <a:schemeClr val="tx2"/>
                </a:solidFill>
              </a:rPr>
              <a:t>What is </a:t>
            </a:r>
            <a:r>
              <a:rPr lang="en-US" dirty="0">
                <a:solidFill>
                  <a:srgbClr val="54B5E0"/>
                </a:solidFill>
              </a:rPr>
              <a:t>exposure?</a:t>
            </a:r>
            <a:endParaRPr lang="en-US" dirty="0">
              <a:solidFill>
                <a:schemeClr val="tx2"/>
              </a:solidFill>
            </a:endParaRPr>
          </a:p>
        </p:txBody>
      </p:sp>
      <p:sp>
        <p:nvSpPr>
          <p:cNvPr id="5" name="TextBox 4">
            <a:extLst>
              <a:ext uri="{FF2B5EF4-FFF2-40B4-BE49-F238E27FC236}">
                <a16:creationId xmlns:a16="http://schemas.microsoft.com/office/drawing/2014/main" id="{7857A714-52E0-513B-F9BA-A108283215C0}"/>
              </a:ext>
            </a:extLst>
          </p:cNvPr>
          <p:cNvSpPr txBox="1"/>
          <p:nvPr/>
        </p:nvSpPr>
        <p:spPr>
          <a:xfrm>
            <a:off x="1087852" y="3217664"/>
            <a:ext cx="13773150" cy="1446550"/>
          </a:xfrm>
          <a:prstGeom prst="rect">
            <a:avLst/>
          </a:prstGeom>
          <a:noFill/>
        </p:spPr>
        <p:txBody>
          <a:bodyPr wrap="square">
            <a:spAutoFit/>
          </a:bodyPr>
          <a:lstStyle/>
          <a:p>
            <a:pPr marL="0" indent="0">
              <a:buNone/>
            </a:pPr>
            <a:r>
              <a:rPr lang="en-US" sz="4400" dirty="0"/>
              <a:t>The amount in money that the premium finance company stands to lose at any point in time if the insured defaults on payment.</a:t>
            </a:r>
          </a:p>
        </p:txBody>
      </p:sp>
      <p:grpSp>
        <p:nvGrpSpPr>
          <p:cNvPr id="3" name="Graphic 357" descr="Money outline">
            <a:extLst>
              <a:ext uri="{FF2B5EF4-FFF2-40B4-BE49-F238E27FC236}">
                <a16:creationId xmlns:a16="http://schemas.microsoft.com/office/drawing/2014/main" id="{0B90F53A-6528-6A04-E7BD-F78398D07B75}"/>
              </a:ext>
            </a:extLst>
          </p:cNvPr>
          <p:cNvGrpSpPr/>
          <p:nvPr/>
        </p:nvGrpSpPr>
        <p:grpSpPr>
          <a:xfrm>
            <a:off x="10277367" y="5351756"/>
            <a:ext cx="3040742" cy="2422539"/>
            <a:chOff x="11937047" y="2746553"/>
            <a:chExt cx="2270434" cy="1664156"/>
          </a:xfrm>
          <a:solidFill>
            <a:schemeClr val="bg2"/>
          </a:solidFill>
        </p:grpSpPr>
        <p:sp>
          <p:nvSpPr>
            <p:cNvPr id="4" name="Freeform: Shape 3">
              <a:extLst>
                <a:ext uri="{FF2B5EF4-FFF2-40B4-BE49-F238E27FC236}">
                  <a16:creationId xmlns:a16="http://schemas.microsoft.com/office/drawing/2014/main" id="{0927C565-E6D1-12C0-3CCE-D02E53EED545}"/>
                </a:ext>
              </a:extLst>
            </p:cNvPr>
            <p:cNvSpPr/>
            <p:nvPr/>
          </p:nvSpPr>
          <p:spPr>
            <a:xfrm>
              <a:off x="12606711" y="3033801"/>
              <a:ext cx="1397645" cy="267668"/>
            </a:xfrm>
            <a:custGeom>
              <a:avLst/>
              <a:gdLst>
                <a:gd name="connsiteX0" fmla="*/ 1304364 w 1397645"/>
                <a:gd name="connsiteY0" fmla="*/ 60674 h 267668"/>
                <a:gd name="connsiteX1" fmla="*/ 1345072 w 1397645"/>
                <a:gd name="connsiteY1" fmla="*/ 267643 h 267668"/>
                <a:gd name="connsiteX2" fmla="*/ 1397646 w 1397645"/>
                <a:gd name="connsiteY2" fmla="*/ 267643 h 267668"/>
                <a:gd name="connsiteX3" fmla="*/ 1345072 w 1397645"/>
                <a:gd name="connsiteY3" fmla="*/ 0 h 267668"/>
                <a:gd name="connsiteX4" fmla="*/ 1054 w 1397645"/>
                <a:gd name="connsiteY4" fmla="*/ 267178 h 267668"/>
                <a:gd name="connsiteX5" fmla="*/ 1054 w 1397645"/>
                <a:gd name="connsiteY5" fmla="*/ 267668 h 267668"/>
                <a:gd name="connsiteX6" fmla="*/ 263177 w 1397645"/>
                <a:gd name="connsiteY6" fmla="*/ 267668 h 26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645" h="267668">
                  <a:moveTo>
                    <a:pt x="1304364" y="60674"/>
                  </a:moveTo>
                  <a:lnTo>
                    <a:pt x="1345072" y="267643"/>
                  </a:lnTo>
                  <a:lnTo>
                    <a:pt x="1397646" y="267643"/>
                  </a:lnTo>
                  <a:lnTo>
                    <a:pt x="1345072" y="0"/>
                  </a:lnTo>
                  <a:lnTo>
                    <a:pt x="1054" y="267178"/>
                  </a:lnTo>
                  <a:cubicBezTo>
                    <a:pt x="-364" y="267462"/>
                    <a:pt x="-339" y="267668"/>
                    <a:pt x="1054" y="267668"/>
                  </a:cubicBezTo>
                  <a:lnTo>
                    <a:pt x="263177" y="267668"/>
                  </a:lnTo>
                  <a:close/>
                </a:path>
              </a:pathLst>
            </a:custGeom>
            <a:solidFill>
              <a:schemeClr val="accent2"/>
            </a:solidFill>
            <a:ln w="25797"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2C2C65E3-E87A-38AF-68D9-13D5FD9953AF}"/>
                </a:ext>
              </a:extLst>
            </p:cNvPr>
            <p:cNvSpPr/>
            <p:nvPr/>
          </p:nvSpPr>
          <p:spPr>
            <a:xfrm>
              <a:off x="12277288" y="2746553"/>
              <a:ext cx="1456975" cy="554916"/>
            </a:xfrm>
            <a:custGeom>
              <a:avLst/>
              <a:gdLst>
                <a:gd name="connsiteX0" fmla="*/ 1327656 w 1456975"/>
                <a:gd name="connsiteY0" fmla="*/ 67510 h 554916"/>
                <a:gd name="connsiteX1" fmla="*/ 1405382 w 1456975"/>
                <a:gd name="connsiteY1" fmla="*/ 261838 h 554916"/>
                <a:gd name="connsiteX2" fmla="*/ 1456975 w 1456975"/>
                <a:gd name="connsiteY2" fmla="*/ 251520 h 554916"/>
                <a:gd name="connsiteX3" fmla="*/ 1356368 w 1456975"/>
                <a:gd name="connsiteY3" fmla="*/ 0 h 554916"/>
                <a:gd name="connsiteX4" fmla="*/ 484 w 1456975"/>
                <a:gd name="connsiteY4" fmla="*/ 554426 h 554916"/>
                <a:gd name="connsiteX5" fmla="*/ 484 w 1456975"/>
                <a:gd name="connsiteY5" fmla="*/ 554917 h 554916"/>
                <a:gd name="connsiteX6" fmla="*/ 135505 w 1456975"/>
                <a:gd name="connsiteY6" fmla="*/ 554917 h 55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975" h="554916">
                  <a:moveTo>
                    <a:pt x="1327656" y="67510"/>
                  </a:moveTo>
                  <a:lnTo>
                    <a:pt x="1405382" y="261838"/>
                  </a:lnTo>
                  <a:lnTo>
                    <a:pt x="1456975" y="251520"/>
                  </a:lnTo>
                  <a:lnTo>
                    <a:pt x="1356368" y="0"/>
                  </a:lnTo>
                  <a:lnTo>
                    <a:pt x="484" y="554426"/>
                  </a:lnTo>
                  <a:cubicBezTo>
                    <a:pt x="-187" y="554710"/>
                    <a:pt x="-135" y="554917"/>
                    <a:pt x="484" y="554917"/>
                  </a:cubicBezTo>
                  <a:lnTo>
                    <a:pt x="135505" y="554917"/>
                  </a:lnTo>
                  <a:close/>
                </a:path>
              </a:pathLst>
            </a:custGeom>
            <a:solidFill>
              <a:schemeClr val="accent2"/>
            </a:solidFill>
            <a:ln w="25797"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DCAB487-85E0-37B7-3FD9-078870E13515}"/>
                </a:ext>
              </a:extLst>
            </p:cNvPr>
            <p:cNvSpPr/>
            <p:nvPr/>
          </p:nvSpPr>
          <p:spPr>
            <a:xfrm>
              <a:off x="11937047" y="3378835"/>
              <a:ext cx="2270434" cy="1031875"/>
            </a:xfrm>
            <a:custGeom>
              <a:avLst/>
              <a:gdLst>
                <a:gd name="connsiteX0" fmla="*/ 2270435 w 2270434"/>
                <a:gd name="connsiteY0" fmla="*/ 0 h 1031875"/>
                <a:gd name="connsiteX1" fmla="*/ 0 w 2270434"/>
                <a:gd name="connsiteY1" fmla="*/ 0 h 1031875"/>
                <a:gd name="connsiteX2" fmla="*/ 0 w 2270434"/>
                <a:gd name="connsiteY2" fmla="*/ 1031875 h 1031875"/>
                <a:gd name="connsiteX3" fmla="*/ 2270435 w 2270434"/>
                <a:gd name="connsiteY3" fmla="*/ 1031875 h 1031875"/>
                <a:gd name="connsiteX4" fmla="*/ 2218841 w 2270434"/>
                <a:gd name="connsiteY4" fmla="*/ 980281 h 1031875"/>
                <a:gd name="connsiteX5" fmla="*/ 51594 w 2270434"/>
                <a:gd name="connsiteY5" fmla="*/ 980281 h 1031875"/>
                <a:gd name="connsiteX6" fmla="*/ 51594 w 2270434"/>
                <a:gd name="connsiteY6" fmla="*/ 51594 h 1031875"/>
                <a:gd name="connsiteX7" fmla="*/ 2218841 w 2270434"/>
                <a:gd name="connsiteY7" fmla="*/ 51594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0434" h="1031875">
                  <a:moveTo>
                    <a:pt x="2270435" y="0"/>
                  </a:moveTo>
                  <a:lnTo>
                    <a:pt x="0" y="0"/>
                  </a:lnTo>
                  <a:lnTo>
                    <a:pt x="0" y="1031875"/>
                  </a:lnTo>
                  <a:lnTo>
                    <a:pt x="2270435" y="1031875"/>
                  </a:lnTo>
                  <a:close/>
                  <a:moveTo>
                    <a:pt x="2218841" y="980281"/>
                  </a:moveTo>
                  <a:lnTo>
                    <a:pt x="51594" y="980281"/>
                  </a:lnTo>
                  <a:lnTo>
                    <a:pt x="51594" y="51594"/>
                  </a:lnTo>
                  <a:lnTo>
                    <a:pt x="2218841" y="51594"/>
                  </a:lnTo>
                  <a:close/>
                </a:path>
              </a:pathLst>
            </a:custGeom>
            <a:solidFill>
              <a:schemeClr val="accent2"/>
            </a:solidFill>
            <a:ln w="25797"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519A762E-A031-84E8-267C-4A9BC9B8C2BA}"/>
                </a:ext>
              </a:extLst>
            </p:cNvPr>
            <p:cNvSpPr/>
            <p:nvPr/>
          </p:nvSpPr>
          <p:spPr>
            <a:xfrm>
              <a:off x="12886527" y="3662600"/>
              <a:ext cx="371475" cy="464343"/>
            </a:xfrm>
            <a:custGeom>
              <a:avLst/>
              <a:gdLst>
                <a:gd name="connsiteX0" fmla="*/ 185738 w 371475"/>
                <a:gd name="connsiteY0" fmla="*/ 464344 h 464343"/>
                <a:gd name="connsiteX1" fmla="*/ 371475 w 371475"/>
                <a:gd name="connsiteY1" fmla="*/ 232172 h 464343"/>
                <a:gd name="connsiteX2" fmla="*/ 185738 w 371475"/>
                <a:gd name="connsiteY2" fmla="*/ 0 h 464343"/>
                <a:gd name="connsiteX3" fmla="*/ 0 w 371475"/>
                <a:gd name="connsiteY3" fmla="*/ 232172 h 464343"/>
                <a:gd name="connsiteX4" fmla="*/ 185738 w 371475"/>
                <a:gd name="connsiteY4" fmla="*/ 464344 h 464343"/>
                <a:gd name="connsiteX5" fmla="*/ 185738 w 371475"/>
                <a:gd name="connsiteY5" fmla="*/ 51594 h 464343"/>
                <a:gd name="connsiteX6" fmla="*/ 319881 w 371475"/>
                <a:gd name="connsiteY6" fmla="*/ 232172 h 464343"/>
                <a:gd name="connsiteX7" fmla="*/ 185738 w 371475"/>
                <a:gd name="connsiteY7" fmla="*/ 412750 h 464343"/>
                <a:gd name="connsiteX8" fmla="*/ 51594 w 371475"/>
                <a:gd name="connsiteY8" fmla="*/ 232172 h 464343"/>
                <a:gd name="connsiteX9" fmla="*/ 185738 w 371475"/>
                <a:gd name="connsiteY9" fmla="*/ 5159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475" h="464343">
                  <a:moveTo>
                    <a:pt x="185738" y="464344"/>
                  </a:moveTo>
                  <a:cubicBezTo>
                    <a:pt x="288332" y="464344"/>
                    <a:pt x="371475" y="360408"/>
                    <a:pt x="371475" y="232172"/>
                  </a:cubicBezTo>
                  <a:cubicBezTo>
                    <a:pt x="371475" y="103936"/>
                    <a:pt x="288306" y="0"/>
                    <a:pt x="185738" y="0"/>
                  </a:cubicBezTo>
                  <a:cubicBezTo>
                    <a:pt x="83169" y="0"/>
                    <a:pt x="0" y="103936"/>
                    <a:pt x="0" y="232172"/>
                  </a:cubicBezTo>
                  <a:cubicBezTo>
                    <a:pt x="0" y="360408"/>
                    <a:pt x="83143" y="464344"/>
                    <a:pt x="185738" y="464344"/>
                  </a:cubicBezTo>
                  <a:close/>
                  <a:moveTo>
                    <a:pt x="185738" y="51594"/>
                  </a:moveTo>
                  <a:cubicBezTo>
                    <a:pt x="259723" y="51594"/>
                    <a:pt x="319881" y="132596"/>
                    <a:pt x="319881" y="232172"/>
                  </a:cubicBezTo>
                  <a:cubicBezTo>
                    <a:pt x="319881" y="331748"/>
                    <a:pt x="259697" y="412750"/>
                    <a:pt x="185738" y="412750"/>
                  </a:cubicBezTo>
                  <a:cubicBezTo>
                    <a:pt x="111778" y="412750"/>
                    <a:pt x="51594" y="331748"/>
                    <a:pt x="51594" y="232172"/>
                  </a:cubicBezTo>
                  <a:cubicBezTo>
                    <a:pt x="51594" y="132596"/>
                    <a:pt x="111778" y="51594"/>
                    <a:pt x="185738" y="51594"/>
                  </a:cubicBezTo>
                  <a:close/>
                </a:path>
              </a:pathLst>
            </a:custGeom>
            <a:solidFill>
              <a:schemeClr val="tx1"/>
            </a:solidFill>
            <a:ln w="25797"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88B34BB2-4EAD-70A3-B06C-25FFC3A9F47B}"/>
                </a:ext>
              </a:extLst>
            </p:cNvPr>
            <p:cNvSpPr/>
            <p:nvPr/>
          </p:nvSpPr>
          <p:spPr>
            <a:xfrm>
              <a:off x="12323997" y="3791535"/>
              <a:ext cx="206542" cy="206582"/>
            </a:xfrm>
            <a:custGeom>
              <a:avLst/>
              <a:gdLst>
                <a:gd name="connsiteX0" fmla="*/ 75279 w 206542"/>
                <a:gd name="connsiteY0" fmla="*/ 202787 h 206582"/>
                <a:gd name="connsiteX1" fmla="*/ 202772 w 206542"/>
                <a:gd name="connsiteY1" fmla="*/ 130672 h 206582"/>
                <a:gd name="connsiteX2" fmla="*/ 202767 w 206542"/>
                <a:gd name="connsiteY2" fmla="*/ 75273 h 206582"/>
                <a:gd name="connsiteX3" fmla="*/ 131335 w 206542"/>
                <a:gd name="connsiteY3" fmla="*/ 3816 h 206582"/>
                <a:gd name="connsiteX4" fmla="*/ 3791 w 206542"/>
                <a:gd name="connsiteY4" fmla="*/ 75840 h 206582"/>
                <a:gd name="connsiteX5" fmla="*/ 3796 w 206542"/>
                <a:gd name="connsiteY5" fmla="*/ 131381 h 206582"/>
                <a:gd name="connsiteX6" fmla="*/ 75279 w 206542"/>
                <a:gd name="connsiteY6" fmla="*/ 202787 h 206582"/>
                <a:gd name="connsiteX7" fmla="*/ 103191 w 206542"/>
                <a:gd name="connsiteY7" fmla="*/ 51643 h 206582"/>
                <a:gd name="connsiteX8" fmla="*/ 154785 w 206542"/>
                <a:gd name="connsiteY8" fmla="*/ 103237 h 206582"/>
                <a:gd name="connsiteX9" fmla="*/ 103191 w 206542"/>
                <a:gd name="connsiteY9" fmla="*/ 154831 h 206582"/>
                <a:gd name="connsiteX10" fmla="*/ 51597 w 206542"/>
                <a:gd name="connsiteY10" fmla="*/ 103237 h 206582"/>
                <a:gd name="connsiteX11" fmla="*/ 103191 w 206542"/>
                <a:gd name="connsiteY11" fmla="*/ 51643 h 2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542" h="206582">
                  <a:moveTo>
                    <a:pt x="75279" y="202787"/>
                  </a:moveTo>
                  <a:cubicBezTo>
                    <a:pt x="130399" y="218079"/>
                    <a:pt x="187480" y="185792"/>
                    <a:pt x="202772" y="130672"/>
                  </a:cubicBezTo>
                  <a:cubicBezTo>
                    <a:pt x="207800" y="112547"/>
                    <a:pt x="207800" y="93395"/>
                    <a:pt x="202767" y="75273"/>
                  </a:cubicBezTo>
                  <a:cubicBezTo>
                    <a:pt x="193281" y="40488"/>
                    <a:pt x="166115" y="13311"/>
                    <a:pt x="131335" y="3816"/>
                  </a:cubicBezTo>
                  <a:cubicBezTo>
                    <a:pt x="76226" y="-11515"/>
                    <a:pt x="19122" y="20731"/>
                    <a:pt x="3791" y="75840"/>
                  </a:cubicBezTo>
                  <a:cubicBezTo>
                    <a:pt x="-1266" y="94009"/>
                    <a:pt x="-1263" y="113212"/>
                    <a:pt x="3796" y="131381"/>
                  </a:cubicBezTo>
                  <a:cubicBezTo>
                    <a:pt x="13297" y="166163"/>
                    <a:pt x="40487" y="193325"/>
                    <a:pt x="75279" y="202787"/>
                  </a:cubicBezTo>
                  <a:close/>
                  <a:moveTo>
                    <a:pt x="103191" y="51643"/>
                  </a:moveTo>
                  <a:cubicBezTo>
                    <a:pt x="131686" y="51643"/>
                    <a:pt x="154785" y="74742"/>
                    <a:pt x="154785" y="103237"/>
                  </a:cubicBezTo>
                  <a:cubicBezTo>
                    <a:pt x="154785" y="131732"/>
                    <a:pt x="131686" y="154831"/>
                    <a:pt x="103191" y="154831"/>
                  </a:cubicBezTo>
                  <a:cubicBezTo>
                    <a:pt x="74696" y="154831"/>
                    <a:pt x="51597" y="131732"/>
                    <a:pt x="51597" y="103237"/>
                  </a:cubicBezTo>
                  <a:cubicBezTo>
                    <a:pt x="51597" y="74742"/>
                    <a:pt x="74696" y="51643"/>
                    <a:pt x="103191" y="51643"/>
                  </a:cubicBezTo>
                  <a:close/>
                </a:path>
              </a:pathLst>
            </a:custGeom>
            <a:solidFill>
              <a:schemeClr val="tx1"/>
            </a:solidFill>
            <a:ln w="25797"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D62614A7-3C7B-D646-D064-5BDFA727A3AE}"/>
                </a:ext>
              </a:extLst>
            </p:cNvPr>
            <p:cNvSpPr/>
            <p:nvPr/>
          </p:nvSpPr>
          <p:spPr>
            <a:xfrm>
              <a:off x="13614102" y="3791053"/>
              <a:ext cx="206399" cy="206996"/>
            </a:xfrm>
            <a:custGeom>
              <a:avLst/>
              <a:gdLst>
                <a:gd name="connsiteX0" fmla="*/ 124238 w 206399"/>
                <a:gd name="connsiteY0" fmla="*/ 204868 h 206996"/>
                <a:gd name="connsiteX1" fmla="*/ 206375 w 206399"/>
                <a:gd name="connsiteY1" fmla="*/ 99101 h 206996"/>
                <a:gd name="connsiteX2" fmla="*/ 206375 w 206399"/>
                <a:gd name="connsiteY2" fmla="*/ 99101 h 206996"/>
                <a:gd name="connsiteX3" fmla="*/ 159941 w 206399"/>
                <a:gd name="connsiteY3" fmla="*/ 15932 h 206996"/>
                <a:gd name="connsiteX4" fmla="*/ 15914 w 206399"/>
                <a:gd name="connsiteY4" fmla="*/ 49076 h 206996"/>
                <a:gd name="connsiteX5" fmla="*/ 0 w 206399"/>
                <a:gd name="connsiteY5" fmla="*/ 103642 h 206996"/>
                <a:gd name="connsiteX6" fmla="*/ 103381 w 206399"/>
                <a:gd name="connsiteY6" fmla="*/ 206997 h 206996"/>
                <a:gd name="connsiteX7" fmla="*/ 124238 w 206399"/>
                <a:gd name="connsiteY7" fmla="*/ 204868 h 206996"/>
                <a:gd name="connsiteX8" fmla="*/ 103188 w 206399"/>
                <a:gd name="connsiteY8" fmla="*/ 52125 h 206996"/>
                <a:gd name="connsiteX9" fmla="*/ 154781 w 206399"/>
                <a:gd name="connsiteY9" fmla="*/ 103719 h 206996"/>
                <a:gd name="connsiteX10" fmla="*/ 103188 w 206399"/>
                <a:gd name="connsiteY10" fmla="*/ 155313 h 206996"/>
                <a:gd name="connsiteX11" fmla="*/ 51594 w 206399"/>
                <a:gd name="connsiteY11" fmla="*/ 103719 h 206996"/>
                <a:gd name="connsiteX12" fmla="*/ 103188 w 206399"/>
                <a:gd name="connsiteY12" fmla="*/ 52125 h 20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399" h="206996">
                  <a:moveTo>
                    <a:pt x="124238" y="204868"/>
                  </a:moveTo>
                  <a:cubicBezTo>
                    <a:pt x="173177" y="193464"/>
                    <a:pt x="207443" y="149341"/>
                    <a:pt x="206375" y="99101"/>
                  </a:cubicBezTo>
                  <a:lnTo>
                    <a:pt x="206375" y="99101"/>
                  </a:lnTo>
                  <a:cubicBezTo>
                    <a:pt x="207046" y="65029"/>
                    <a:pt x="189297" y="33239"/>
                    <a:pt x="159941" y="15932"/>
                  </a:cubicBezTo>
                  <a:cubicBezTo>
                    <a:pt x="111017" y="-14686"/>
                    <a:pt x="46535" y="152"/>
                    <a:pt x="15914" y="49076"/>
                  </a:cubicBezTo>
                  <a:cubicBezTo>
                    <a:pt x="5670" y="65444"/>
                    <a:pt x="162" y="84333"/>
                    <a:pt x="0" y="103642"/>
                  </a:cubicBezTo>
                  <a:cubicBezTo>
                    <a:pt x="8" y="160730"/>
                    <a:pt x="46292" y="207004"/>
                    <a:pt x="103381" y="206997"/>
                  </a:cubicBezTo>
                  <a:cubicBezTo>
                    <a:pt x="110387" y="206997"/>
                    <a:pt x="117376" y="206282"/>
                    <a:pt x="124238" y="204868"/>
                  </a:cubicBezTo>
                  <a:close/>
                  <a:moveTo>
                    <a:pt x="103188" y="52125"/>
                  </a:moveTo>
                  <a:cubicBezTo>
                    <a:pt x="131683" y="52125"/>
                    <a:pt x="154781" y="75224"/>
                    <a:pt x="154781" y="103719"/>
                  </a:cubicBezTo>
                  <a:cubicBezTo>
                    <a:pt x="154781" y="132214"/>
                    <a:pt x="131683" y="155313"/>
                    <a:pt x="103188" y="155313"/>
                  </a:cubicBezTo>
                  <a:cubicBezTo>
                    <a:pt x="74692" y="155313"/>
                    <a:pt x="51594" y="132214"/>
                    <a:pt x="51594" y="103719"/>
                  </a:cubicBezTo>
                  <a:cubicBezTo>
                    <a:pt x="51594" y="75224"/>
                    <a:pt x="74692" y="52125"/>
                    <a:pt x="103188" y="52125"/>
                  </a:cubicBezTo>
                  <a:close/>
                </a:path>
              </a:pathLst>
            </a:custGeom>
            <a:solidFill>
              <a:schemeClr val="tx1"/>
            </a:solidFill>
            <a:ln w="25797"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5D4ED8B-6393-F7AB-9975-3D4EE78CF09B}"/>
                </a:ext>
              </a:extLst>
            </p:cNvPr>
            <p:cNvSpPr/>
            <p:nvPr/>
          </p:nvSpPr>
          <p:spPr>
            <a:xfrm>
              <a:off x="12091828" y="3533616"/>
              <a:ext cx="1960846" cy="722312"/>
            </a:xfrm>
            <a:custGeom>
              <a:avLst/>
              <a:gdLst>
                <a:gd name="connsiteX0" fmla="*/ 1883456 w 1960846"/>
                <a:gd name="connsiteY0" fmla="*/ 722313 h 722312"/>
                <a:gd name="connsiteX1" fmla="*/ 1960846 w 1960846"/>
                <a:gd name="connsiteY1" fmla="*/ 644922 h 722312"/>
                <a:gd name="connsiteX2" fmla="*/ 1960846 w 1960846"/>
                <a:gd name="connsiteY2" fmla="*/ 77391 h 722312"/>
                <a:gd name="connsiteX3" fmla="*/ 1883456 w 1960846"/>
                <a:gd name="connsiteY3" fmla="*/ 0 h 722312"/>
                <a:gd name="connsiteX4" fmla="*/ 103188 w 1960846"/>
                <a:gd name="connsiteY4" fmla="*/ 0 h 722312"/>
                <a:gd name="connsiteX5" fmla="*/ 0 w 1960846"/>
                <a:gd name="connsiteY5" fmla="*/ 103188 h 722312"/>
                <a:gd name="connsiteX6" fmla="*/ 0 w 1960846"/>
                <a:gd name="connsiteY6" fmla="*/ 619125 h 722312"/>
                <a:gd name="connsiteX7" fmla="*/ 103188 w 1960846"/>
                <a:gd name="connsiteY7" fmla="*/ 722313 h 722312"/>
                <a:gd name="connsiteX8" fmla="*/ 51594 w 1960846"/>
                <a:gd name="connsiteY8" fmla="*/ 124599 h 722312"/>
                <a:gd name="connsiteX9" fmla="*/ 124599 w 1960846"/>
                <a:gd name="connsiteY9" fmla="*/ 51594 h 722312"/>
                <a:gd name="connsiteX10" fmla="*/ 1862096 w 1960846"/>
                <a:gd name="connsiteY10" fmla="*/ 51594 h 722312"/>
                <a:gd name="connsiteX11" fmla="*/ 1909253 w 1960846"/>
                <a:gd name="connsiteY11" fmla="*/ 98750 h 722312"/>
                <a:gd name="connsiteX12" fmla="*/ 1909253 w 1960846"/>
                <a:gd name="connsiteY12" fmla="*/ 623614 h 722312"/>
                <a:gd name="connsiteX13" fmla="*/ 1862096 w 1960846"/>
                <a:gd name="connsiteY13" fmla="*/ 670719 h 722312"/>
                <a:gd name="connsiteX14" fmla="*/ 124599 w 1960846"/>
                <a:gd name="connsiteY14" fmla="*/ 670719 h 722312"/>
                <a:gd name="connsiteX15" fmla="*/ 51594 w 1960846"/>
                <a:gd name="connsiteY15" fmla="*/ 597817 h 7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0846" h="722312">
                  <a:moveTo>
                    <a:pt x="1883456" y="722313"/>
                  </a:moveTo>
                  <a:lnTo>
                    <a:pt x="1960846" y="644922"/>
                  </a:lnTo>
                  <a:lnTo>
                    <a:pt x="1960846" y="77391"/>
                  </a:lnTo>
                  <a:lnTo>
                    <a:pt x="1883456" y="0"/>
                  </a:lnTo>
                  <a:lnTo>
                    <a:pt x="103188" y="0"/>
                  </a:lnTo>
                  <a:lnTo>
                    <a:pt x="0" y="103188"/>
                  </a:lnTo>
                  <a:lnTo>
                    <a:pt x="0" y="619125"/>
                  </a:lnTo>
                  <a:lnTo>
                    <a:pt x="103188" y="722313"/>
                  </a:lnTo>
                  <a:close/>
                  <a:moveTo>
                    <a:pt x="51594" y="124599"/>
                  </a:moveTo>
                  <a:lnTo>
                    <a:pt x="124599" y="51594"/>
                  </a:lnTo>
                  <a:lnTo>
                    <a:pt x="1862096" y="51594"/>
                  </a:lnTo>
                  <a:lnTo>
                    <a:pt x="1909253" y="98750"/>
                  </a:lnTo>
                  <a:lnTo>
                    <a:pt x="1909253" y="623614"/>
                  </a:lnTo>
                  <a:lnTo>
                    <a:pt x="1862096" y="670719"/>
                  </a:lnTo>
                  <a:lnTo>
                    <a:pt x="124599" y="670719"/>
                  </a:lnTo>
                  <a:lnTo>
                    <a:pt x="51594" y="597817"/>
                  </a:lnTo>
                  <a:close/>
                </a:path>
              </a:pathLst>
            </a:custGeom>
            <a:solidFill>
              <a:schemeClr val="accent2"/>
            </a:solidFill>
            <a:ln w="25797" cap="flat">
              <a:noFill/>
              <a:prstDash val="solid"/>
              <a:miter/>
            </a:ln>
          </p:spPr>
          <p:txBody>
            <a:bodyPr rtlCol="0" anchor="ctr"/>
            <a:lstStyle/>
            <a:p>
              <a:endParaRPr lang="en-US" dirty="0"/>
            </a:p>
          </p:txBody>
        </p:sp>
      </p:grpSp>
      <p:grpSp>
        <p:nvGrpSpPr>
          <p:cNvPr id="12" name="Graphic 8" descr="City outline">
            <a:extLst>
              <a:ext uri="{FF2B5EF4-FFF2-40B4-BE49-F238E27FC236}">
                <a16:creationId xmlns:a16="http://schemas.microsoft.com/office/drawing/2014/main" id="{6DFEFD95-A030-74D3-D0D0-4AAFB14903B6}"/>
              </a:ext>
            </a:extLst>
          </p:cNvPr>
          <p:cNvGrpSpPr/>
          <p:nvPr/>
        </p:nvGrpSpPr>
        <p:grpSpPr>
          <a:xfrm>
            <a:off x="3710374" y="5546381"/>
            <a:ext cx="2366177" cy="2422540"/>
            <a:chOff x="2752195" y="2733319"/>
            <a:chExt cx="1281037" cy="1073301"/>
          </a:xfrm>
          <a:solidFill>
            <a:schemeClr val="accent1"/>
          </a:solidFill>
        </p:grpSpPr>
        <p:sp>
          <p:nvSpPr>
            <p:cNvPr id="13" name="Freeform: Shape 12">
              <a:extLst>
                <a:ext uri="{FF2B5EF4-FFF2-40B4-BE49-F238E27FC236}">
                  <a16:creationId xmlns:a16="http://schemas.microsoft.com/office/drawing/2014/main" id="{4CD5A368-4FA5-73D7-CE57-98B07AA10C91}"/>
                </a:ext>
              </a:extLst>
            </p:cNvPr>
            <p:cNvSpPr/>
            <p:nvPr/>
          </p:nvSpPr>
          <p:spPr>
            <a:xfrm>
              <a:off x="2752195" y="2733319"/>
              <a:ext cx="1281037" cy="1073301"/>
            </a:xfrm>
            <a:custGeom>
              <a:avLst/>
              <a:gdLst>
                <a:gd name="connsiteX0" fmla="*/ 830943 w 1281037"/>
                <a:gd name="connsiteY0" fmla="*/ 84254 h 1073301"/>
                <a:gd name="connsiteX1" fmla="*/ 830943 w 1281037"/>
                <a:gd name="connsiteY1" fmla="*/ 536651 h 1073301"/>
                <a:gd name="connsiteX2" fmla="*/ 640519 w 1281037"/>
                <a:gd name="connsiteY2" fmla="*/ 536651 h 1073301"/>
                <a:gd name="connsiteX3" fmla="*/ 640519 w 1281037"/>
                <a:gd name="connsiteY3" fmla="*/ 0 h 1073301"/>
                <a:gd name="connsiteX4" fmla="*/ 190424 w 1281037"/>
                <a:gd name="connsiteY4" fmla="*/ 0 h 1073301"/>
                <a:gd name="connsiteX5" fmla="*/ 190424 w 1281037"/>
                <a:gd name="connsiteY5" fmla="*/ 398160 h 1073301"/>
                <a:gd name="connsiteX6" fmla="*/ 0 w 1281037"/>
                <a:gd name="connsiteY6" fmla="*/ 398160 h 1073301"/>
                <a:gd name="connsiteX7" fmla="*/ 0 w 1281037"/>
                <a:gd name="connsiteY7" fmla="*/ 1073301 h 1073301"/>
                <a:gd name="connsiteX8" fmla="*/ 1281037 w 1281037"/>
                <a:gd name="connsiteY8" fmla="*/ 1073301 h 1073301"/>
                <a:gd name="connsiteX9" fmla="*/ 1281037 w 1281037"/>
                <a:gd name="connsiteY9" fmla="*/ 140516 h 1073301"/>
                <a:gd name="connsiteX10" fmla="*/ 225047 w 1281037"/>
                <a:gd name="connsiteY10" fmla="*/ 34623 h 1073301"/>
                <a:gd name="connsiteX11" fmla="*/ 605896 w 1281037"/>
                <a:gd name="connsiteY11" fmla="*/ 34623 h 1073301"/>
                <a:gd name="connsiteX12" fmla="*/ 605896 w 1281037"/>
                <a:gd name="connsiteY12" fmla="*/ 536651 h 1073301"/>
                <a:gd name="connsiteX13" fmla="*/ 450094 w 1281037"/>
                <a:gd name="connsiteY13" fmla="*/ 536651 h 1073301"/>
                <a:gd name="connsiteX14" fmla="*/ 450094 w 1281037"/>
                <a:gd name="connsiteY14" fmla="*/ 398160 h 1073301"/>
                <a:gd name="connsiteX15" fmla="*/ 225047 w 1281037"/>
                <a:gd name="connsiteY15" fmla="*/ 398160 h 1073301"/>
                <a:gd name="connsiteX16" fmla="*/ 415472 w 1281037"/>
                <a:gd name="connsiteY16" fmla="*/ 1038679 h 1073301"/>
                <a:gd name="connsiteX17" fmla="*/ 259670 w 1281037"/>
                <a:gd name="connsiteY17" fmla="*/ 1038679 h 1073301"/>
                <a:gd name="connsiteX18" fmla="*/ 259670 w 1281037"/>
                <a:gd name="connsiteY18" fmla="*/ 934811 h 1073301"/>
                <a:gd name="connsiteX19" fmla="*/ 190424 w 1281037"/>
                <a:gd name="connsiteY19" fmla="*/ 934811 h 1073301"/>
                <a:gd name="connsiteX20" fmla="*/ 190424 w 1281037"/>
                <a:gd name="connsiteY20" fmla="*/ 1038679 h 1073301"/>
                <a:gd name="connsiteX21" fmla="*/ 34623 w 1281037"/>
                <a:gd name="connsiteY21" fmla="*/ 1038679 h 1073301"/>
                <a:gd name="connsiteX22" fmla="*/ 34623 w 1281037"/>
                <a:gd name="connsiteY22" fmla="*/ 432783 h 1073301"/>
                <a:gd name="connsiteX23" fmla="*/ 415472 w 1281037"/>
                <a:gd name="connsiteY23" fmla="*/ 432783 h 1073301"/>
                <a:gd name="connsiteX24" fmla="*/ 415472 w 1281037"/>
                <a:gd name="connsiteY24" fmla="*/ 1038679 h 1073301"/>
                <a:gd name="connsiteX25" fmla="*/ 830943 w 1281037"/>
                <a:gd name="connsiteY25" fmla="*/ 1038679 h 1073301"/>
                <a:gd name="connsiteX26" fmla="*/ 675141 w 1281037"/>
                <a:gd name="connsiteY26" fmla="*/ 1038679 h 1073301"/>
                <a:gd name="connsiteX27" fmla="*/ 675141 w 1281037"/>
                <a:gd name="connsiteY27" fmla="*/ 934811 h 1073301"/>
                <a:gd name="connsiteX28" fmla="*/ 605896 w 1281037"/>
                <a:gd name="connsiteY28" fmla="*/ 934811 h 1073301"/>
                <a:gd name="connsiteX29" fmla="*/ 605896 w 1281037"/>
                <a:gd name="connsiteY29" fmla="*/ 1038679 h 1073301"/>
                <a:gd name="connsiteX30" fmla="*/ 450094 w 1281037"/>
                <a:gd name="connsiteY30" fmla="*/ 1038679 h 1073301"/>
                <a:gd name="connsiteX31" fmla="*/ 450094 w 1281037"/>
                <a:gd name="connsiteY31" fmla="*/ 571273 h 1073301"/>
                <a:gd name="connsiteX32" fmla="*/ 830943 w 1281037"/>
                <a:gd name="connsiteY32" fmla="*/ 571273 h 1073301"/>
                <a:gd name="connsiteX33" fmla="*/ 1246415 w 1281037"/>
                <a:gd name="connsiteY33" fmla="*/ 1038679 h 1073301"/>
                <a:gd name="connsiteX34" fmla="*/ 1090613 w 1281037"/>
                <a:gd name="connsiteY34" fmla="*/ 1038679 h 1073301"/>
                <a:gd name="connsiteX35" fmla="*/ 1090613 w 1281037"/>
                <a:gd name="connsiteY35" fmla="*/ 934811 h 1073301"/>
                <a:gd name="connsiteX36" fmla="*/ 1021367 w 1281037"/>
                <a:gd name="connsiteY36" fmla="*/ 934811 h 1073301"/>
                <a:gd name="connsiteX37" fmla="*/ 1021367 w 1281037"/>
                <a:gd name="connsiteY37" fmla="*/ 1038679 h 1073301"/>
                <a:gd name="connsiteX38" fmla="*/ 865566 w 1281037"/>
                <a:gd name="connsiteY38" fmla="*/ 1038679 h 1073301"/>
                <a:gd name="connsiteX39" fmla="*/ 865566 w 1281037"/>
                <a:gd name="connsiteY39" fmla="*/ 123482 h 1073301"/>
                <a:gd name="connsiteX40" fmla="*/ 1246415 w 1281037"/>
                <a:gd name="connsiteY40" fmla="*/ 171088 h 107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81037" h="1073301">
                  <a:moveTo>
                    <a:pt x="830943" y="84254"/>
                  </a:moveTo>
                  <a:lnTo>
                    <a:pt x="830943" y="536651"/>
                  </a:lnTo>
                  <a:lnTo>
                    <a:pt x="640519" y="536651"/>
                  </a:lnTo>
                  <a:lnTo>
                    <a:pt x="640519" y="0"/>
                  </a:lnTo>
                  <a:lnTo>
                    <a:pt x="190424" y="0"/>
                  </a:lnTo>
                  <a:lnTo>
                    <a:pt x="190424" y="398160"/>
                  </a:lnTo>
                  <a:lnTo>
                    <a:pt x="0" y="398160"/>
                  </a:lnTo>
                  <a:lnTo>
                    <a:pt x="0" y="1073301"/>
                  </a:lnTo>
                  <a:lnTo>
                    <a:pt x="1281037" y="1073301"/>
                  </a:lnTo>
                  <a:lnTo>
                    <a:pt x="1281037" y="140516"/>
                  </a:lnTo>
                  <a:close/>
                  <a:moveTo>
                    <a:pt x="225047" y="34623"/>
                  </a:moveTo>
                  <a:lnTo>
                    <a:pt x="605896" y="34623"/>
                  </a:lnTo>
                  <a:lnTo>
                    <a:pt x="605896" y="536651"/>
                  </a:lnTo>
                  <a:lnTo>
                    <a:pt x="450094" y="536651"/>
                  </a:lnTo>
                  <a:lnTo>
                    <a:pt x="450094" y="398160"/>
                  </a:lnTo>
                  <a:lnTo>
                    <a:pt x="225047" y="398160"/>
                  </a:lnTo>
                  <a:close/>
                  <a:moveTo>
                    <a:pt x="415472" y="1038679"/>
                  </a:moveTo>
                  <a:lnTo>
                    <a:pt x="259670" y="1038679"/>
                  </a:lnTo>
                  <a:lnTo>
                    <a:pt x="259670" y="934811"/>
                  </a:lnTo>
                  <a:lnTo>
                    <a:pt x="190424" y="934811"/>
                  </a:lnTo>
                  <a:lnTo>
                    <a:pt x="190424" y="1038679"/>
                  </a:lnTo>
                  <a:lnTo>
                    <a:pt x="34623" y="1038679"/>
                  </a:lnTo>
                  <a:lnTo>
                    <a:pt x="34623" y="432783"/>
                  </a:lnTo>
                  <a:lnTo>
                    <a:pt x="415472" y="432783"/>
                  </a:lnTo>
                  <a:lnTo>
                    <a:pt x="415472" y="1038679"/>
                  </a:lnTo>
                  <a:close/>
                  <a:moveTo>
                    <a:pt x="830943" y="1038679"/>
                  </a:moveTo>
                  <a:lnTo>
                    <a:pt x="675141" y="1038679"/>
                  </a:lnTo>
                  <a:lnTo>
                    <a:pt x="675141" y="934811"/>
                  </a:lnTo>
                  <a:lnTo>
                    <a:pt x="605896" y="934811"/>
                  </a:lnTo>
                  <a:lnTo>
                    <a:pt x="605896" y="1038679"/>
                  </a:lnTo>
                  <a:lnTo>
                    <a:pt x="450094" y="1038679"/>
                  </a:lnTo>
                  <a:lnTo>
                    <a:pt x="450094" y="571273"/>
                  </a:lnTo>
                  <a:lnTo>
                    <a:pt x="830943" y="571273"/>
                  </a:lnTo>
                  <a:close/>
                  <a:moveTo>
                    <a:pt x="1246415" y="1038679"/>
                  </a:moveTo>
                  <a:lnTo>
                    <a:pt x="1090613" y="1038679"/>
                  </a:lnTo>
                  <a:lnTo>
                    <a:pt x="1090613" y="934811"/>
                  </a:lnTo>
                  <a:lnTo>
                    <a:pt x="1021367" y="934811"/>
                  </a:lnTo>
                  <a:lnTo>
                    <a:pt x="1021367" y="1038679"/>
                  </a:lnTo>
                  <a:lnTo>
                    <a:pt x="865566" y="1038679"/>
                  </a:lnTo>
                  <a:lnTo>
                    <a:pt x="865566" y="123482"/>
                  </a:lnTo>
                  <a:lnTo>
                    <a:pt x="1246415" y="171088"/>
                  </a:lnTo>
                  <a:close/>
                </a:path>
              </a:pathLst>
            </a:custGeom>
            <a:solidFill>
              <a:schemeClr val="accent1"/>
            </a:solidFill>
            <a:ln w="1726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CCF1629-3C9E-8BC4-95A8-FDD6477EE2D4}"/>
                </a:ext>
              </a:extLst>
            </p:cNvPr>
            <p:cNvSpPr/>
            <p:nvPr/>
          </p:nvSpPr>
          <p:spPr>
            <a:xfrm>
              <a:off x="3288846"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8BDD2CC1-0BCD-C74F-5D76-806FE0BE1CDB}"/>
                </a:ext>
              </a:extLst>
            </p:cNvPr>
            <p:cNvSpPr/>
            <p:nvPr/>
          </p:nvSpPr>
          <p:spPr>
            <a:xfrm>
              <a:off x="3427336"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4CB1D39E-1F33-66D1-4869-FD7C43465544}"/>
                </a:ext>
              </a:extLst>
            </p:cNvPr>
            <p:cNvSpPr/>
            <p:nvPr/>
          </p:nvSpPr>
          <p:spPr>
            <a:xfrm>
              <a:off x="3288846"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E53D30E-0510-F7A5-7C10-8F304C596862}"/>
                </a:ext>
              </a:extLst>
            </p:cNvPr>
            <p:cNvSpPr/>
            <p:nvPr/>
          </p:nvSpPr>
          <p:spPr>
            <a:xfrm>
              <a:off x="3427336"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1B40E145-9B7D-D10A-08AD-AE9806A62003}"/>
                </a:ext>
              </a:extLst>
            </p:cNvPr>
            <p:cNvSpPr/>
            <p:nvPr/>
          </p:nvSpPr>
          <p:spPr>
            <a:xfrm>
              <a:off x="3063799" y="2993300"/>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5427DB3B-B4FD-7825-2523-8E5A8C61CD08}"/>
                </a:ext>
              </a:extLst>
            </p:cNvPr>
            <p:cNvSpPr/>
            <p:nvPr/>
          </p:nvSpPr>
          <p:spPr>
            <a:xfrm>
              <a:off x="3202289" y="2993300"/>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3734DF56-6BCD-D247-434F-8E3B4EF40C21}"/>
                </a:ext>
              </a:extLst>
            </p:cNvPr>
            <p:cNvSpPr/>
            <p:nvPr/>
          </p:nvSpPr>
          <p:spPr>
            <a:xfrm>
              <a:off x="3063799" y="285449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A30B6274-A6EA-1C96-35A9-F87CFA7DE76B}"/>
                </a:ext>
              </a:extLst>
            </p:cNvPr>
            <p:cNvSpPr/>
            <p:nvPr/>
          </p:nvSpPr>
          <p:spPr>
            <a:xfrm>
              <a:off x="3202289" y="285449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7FE618A-049D-9E79-7125-77A7AAA33D88}"/>
                </a:ext>
              </a:extLst>
            </p:cNvPr>
            <p:cNvSpPr/>
            <p:nvPr/>
          </p:nvSpPr>
          <p:spPr>
            <a:xfrm>
              <a:off x="2873391"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C50CC9A7-0047-EFE9-59DC-C16E1E504E22}"/>
                </a:ext>
              </a:extLst>
            </p:cNvPr>
            <p:cNvSpPr/>
            <p:nvPr/>
          </p:nvSpPr>
          <p:spPr>
            <a:xfrm>
              <a:off x="3011882"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2AD4078B-A312-27C4-503C-E5FC680BAFC3}"/>
                </a:ext>
              </a:extLst>
            </p:cNvPr>
            <p:cNvSpPr/>
            <p:nvPr/>
          </p:nvSpPr>
          <p:spPr>
            <a:xfrm>
              <a:off x="2873391"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4945E9CC-8BC7-C05F-0A63-3FE3B53D736A}"/>
                </a:ext>
              </a:extLst>
            </p:cNvPr>
            <p:cNvSpPr/>
            <p:nvPr/>
          </p:nvSpPr>
          <p:spPr>
            <a:xfrm>
              <a:off x="3011882"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7393D61-375B-D25D-3F02-F6EA49A3412D}"/>
                </a:ext>
              </a:extLst>
            </p:cNvPr>
            <p:cNvSpPr/>
            <p:nvPr/>
          </p:nvSpPr>
          <p:spPr>
            <a:xfrm>
              <a:off x="2873391"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BD5A5C5-3F30-5BEE-6AD1-0808E3BBAB99}"/>
                </a:ext>
              </a:extLst>
            </p:cNvPr>
            <p:cNvSpPr/>
            <p:nvPr/>
          </p:nvSpPr>
          <p:spPr>
            <a:xfrm>
              <a:off x="3011882"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F441BF1-10AD-867F-860F-025C9DD66A95}"/>
                </a:ext>
              </a:extLst>
            </p:cNvPr>
            <p:cNvSpPr/>
            <p:nvPr/>
          </p:nvSpPr>
          <p:spPr>
            <a:xfrm>
              <a:off x="3704317"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88CA1822-D355-27B9-C754-4C090651659A}"/>
                </a:ext>
              </a:extLst>
            </p:cNvPr>
            <p:cNvSpPr/>
            <p:nvPr/>
          </p:nvSpPr>
          <p:spPr>
            <a:xfrm>
              <a:off x="3842808" y="3529951"/>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A0FD48C9-4080-9102-962F-240D35BE7B05}"/>
                </a:ext>
              </a:extLst>
            </p:cNvPr>
            <p:cNvSpPr/>
            <p:nvPr/>
          </p:nvSpPr>
          <p:spPr>
            <a:xfrm>
              <a:off x="3704317"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BCFBC70-C105-9001-E20A-9E4DD38B6E57}"/>
                </a:ext>
              </a:extLst>
            </p:cNvPr>
            <p:cNvSpPr/>
            <p:nvPr/>
          </p:nvSpPr>
          <p:spPr>
            <a:xfrm>
              <a:off x="3842808" y="339114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BFE4C32-614B-BD22-A598-3183E0A8AD32}"/>
                </a:ext>
              </a:extLst>
            </p:cNvPr>
            <p:cNvSpPr/>
            <p:nvPr/>
          </p:nvSpPr>
          <p:spPr>
            <a:xfrm>
              <a:off x="3704317"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51A21B1C-1F78-B6D3-15F1-1C041B1C7AC4}"/>
                </a:ext>
              </a:extLst>
            </p:cNvPr>
            <p:cNvSpPr/>
            <p:nvPr/>
          </p:nvSpPr>
          <p:spPr>
            <a:xfrm>
              <a:off x="3842808" y="3252658"/>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8FDCE961-2D4C-6196-2F08-D131515EE349}"/>
                </a:ext>
              </a:extLst>
            </p:cNvPr>
            <p:cNvSpPr/>
            <p:nvPr/>
          </p:nvSpPr>
          <p:spPr>
            <a:xfrm>
              <a:off x="3704317" y="311447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FA5179D8-B9C1-6BCD-9EC9-2DEF68DCD82E}"/>
                </a:ext>
              </a:extLst>
            </p:cNvPr>
            <p:cNvSpPr/>
            <p:nvPr/>
          </p:nvSpPr>
          <p:spPr>
            <a:xfrm>
              <a:off x="3842808" y="3114479"/>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ECA77E26-CC2B-3DC0-DE2F-87416F42C616}"/>
                </a:ext>
              </a:extLst>
            </p:cNvPr>
            <p:cNvSpPr/>
            <p:nvPr/>
          </p:nvSpPr>
          <p:spPr>
            <a:xfrm>
              <a:off x="3704317" y="2975677"/>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FEBD52B-DBAC-F2A6-13F8-122877FF79FA}"/>
                </a:ext>
              </a:extLst>
            </p:cNvPr>
            <p:cNvSpPr/>
            <p:nvPr/>
          </p:nvSpPr>
          <p:spPr>
            <a:xfrm>
              <a:off x="3842808" y="2975677"/>
              <a:ext cx="69245" cy="69262"/>
            </a:xfrm>
            <a:custGeom>
              <a:avLst/>
              <a:gdLst>
                <a:gd name="connsiteX0" fmla="*/ 0 w 69245"/>
                <a:gd name="connsiteY0" fmla="*/ 0 h 69262"/>
                <a:gd name="connsiteX1" fmla="*/ 69245 w 69245"/>
                <a:gd name="connsiteY1" fmla="*/ 0 h 69262"/>
                <a:gd name="connsiteX2" fmla="*/ 69245 w 69245"/>
                <a:gd name="connsiteY2" fmla="*/ 69263 h 69262"/>
                <a:gd name="connsiteX3" fmla="*/ 0 w 69245"/>
                <a:gd name="connsiteY3" fmla="*/ 69263 h 69262"/>
              </a:gdLst>
              <a:ahLst/>
              <a:cxnLst>
                <a:cxn ang="0">
                  <a:pos x="connsiteX0" y="connsiteY0"/>
                </a:cxn>
                <a:cxn ang="0">
                  <a:pos x="connsiteX1" y="connsiteY1"/>
                </a:cxn>
                <a:cxn ang="0">
                  <a:pos x="connsiteX2" y="connsiteY2"/>
                </a:cxn>
                <a:cxn ang="0">
                  <a:pos x="connsiteX3" y="connsiteY3"/>
                </a:cxn>
              </a:cxnLst>
              <a:rect l="l" t="t" r="r" b="b"/>
              <a:pathLst>
                <a:path w="69245" h="69262">
                  <a:moveTo>
                    <a:pt x="0" y="0"/>
                  </a:moveTo>
                  <a:lnTo>
                    <a:pt x="69245" y="0"/>
                  </a:lnTo>
                  <a:lnTo>
                    <a:pt x="69245" y="69263"/>
                  </a:lnTo>
                  <a:lnTo>
                    <a:pt x="0" y="69263"/>
                  </a:lnTo>
                  <a:close/>
                </a:path>
              </a:pathLst>
            </a:custGeom>
            <a:solidFill>
              <a:schemeClr val="accent2"/>
            </a:solidFill>
            <a:ln w="17264" cap="flat">
              <a:noFill/>
              <a:prstDash val="solid"/>
              <a:miter/>
            </a:ln>
          </p:spPr>
          <p:txBody>
            <a:bodyPr rtlCol="0" anchor="ctr"/>
            <a:lstStyle/>
            <a:p>
              <a:endParaRPr lang="en-US" dirty="0"/>
            </a:p>
          </p:txBody>
        </p:sp>
      </p:grpSp>
      <p:pic>
        <p:nvPicPr>
          <p:cNvPr id="40" name="Graphic 39" descr="Line arrow: Slight curve with solid fill">
            <a:extLst>
              <a:ext uri="{FF2B5EF4-FFF2-40B4-BE49-F238E27FC236}">
                <a16:creationId xmlns:a16="http://schemas.microsoft.com/office/drawing/2014/main" id="{516A65EC-8061-83D7-8A45-9149051E9B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55565" y="6232037"/>
            <a:ext cx="1502421" cy="1502421"/>
          </a:xfrm>
          <a:prstGeom prst="rect">
            <a:avLst/>
          </a:prstGeom>
        </p:spPr>
      </p:pic>
    </p:spTree>
    <p:extLst>
      <p:ext uri="{BB962C8B-B14F-4D97-AF65-F5344CB8AC3E}">
        <p14:creationId xmlns:p14="http://schemas.microsoft.com/office/powerpoint/2010/main" val="2350066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B605-30C9-9570-D8B8-B3EEBB539A4B}"/>
              </a:ext>
            </a:extLst>
          </p:cNvPr>
          <p:cNvSpPr>
            <a:spLocks noGrp="1"/>
          </p:cNvSpPr>
          <p:nvPr>
            <p:ph type="title"/>
          </p:nvPr>
        </p:nvSpPr>
        <p:spPr/>
        <p:txBody>
          <a:bodyPr/>
          <a:lstStyle/>
          <a:p>
            <a:r>
              <a:rPr lang="en-US" b="0" dirty="0">
                <a:solidFill>
                  <a:schemeClr val="bg1">
                    <a:lumMod val="10000"/>
                  </a:schemeClr>
                </a:solidFill>
              </a:rPr>
              <a:t>Components of the loan that </a:t>
            </a:r>
            <a:r>
              <a:rPr lang="en-US" dirty="0"/>
              <a:t>determine the risk</a:t>
            </a:r>
          </a:p>
        </p:txBody>
      </p:sp>
      <p:sp>
        <p:nvSpPr>
          <p:cNvPr id="5" name="Content Placeholder 4">
            <a:extLst>
              <a:ext uri="{FF2B5EF4-FFF2-40B4-BE49-F238E27FC236}">
                <a16:creationId xmlns:a16="http://schemas.microsoft.com/office/drawing/2014/main" id="{D0441996-46C7-B2ED-C58C-BFF6B24CA324}"/>
              </a:ext>
            </a:extLst>
          </p:cNvPr>
          <p:cNvSpPr>
            <a:spLocks noGrp="1"/>
          </p:cNvSpPr>
          <p:nvPr>
            <p:ph sz="quarter" idx="14"/>
          </p:nvPr>
        </p:nvSpPr>
        <p:spPr>
          <a:xfrm>
            <a:off x="1087852" y="2565575"/>
            <a:ext cx="9153428" cy="7315200"/>
          </a:xfrm>
        </p:spPr>
        <p:txBody>
          <a:bodyPr/>
          <a:lstStyle/>
          <a:p>
            <a:pPr marL="457200" indent="-457200">
              <a:buFont typeface="Wingdings" panose="05000000000000000000" pitchFamily="2" charset="2"/>
              <a:buChar char="§"/>
            </a:pPr>
            <a:r>
              <a:rPr lang="en-US" sz="4400" dirty="0"/>
              <a:t>Policy Premium Amount – Taxes &amp; Fees</a:t>
            </a:r>
          </a:p>
          <a:p>
            <a:pPr marL="457200" indent="-457200">
              <a:buFont typeface="Wingdings" panose="05000000000000000000" pitchFamily="2" charset="2"/>
              <a:buChar char="§"/>
            </a:pPr>
            <a:r>
              <a:rPr lang="en-US" sz="4400" dirty="0"/>
              <a:t>Collateral – Unearned premium</a:t>
            </a:r>
          </a:p>
          <a:p>
            <a:pPr marL="457200" indent="-457200">
              <a:buFont typeface="Wingdings" panose="05000000000000000000" pitchFamily="2" charset="2"/>
              <a:buChar char="§"/>
            </a:pPr>
            <a:r>
              <a:rPr lang="en-US" sz="4400" dirty="0"/>
              <a:t>Terms – Structure</a:t>
            </a:r>
          </a:p>
          <a:p>
            <a:pPr marL="457200" indent="-457200">
              <a:buFont typeface="Wingdings" panose="05000000000000000000" pitchFamily="2" charset="2"/>
              <a:buChar char="§"/>
            </a:pPr>
            <a:r>
              <a:rPr lang="en-US" sz="4400" dirty="0"/>
              <a:t>Provisions</a:t>
            </a:r>
          </a:p>
          <a:p>
            <a:pPr marL="457200" indent="-457200">
              <a:buFont typeface="Wingdings" panose="05000000000000000000" pitchFamily="2" charset="2"/>
              <a:buChar char="§"/>
            </a:pPr>
            <a:r>
              <a:rPr lang="en-US" sz="4400" dirty="0"/>
              <a:t>Premium Finance Agreement</a:t>
            </a:r>
          </a:p>
          <a:p>
            <a:pPr marL="457200" lvl="1" indent="-457200">
              <a:buFont typeface="Wingdings" panose="05000000000000000000" pitchFamily="2" charset="2"/>
              <a:buChar char="§"/>
            </a:pPr>
            <a:endParaRPr lang="en-US" sz="5000" dirty="0"/>
          </a:p>
        </p:txBody>
      </p:sp>
      <p:sp>
        <p:nvSpPr>
          <p:cNvPr id="11" name="Freeform: Shape 10">
            <a:extLst>
              <a:ext uri="{FF2B5EF4-FFF2-40B4-BE49-F238E27FC236}">
                <a16:creationId xmlns:a16="http://schemas.microsoft.com/office/drawing/2014/main" id="{3AC33953-5C5A-1CC0-43C2-6FC912C7B1AA}"/>
              </a:ext>
            </a:extLst>
          </p:cNvPr>
          <p:cNvSpPr/>
          <p:nvPr/>
        </p:nvSpPr>
        <p:spPr>
          <a:xfrm>
            <a:off x="11728020" y="3768671"/>
            <a:ext cx="2182031" cy="2815524"/>
          </a:xfrm>
          <a:custGeom>
            <a:avLst/>
            <a:gdLst>
              <a:gd name="connsiteX0" fmla="*/ 1970867 w 2182031"/>
              <a:gd name="connsiteY0" fmla="*/ 2604360 h 2815524"/>
              <a:gd name="connsiteX1" fmla="*/ 211164 w 2182031"/>
              <a:gd name="connsiteY1" fmla="*/ 2604360 h 2815524"/>
              <a:gd name="connsiteX2" fmla="*/ 211164 w 2182031"/>
              <a:gd name="connsiteY2" fmla="*/ 422329 h 2815524"/>
              <a:gd name="connsiteX3" fmla="*/ 598299 w 2182031"/>
              <a:gd name="connsiteY3" fmla="*/ 422329 h 2815524"/>
              <a:gd name="connsiteX4" fmla="*/ 598299 w 2182031"/>
              <a:gd name="connsiteY4" fmla="*/ 633493 h 2815524"/>
              <a:gd name="connsiteX5" fmla="*/ 1583732 w 2182031"/>
              <a:gd name="connsiteY5" fmla="*/ 633493 h 2815524"/>
              <a:gd name="connsiteX6" fmla="*/ 1583732 w 2182031"/>
              <a:gd name="connsiteY6" fmla="*/ 422329 h 2815524"/>
              <a:gd name="connsiteX7" fmla="*/ 1970867 w 2182031"/>
              <a:gd name="connsiteY7" fmla="*/ 422329 h 2815524"/>
              <a:gd name="connsiteX8" fmla="*/ 1091016 w 2182031"/>
              <a:gd name="connsiteY8" fmla="*/ 140776 h 2815524"/>
              <a:gd name="connsiteX9" fmla="*/ 1196598 w 2182031"/>
              <a:gd name="connsiteY9" fmla="*/ 246358 h 2815524"/>
              <a:gd name="connsiteX10" fmla="*/ 1091016 w 2182031"/>
              <a:gd name="connsiteY10" fmla="*/ 351941 h 2815524"/>
              <a:gd name="connsiteX11" fmla="*/ 985433 w 2182031"/>
              <a:gd name="connsiteY11" fmla="*/ 246358 h 2815524"/>
              <a:gd name="connsiteX12" fmla="*/ 1087538 w 2182031"/>
              <a:gd name="connsiteY12" fmla="*/ 140776 h 2815524"/>
              <a:gd name="connsiteX13" fmla="*/ 1091016 w 2182031"/>
              <a:gd name="connsiteY13" fmla="*/ 140776 h 2815524"/>
              <a:gd name="connsiteX14" fmla="*/ 2041255 w 2182031"/>
              <a:gd name="connsiteY14" fmla="*/ 211164 h 2815524"/>
              <a:gd name="connsiteX15" fmla="*/ 1442956 w 2182031"/>
              <a:gd name="connsiteY15" fmla="*/ 211164 h 2815524"/>
              <a:gd name="connsiteX16" fmla="*/ 1442956 w 2182031"/>
              <a:gd name="connsiteY16" fmla="*/ 140776 h 2815524"/>
              <a:gd name="connsiteX17" fmla="*/ 1302180 w 2182031"/>
              <a:gd name="connsiteY17" fmla="*/ 0 h 2815524"/>
              <a:gd name="connsiteX18" fmla="*/ 879851 w 2182031"/>
              <a:gd name="connsiteY18" fmla="*/ 0 h 2815524"/>
              <a:gd name="connsiteX19" fmla="*/ 739075 w 2182031"/>
              <a:gd name="connsiteY19" fmla="*/ 140776 h 2815524"/>
              <a:gd name="connsiteX20" fmla="*/ 739075 w 2182031"/>
              <a:gd name="connsiteY20" fmla="*/ 211164 h 2815524"/>
              <a:gd name="connsiteX21" fmla="*/ 140776 w 2182031"/>
              <a:gd name="connsiteY21" fmla="*/ 211164 h 2815524"/>
              <a:gd name="connsiteX22" fmla="*/ 0 w 2182031"/>
              <a:gd name="connsiteY22" fmla="*/ 351941 h 2815524"/>
              <a:gd name="connsiteX23" fmla="*/ 0 w 2182031"/>
              <a:gd name="connsiteY23" fmla="*/ 2674748 h 2815524"/>
              <a:gd name="connsiteX24" fmla="*/ 140776 w 2182031"/>
              <a:gd name="connsiteY24" fmla="*/ 2815524 h 2815524"/>
              <a:gd name="connsiteX25" fmla="*/ 2041255 w 2182031"/>
              <a:gd name="connsiteY25" fmla="*/ 2815524 h 2815524"/>
              <a:gd name="connsiteX26" fmla="*/ 2182031 w 2182031"/>
              <a:gd name="connsiteY26" fmla="*/ 2674748 h 2815524"/>
              <a:gd name="connsiteX27" fmla="*/ 2182031 w 2182031"/>
              <a:gd name="connsiteY27" fmla="*/ 351941 h 2815524"/>
              <a:gd name="connsiteX28" fmla="*/ 2041255 w 2182031"/>
              <a:gd name="connsiteY28" fmla="*/ 211164 h 281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82031" h="2815524">
                <a:moveTo>
                  <a:pt x="1970867" y="2604360"/>
                </a:moveTo>
                <a:lnTo>
                  <a:pt x="211164" y="2604360"/>
                </a:lnTo>
                <a:lnTo>
                  <a:pt x="211164" y="422329"/>
                </a:lnTo>
                <a:lnTo>
                  <a:pt x="598299" y="422329"/>
                </a:lnTo>
                <a:lnTo>
                  <a:pt x="598299" y="633493"/>
                </a:lnTo>
                <a:lnTo>
                  <a:pt x="1583732" y="633493"/>
                </a:lnTo>
                <a:lnTo>
                  <a:pt x="1583732" y="422329"/>
                </a:lnTo>
                <a:lnTo>
                  <a:pt x="1970867" y="422329"/>
                </a:lnTo>
                <a:close/>
                <a:moveTo>
                  <a:pt x="1091016" y="140776"/>
                </a:moveTo>
                <a:cubicBezTo>
                  <a:pt x="1149329" y="140776"/>
                  <a:pt x="1196598" y="188045"/>
                  <a:pt x="1196598" y="246358"/>
                </a:cubicBezTo>
                <a:cubicBezTo>
                  <a:pt x="1196598" y="304671"/>
                  <a:pt x="1149329" y="351941"/>
                  <a:pt x="1091016" y="351941"/>
                </a:cubicBezTo>
                <a:cubicBezTo>
                  <a:pt x="1032703" y="351941"/>
                  <a:pt x="985433" y="304671"/>
                  <a:pt x="985433" y="246358"/>
                </a:cubicBezTo>
                <a:cubicBezTo>
                  <a:pt x="984473" y="189006"/>
                  <a:pt x="1030186" y="141737"/>
                  <a:pt x="1087538" y="140776"/>
                </a:cubicBezTo>
                <a:cubicBezTo>
                  <a:pt x="1088696" y="140755"/>
                  <a:pt x="1089858" y="140755"/>
                  <a:pt x="1091016" y="140776"/>
                </a:cubicBezTo>
                <a:close/>
                <a:moveTo>
                  <a:pt x="2041255" y="211164"/>
                </a:moveTo>
                <a:lnTo>
                  <a:pt x="1442956" y="211164"/>
                </a:lnTo>
                <a:lnTo>
                  <a:pt x="1442956" y="140776"/>
                </a:lnTo>
                <a:cubicBezTo>
                  <a:pt x="1442956" y="63028"/>
                  <a:pt x="1379927" y="0"/>
                  <a:pt x="1302180" y="0"/>
                </a:cubicBezTo>
                <a:lnTo>
                  <a:pt x="879851" y="0"/>
                </a:lnTo>
                <a:cubicBezTo>
                  <a:pt x="802104" y="0"/>
                  <a:pt x="739075" y="63028"/>
                  <a:pt x="739075" y="140776"/>
                </a:cubicBezTo>
                <a:lnTo>
                  <a:pt x="739075" y="211164"/>
                </a:lnTo>
                <a:lnTo>
                  <a:pt x="140776" y="211164"/>
                </a:lnTo>
                <a:cubicBezTo>
                  <a:pt x="63029" y="211164"/>
                  <a:pt x="0" y="274193"/>
                  <a:pt x="0" y="351941"/>
                </a:cubicBezTo>
                <a:lnTo>
                  <a:pt x="0" y="2674748"/>
                </a:lnTo>
                <a:cubicBezTo>
                  <a:pt x="0" y="2752495"/>
                  <a:pt x="63029" y="2815524"/>
                  <a:pt x="140776" y="2815524"/>
                </a:cubicBezTo>
                <a:lnTo>
                  <a:pt x="2041255" y="2815524"/>
                </a:lnTo>
                <a:cubicBezTo>
                  <a:pt x="2119002" y="2815524"/>
                  <a:pt x="2182031" y="2752495"/>
                  <a:pt x="2182031" y="2674748"/>
                </a:cubicBezTo>
                <a:lnTo>
                  <a:pt x="2182031" y="351941"/>
                </a:lnTo>
                <a:cubicBezTo>
                  <a:pt x="2182031" y="274193"/>
                  <a:pt x="2119002" y="211164"/>
                  <a:pt x="2041255" y="211164"/>
                </a:cubicBezTo>
                <a:close/>
              </a:path>
            </a:pathLst>
          </a:custGeom>
          <a:solidFill>
            <a:schemeClr val="accent2"/>
          </a:solidFill>
          <a:ln w="35123"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7109E476-FCE7-6151-A5D9-DABF9CCC4F44}"/>
              </a:ext>
            </a:extLst>
          </p:cNvPr>
          <p:cNvSpPr/>
          <p:nvPr/>
        </p:nvSpPr>
        <p:spPr>
          <a:xfrm>
            <a:off x="12889424" y="4683716"/>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54D7FCCA-E2CC-9A94-DC18-A107BC9A488A}"/>
              </a:ext>
            </a:extLst>
          </p:cNvPr>
          <p:cNvSpPr/>
          <p:nvPr/>
        </p:nvSpPr>
        <p:spPr>
          <a:xfrm>
            <a:off x="12889424" y="5106045"/>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AC0890D3-D57C-AB11-9674-7473060A08AF}"/>
              </a:ext>
            </a:extLst>
          </p:cNvPr>
          <p:cNvSpPr/>
          <p:nvPr/>
        </p:nvSpPr>
        <p:spPr>
          <a:xfrm>
            <a:off x="12889424" y="5528374"/>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BA3FAA32-5219-1D2F-C0C0-B06B0C00965C}"/>
              </a:ext>
            </a:extLst>
          </p:cNvPr>
          <p:cNvSpPr/>
          <p:nvPr/>
        </p:nvSpPr>
        <p:spPr>
          <a:xfrm>
            <a:off x="12889424" y="5950702"/>
            <a:ext cx="598298" cy="140776"/>
          </a:xfrm>
          <a:custGeom>
            <a:avLst/>
            <a:gdLst>
              <a:gd name="connsiteX0" fmla="*/ 0 w 598298"/>
              <a:gd name="connsiteY0" fmla="*/ 0 h 140776"/>
              <a:gd name="connsiteX1" fmla="*/ 598299 w 598298"/>
              <a:gd name="connsiteY1" fmla="*/ 0 h 140776"/>
              <a:gd name="connsiteX2" fmla="*/ 598299 w 598298"/>
              <a:gd name="connsiteY2" fmla="*/ 140776 h 140776"/>
              <a:gd name="connsiteX3" fmla="*/ 0 w 598298"/>
              <a:gd name="connsiteY3" fmla="*/ 140776 h 140776"/>
            </a:gdLst>
            <a:ahLst/>
            <a:cxnLst>
              <a:cxn ang="0">
                <a:pos x="connsiteX0" y="connsiteY0"/>
              </a:cxn>
              <a:cxn ang="0">
                <a:pos x="connsiteX1" y="connsiteY1"/>
              </a:cxn>
              <a:cxn ang="0">
                <a:pos x="connsiteX2" y="connsiteY2"/>
              </a:cxn>
              <a:cxn ang="0">
                <a:pos x="connsiteX3" y="connsiteY3"/>
              </a:cxn>
            </a:cxnLst>
            <a:rect l="l" t="t" r="r" b="b"/>
            <a:pathLst>
              <a:path w="598298" h="140776">
                <a:moveTo>
                  <a:pt x="0" y="0"/>
                </a:moveTo>
                <a:lnTo>
                  <a:pt x="598299" y="0"/>
                </a:lnTo>
                <a:lnTo>
                  <a:pt x="598299" y="140776"/>
                </a:lnTo>
                <a:lnTo>
                  <a:pt x="0" y="140776"/>
                </a:lnTo>
                <a:close/>
              </a:path>
            </a:pathLst>
          </a:custGeom>
          <a:solidFill>
            <a:schemeClr val="accent1"/>
          </a:solidFill>
          <a:ln w="35123"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091472F-4FFC-B80F-782C-1E068A95D1AF}"/>
              </a:ext>
            </a:extLst>
          </p:cNvPr>
          <p:cNvSpPr/>
          <p:nvPr/>
        </p:nvSpPr>
        <p:spPr>
          <a:xfrm>
            <a:off x="12175231" y="4532628"/>
            <a:ext cx="471107" cy="379603"/>
          </a:xfrm>
          <a:custGeom>
            <a:avLst/>
            <a:gdLst>
              <a:gd name="connsiteX0" fmla="*/ 0 w 471107"/>
              <a:gd name="connsiteY0" fmla="*/ 214437 h 379603"/>
              <a:gd name="connsiteX1" fmla="*/ 73661 w 471107"/>
              <a:gd name="connsiteY1" fmla="*/ 140776 h 379603"/>
              <a:gd name="connsiteX2" fmla="*/ 165166 w 471107"/>
              <a:gd name="connsiteY2" fmla="*/ 232281 h 379603"/>
              <a:gd name="connsiteX3" fmla="*/ 397446 w 471107"/>
              <a:gd name="connsiteY3" fmla="*/ 0 h 379603"/>
              <a:gd name="connsiteX4" fmla="*/ 471108 w 471107"/>
              <a:gd name="connsiteY4" fmla="*/ 73661 h 379603"/>
              <a:gd name="connsiteX5" fmla="*/ 165166 w 471107"/>
              <a:gd name="connsiteY5" fmla="*/ 379603 h 379603"/>
              <a:gd name="connsiteX6" fmla="*/ 0 w 471107"/>
              <a:gd name="connsiteY6" fmla="*/ 214437 h 37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3">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DF0C6C5-B7DE-318E-40B1-372E4527380B}"/>
              </a:ext>
            </a:extLst>
          </p:cNvPr>
          <p:cNvSpPr/>
          <p:nvPr/>
        </p:nvSpPr>
        <p:spPr>
          <a:xfrm>
            <a:off x="12175231" y="4954957"/>
            <a:ext cx="471107" cy="379603"/>
          </a:xfrm>
          <a:custGeom>
            <a:avLst/>
            <a:gdLst>
              <a:gd name="connsiteX0" fmla="*/ 0 w 471107"/>
              <a:gd name="connsiteY0" fmla="*/ 214437 h 379603"/>
              <a:gd name="connsiteX1" fmla="*/ 73661 w 471107"/>
              <a:gd name="connsiteY1" fmla="*/ 140776 h 379603"/>
              <a:gd name="connsiteX2" fmla="*/ 165166 w 471107"/>
              <a:gd name="connsiteY2" fmla="*/ 232281 h 379603"/>
              <a:gd name="connsiteX3" fmla="*/ 397446 w 471107"/>
              <a:gd name="connsiteY3" fmla="*/ 0 h 379603"/>
              <a:gd name="connsiteX4" fmla="*/ 471108 w 471107"/>
              <a:gd name="connsiteY4" fmla="*/ 73661 h 379603"/>
              <a:gd name="connsiteX5" fmla="*/ 165166 w 471107"/>
              <a:gd name="connsiteY5" fmla="*/ 379603 h 379603"/>
              <a:gd name="connsiteX6" fmla="*/ 0 w 471107"/>
              <a:gd name="connsiteY6" fmla="*/ 214437 h 37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3">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A8D0321-8500-EF28-41F8-765285B5F181}"/>
              </a:ext>
            </a:extLst>
          </p:cNvPr>
          <p:cNvSpPr/>
          <p:nvPr/>
        </p:nvSpPr>
        <p:spPr>
          <a:xfrm>
            <a:off x="12175231" y="5377285"/>
            <a:ext cx="471107" cy="379602"/>
          </a:xfrm>
          <a:custGeom>
            <a:avLst/>
            <a:gdLst>
              <a:gd name="connsiteX0" fmla="*/ 0 w 471107"/>
              <a:gd name="connsiteY0" fmla="*/ 214437 h 379602"/>
              <a:gd name="connsiteX1" fmla="*/ 73661 w 471107"/>
              <a:gd name="connsiteY1" fmla="*/ 140776 h 379602"/>
              <a:gd name="connsiteX2" fmla="*/ 165166 w 471107"/>
              <a:gd name="connsiteY2" fmla="*/ 232281 h 379602"/>
              <a:gd name="connsiteX3" fmla="*/ 397446 w 471107"/>
              <a:gd name="connsiteY3" fmla="*/ 0 h 379602"/>
              <a:gd name="connsiteX4" fmla="*/ 471108 w 471107"/>
              <a:gd name="connsiteY4" fmla="*/ 73661 h 379602"/>
              <a:gd name="connsiteX5" fmla="*/ 165166 w 471107"/>
              <a:gd name="connsiteY5" fmla="*/ 379603 h 379602"/>
              <a:gd name="connsiteX6" fmla="*/ 0 w 471107"/>
              <a:gd name="connsiteY6" fmla="*/ 214437 h 37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2">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17278FEB-6F08-9E6B-0214-D59721B067C5}"/>
              </a:ext>
            </a:extLst>
          </p:cNvPr>
          <p:cNvSpPr/>
          <p:nvPr/>
        </p:nvSpPr>
        <p:spPr>
          <a:xfrm>
            <a:off x="12175231" y="5799614"/>
            <a:ext cx="471107" cy="379602"/>
          </a:xfrm>
          <a:custGeom>
            <a:avLst/>
            <a:gdLst>
              <a:gd name="connsiteX0" fmla="*/ 0 w 471107"/>
              <a:gd name="connsiteY0" fmla="*/ 214437 h 379602"/>
              <a:gd name="connsiteX1" fmla="*/ 73661 w 471107"/>
              <a:gd name="connsiteY1" fmla="*/ 140776 h 379602"/>
              <a:gd name="connsiteX2" fmla="*/ 165166 w 471107"/>
              <a:gd name="connsiteY2" fmla="*/ 232281 h 379602"/>
              <a:gd name="connsiteX3" fmla="*/ 397446 w 471107"/>
              <a:gd name="connsiteY3" fmla="*/ 0 h 379602"/>
              <a:gd name="connsiteX4" fmla="*/ 471108 w 471107"/>
              <a:gd name="connsiteY4" fmla="*/ 73661 h 379602"/>
              <a:gd name="connsiteX5" fmla="*/ 165166 w 471107"/>
              <a:gd name="connsiteY5" fmla="*/ 379603 h 379602"/>
              <a:gd name="connsiteX6" fmla="*/ 0 w 471107"/>
              <a:gd name="connsiteY6" fmla="*/ 214437 h 37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107" h="379602">
                <a:moveTo>
                  <a:pt x="0" y="214437"/>
                </a:moveTo>
                <a:lnTo>
                  <a:pt x="73661" y="140776"/>
                </a:lnTo>
                <a:lnTo>
                  <a:pt x="165166" y="232281"/>
                </a:lnTo>
                <a:lnTo>
                  <a:pt x="397446" y="0"/>
                </a:lnTo>
                <a:lnTo>
                  <a:pt x="471108" y="73661"/>
                </a:lnTo>
                <a:lnTo>
                  <a:pt x="165166" y="379603"/>
                </a:lnTo>
                <a:lnTo>
                  <a:pt x="0" y="214437"/>
                </a:lnTo>
                <a:close/>
              </a:path>
            </a:pathLst>
          </a:custGeom>
          <a:solidFill>
            <a:schemeClr val="accent1"/>
          </a:solidFill>
          <a:ln w="35123" cap="flat">
            <a:noFill/>
            <a:prstDash val="solid"/>
            <a:miter/>
          </a:ln>
        </p:spPr>
        <p:txBody>
          <a:bodyPr rtlCol="0" anchor="ctr"/>
          <a:lstStyle/>
          <a:p>
            <a:endParaRPr lang="en-US" dirty="0"/>
          </a:p>
        </p:txBody>
      </p:sp>
    </p:spTree>
    <p:extLst>
      <p:ext uri="{BB962C8B-B14F-4D97-AF65-F5344CB8AC3E}">
        <p14:creationId xmlns:p14="http://schemas.microsoft.com/office/powerpoint/2010/main" val="3768480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7E80-C173-513C-553C-5E4E917B1F4E}"/>
              </a:ext>
            </a:extLst>
          </p:cNvPr>
          <p:cNvSpPr>
            <a:spLocks noGrp="1"/>
          </p:cNvSpPr>
          <p:nvPr>
            <p:ph type="title"/>
          </p:nvPr>
        </p:nvSpPr>
        <p:spPr/>
        <p:txBody>
          <a:bodyPr/>
          <a:lstStyle/>
          <a:p>
            <a:r>
              <a:rPr lang="en-US" b="0" dirty="0">
                <a:solidFill>
                  <a:schemeClr val="tx1"/>
                </a:solidFill>
              </a:rPr>
              <a:t>Policy premium </a:t>
            </a:r>
            <a:r>
              <a:rPr lang="en-US" dirty="0"/>
              <a:t>taxes &amp; fees</a:t>
            </a:r>
          </a:p>
        </p:txBody>
      </p:sp>
      <p:grpSp>
        <p:nvGrpSpPr>
          <p:cNvPr id="3" name="Google Shape;618;p70">
            <a:extLst>
              <a:ext uri="{FF2B5EF4-FFF2-40B4-BE49-F238E27FC236}">
                <a16:creationId xmlns:a16="http://schemas.microsoft.com/office/drawing/2014/main" id="{BB326538-9556-FC27-8E93-4D8AA40B15DB}"/>
              </a:ext>
            </a:extLst>
          </p:cNvPr>
          <p:cNvGrpSpPr/>
          <p:nvPr/>
        </p:nvGrpSpPr>
        <p:grpSpPr>
          <a:xfrm>
            <a:off x="5036950" y="2131622"/>
            <a:ext cx="7315200" cy="7315200"/>
            <a:chOff x="1997352" y="53349"/>
            <a:chExt cx="3954168" cy="3996797"/>
          </a:xfrm>
        </p:grpSpPr>
        <p:sp>
          <p:nvSpPr>
            <p:cNvPr id="5" name="Google Shape;619;p70">
              <a:extLst>
                <a:ext uri="{FF2B5EF4-FFF2-40B4-BE49-F238E27FC236}">
                  <a16:creationId xmlns:a16="http://schemas.microsoft.com/office/drawing/2014/main" id="{7BE382CB-8039-F056-647B-1A4ED9B1DDC2}"/>
                </a:ext>
              </a:extLst>
            </p:cNvPr>
            <p:cNvSpPr/>
            <p:nvPr/>
          </p:nvSpPr>
          <p:spPr>
            <a:xfrm>
              <a:off x="2290735" y="266749"/>
              <a:ext cx="3447300" cy="3447300"/>
            </a:xfrm>
            <a:prstGeom prst="pie">
              <a:avLst>
                <a:gd name="adj1" fmla="val 16200000"/>
                <a:gd name="adj2" fmla="val 18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620;p70">
              <a:extLst>
                <a:ext uri="{FF2B5EF4-FFF2-40B4-BE49-F238E27FC236}">
                  <a16:creationId xmlns:a16="http://schemas.microsoft.com/office/drawing/2014/main" id="{F1E11409-73C3-6167-9CD3-A7391535BC29}"/>
                </a:ext>
              </a:extLst>
            </p:cNvPr>
            <p:cNvSpPr txBox="1"/>
            <p:nvPr/>
          </p:nvSpPr>
          <p:spPr>
            <a:xfrm>
              <a:off x="4107502" y="997231"/>
              <a:ext cx="1231200" cy="10260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FFFF"/>
                </a:buClr>
                <a:buSzPts val="2000"/>
                <a:buFont typeface="Arial Narrow"/>
                <a:buNone/>
              </a:pPr>
              <a:r>
                <a:rPr lang="en" sz="3600" b="1" dirty="0">
                  <a:solidFill>
                    <a:srgbClr val="FFFFFF"/>
                  </a:solidFill>
                  <a:ea typeface="Oswald"/>
                  <a:cs typeface="Oswald"/>
                  <a:sym typeface="Oswald"/>
                </a:rPr>
                <a:t>Refundable or non refundable taxes</a:t>
              </a:r>
              <a:endParaRPr sz="3600" b="1" dirty="0">
                <a:solidFill>
                  <a:srgbClr val="FFFFFF"/>
                </a:solidFill>
                <a:ea typeface="Oswald"/>
                <a:cs typeface="Oswald"/>
                <a:sym typeface="Oswald"/>
              </a:endParaRPr>
            </a:p>
          </p:txBody>
        </p:sp>
        <p:sp>
          <p:nvSpPr>
            <p:cNvPr id="10" name="Google Shape;621;p70">
              <a:extLst>
                <a:ext uri="{FF2B5EF4-FFF2-40B4-BE49-F238E27FC236}">
                  <a16:creationId xmlns:a16="http://schemas.microsoft.com/office/drawing/2014/main" id="{448D5331-673F-B786-5F9F-370604641C24}"/>
                </a:ext>
              </a:extLst>
            </p:cNvPr>
            <p:cNvSpPr/>
            <p:nvPr/>
          </p:nvSpPr>
          <p:spPr>
            <a:xfrm>
              <a:off x="2219738" y="389864"/>
              <a:ext cx="3447300" cy="3447300"/>
            </a:xfrm>
            <a:prstGeom prst="pie">
              <a:avLst>
                <a:gd name="adj1" fmla="val 1800000"/>
                <a:gd name="adj2" fmla="val 9000000"/>
              </a:avLst>
            </a:prstGeom>
            <a:solidFill>
              <a:srgbClr val="51B5E0">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22;p70">
              <a:extLst>
                <a:ext uri="{FF2B5EF4-FFF2-40B4-BE49-F238E27FC236}">
                  <a16:creationId xmlns:a16="http://schemas.microsoft.com/office/drawing/2014/main" id="{7874BD68-00FC-F625-BDB0-D4D7F34774F8}"/>
                </a:ext>
              </a:extLst>
            </p:cNvPr>
            <p:cNvSpPr txBox="1"/>
            <p:nvPr/>
          </p:nvSpPr>
          <p:spPr>
            <a:xfrm>
              <a:off x="3040505" y="2626454"/>
              <a:ext cx="1846800" cy="9027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FFFF"/>
                </a:buClr>
                <a:buSzPts val="2000"/>
                <a:buFont typeface="Arial Narrow"/>
                <a:buNone/>
              </a:pPr>
              <a:r>
                <a:rPr lang="en" sz="3600" dirty="0">
                  <a:solidFill>
                    <a:schemeClr val="dk2"/>
                  </a:solidFill>
                  <a:ea typeface="Oswald"/>
                  <a:cs typeface="Oswald"/>
                  <a:sym typeface="Oswald"/>
                </a:rPr>
                <a:t>Refundable or non refundable fees</a:t>
              </a:r>
              <a:endParaRPr sz="3600" dirty="0">
                <a:solidFill>
                  <a:schemeClr val="dk2"/>
                </a:solidFill>
                <a:ea typeface="Oswald"/>
                <a:cs typeface="Oswald"/>
                <a:sym typeface="Oswald"/>
              </a:endParaRPr>
            </a:p>
          </p:txBody>
        </p:sp>
        <p:sp>
          <p:nvSpPr>
            <p:cNvPr id="13" name="Google Shape;623;p70">
              <a:extLst>
                <a:ext uri="{FF2B5EF4-FFF2-40B4-BE49-F238E27FC236}">
                  <a16:creationId xmlns:a16="http://schemas.microsoft.com/office/drawing/2014/main" id="{B8B3544C-EA75-C7BE-FD8E-CB0547D97C20}"/>
                </a:ext>
              </a:extLst>
            </p:cNvPr>
            <p:cNvSpPr/>
            <p:nvPr/>
          </p:nvSpPr>
          <p:spPr>
            <a:xfrm>
              <a:off x="2148742" y="266749"/>
              <a:ext cx="3447300" cy="3447300"/>
            </a:xfrm>
            <a:prstGeom prst="pie">
              <a:avLst>
                <a:gd name="adj1" fmla="val 9000000"/>
                <a:gd name="adj2" fmla="val 16200000"/>
              </a:avLst>
            </a:prstGeom>
            <a:solidFill>
              <a:srgbClr val="51B5E0">
                <a:alpha val="60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24;p70">
              <a:extLst>
                <a:ext uri="{FF2B5EF4-FFF2-40B4-BE49-F238E27FC236}">
                  <a16:creationId xmlns:a16="http://schemas.microsoft.com/office/drawing/2014/main" id="{A39F6DA4-969C-E92C-7F37-5EEC6AD39B2F}"/>
                </a:ext>
              </a:extLst>
            </p:cNvPr>
            <p:cNvSpPr txBox="1"/>
            <p:nvPr/>
          </p:nvSpPr>
          <p:spPr>
            <a:xfrm>
              <a:off x="2548045" y="997231"/>
              <a:ext cx="1231200" cy="102600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FFFFFF"/>
                </a:buClr>
                <a:buSzPts val="2000"/>
                <a:buFont typeface="Arial Narrow"/>
                <a:buNone/>
              </a:pPr>
              <a:r>
                <a:rPr lang="en" sz="3600" b="1" dirty="0">
                  <a:solidFill>
                    <a:srgbClr val="FFFFFF"/>
                  </a:solidFill>
                  <a:ea typeface="Oswald"/>
                  <a:cs typeface="Oswald"/>
                  <a:sym typeface="Oswald"/>
                </a:rPr>
                <a:t>Premium established by carrier</a:t>
              </a:r>
              <a:endParaRPr sz="3600" b="1" dirty="0">
                <a:solidFill>
                  <a:srgbClr val="FFFFFF"/>
                </a:solidFill>
                <a:ea typeface="Oswald"/>
                <a:cs typeface="Oswald"/>
                <a:sym typeface="Oswald"/>
              </a:endParaRPr>
            </a:p>
          </p:txBody>
        </p:sp>
        <p:sp>
          <p:nvSpPr>
            <p:cNvPr id="18" name="Google Shape;625;p70">
              <a:extLst>
                <a:ext uri="{FF2B5EF4-FFF2-40B4-BE49-F238E27FC236}">
                  <a16:creationId xmlns:a16="http://schemas.microsoft.com/office/drawing/2014/main" id="{5FD4F3B9-C843-FB3E-F922-9B517129FA0E}"/>
                </a:ext>
              </a:extLst>
            </p:cNvPr>
            <p:cNvSpPr/>
            <p:nvPr/>
          </p:nvSpPr>
          <p:spPr>
            <a:xfrm>
              <a:off x="2077620" y="53349"/>
              <a:ext cx="3873900" cy="3873900"/>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26;p70">
              <a:extLst>
                <a:ext uri="{FF2B5EF4-FFF2-40B4-BE49-F238E27FC236}">
                  <a16:creationId xmlns:a16="http://schemas.microsoft.com/office/drawing/2014/main" id="{DF634BB9-68FF-27A9-2C4D-923168133640}"/>
                </a:ext>
              </a:extLst>
            </p:cNvPr>
            <p:cNvSpPr/>
            <p:nvPr/>
          </p:nvSpPr>
          <p:spPr>
            <a:xfrm>
              <a:off x="2006339" y="176246"/>
              <a:ext cx="3873900" cy="3873900"/>
            </a:xfrm>
            <a:custGeom>
              <a:avLst/>
              <a:gdLst/>
              <a:ahLst/>
              <a:cxnLst/>
              <a:rect l="l" t="t" r="r" b="b"/>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627;p70">
              <a:extLst>
                <a:ext uri="{FF2B5EF4-FFF2-40B4-BE49-F238E27FC236}">
                  <a16:creationId xmlns:a16="http://schemas.microsoft.com/office/drawing/2014/main" id="{0F718456-C286-AF97-67E3-963262982298}"/>
                </a:ext>
              </a:extLst>
            </p:cNvPr>
            <p:cNvSpPr/>
            <p:nvPr/>
          </p:nvSpPr>
          <p:spPr>
            <a:xfrm>
              <a:off x="1997352" y="53349"/>
              <a:ext cx="3873900" cy="3873900"/>
            </a:xfrm>
            <a:custGeom>
              <a:avLst/>
              <a:gdLst/>
              <a:ahLst/>
              <a:cxnLst/>
              <a:rect l="l" t="t" r="r" b="b"/>
              <a:pathLst>
                <a:path w="120000" h="120000" extrusionOk="0">
                  <a:moveTo>
                    <a:pt x="11561" y="87966"/>
                  </a:moveTo>
                  <a:cubicBezTo>
                    <a:pt x="2017" y="71436"/>
                    <a:pt x="1562" y="51181"/>
                    <a:pt x="10353" y="34238"/>
                  </a:cubicBezTo>
                  <a:cubicBezTo>
                    <a:pt x="19144" y="17296"/>
                    <a:pt x="35968" y="6007"/>
                    <a:pt x="54979" y="4293"/>
                  </a:cubicBezTo>
                  <a:lnTo>
                    <a:pt x="54979" y="239"/>
                  </a:lnTo>
                  <a:lnTo>
                    <a:pt x="60009" y="7118"/>
                  </a:lnTo>
                  <a:lnTo>
                    <a:pt x="54977" y="14476"/>
                  </a:lnTo>
                  <a:lnTo>
                    <a:pt x="54978" y="10423"/>
                  </a:lnTo>
                  <a:cubicBezTo>
                    <a:pt x="38157" y="12127"/>
                    <a:pt x="23347" y="22244"/>
                    <a:pt x="15643" y="37294"/>
                  </a:cubicBezTo>
                  <a:cubicBezTo>
                    <a:pt x="7939" y="52344"/>
                    <a:pt x="8392" y="70273"/>
                    <a:pt x="16845" y="849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533663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2BC7-9618-D303-0DF7-9ADFC368E069}"/>
              </a:ext>
            </a:extLst>
          </p:cNvPr>
          <p:cNvSpPr>
            <a:spLocks noGrp="1"/>
          </p:cNvSpPr>
          <p:nvPr>
            <p:ph type="title"/>
          </p:nvPr>
        </p:nvSpPr>
        <p:spPr/>
        <p:txBody>
          <a:bodyPr/>
          <a:lstStyle/>
          <a:p>
            <a:r>
              <a:rPr lang="en-US" b="0" dirty="0">
                <a:solidFill>
                  <a:schemeClr val="tx1"/>
                </a:solidFill>
              </a:rPr>
              <a:t>Collateral</a:t>
            </a:r>
          </a:p>
        </p:txBody>
      </p:sp>
      <p:sp>
        <p:nvSpPr>
          <p:cNvPr id="3" name="Slide Number Placeholder 2">
            <a:extLst>
              <a:ext uri="{FF2B5EF4-FFF2-40B4-BE49-F238E27FC236}">
                <a16:creationId xmlns:a16="http://schemas.microsoft.com/office/drawing/2014/main" id="{5631C261-6861-2F2F-F1DF-B662E81EF2FC}"/>
              </a:ext>
            </a:extLst>
          </p:cNvPr>
          <p:cNvSpPr>
            <a:spLocks noGrp="1"/>
          </p:cNvSpPr>
          <p:nvPr>
            <p:ph type="sldNum" sz="quarter" idx="12"/>
          </p:nvPr>
        </p:nvSpPr>
        <p:spPr/>
        <p:txBody>
          <a:bodyPr/>
          <a:lstStyle/>
          <a:p>
            <a:fld id="{689283F9-B069-4DD8-986C-6F2C25501430}" type="slidenum">
              <a:rPr lang="en-US" smtClean="0"/>
              <a:t>37</a:t>
            </a:fld>
            <a:endParaRPr lang="en-US" dirty="0"/>
          </a:p>
        </p:txBody>
      </p:sp>
      <p:sp>
        <p:nvSpPr>
          <p:cNvPr id="5" name="Content Placeholder 4">
            <a:extLst>
              <a:ext uri="{FF2B5EF4-FFF2-40B4-BE49-F238E27FC236}">
                <a16:creationId xmlns:a16="http://schemas.microsoft.com/office/drawing/2014/main" id="{679C1C68-A75D-5BEF-FA89-C47CC3FE9E73}"/>
              </a:ext>
            </a:extLst>
          </p:cNvPr>
          <p:cNvSpPr>
            <a:spLocks noGrp="1"/>
          </p:cNvSpPr>
          <p:nvPr>
            <p:ph sz="quarter" idx="14"/>
          </p:nvPr>
        </p:nvSpPr>
        <p:spPr>
          <a:xfrm>
            <a:off x="1099930" y="2095500"/>
            <a:ext cx="16262558" cy="766970"/>
          </a:xfrm>
        </p:spPr>
        <p:txBody>
          <a:bodyPr/>
          <a:lstStyle/>
          <a:p>
            <a:r>
              <a:rPr lang="en-US" sz="4000" dirty="0"/>
              <a:t>Unearned premium is determined by:</a:t>
            </a:r>
          </a:p>
          <a:p>
            <a:r>
              <a:rPr lang="en-US" sz="4000" dirty="0"/>
              <a:t>         </a:t>
            </a:r>
            <a:endParaRPr lang="en-US" sz="3600" dirty="0"/>
          </a:p>
        </p:txBody>
      </p:sp>
      <p:sp>
        <p:nvSpPr>
          <p:cNvPr id="6" name="Content Placeholder 4">
            <a:extLst>
              <a:ext uri="{FF2B5EF4-FFF2-40B4-BE49-F238E27FC236}">
                <a16:creationId xmlns:a16="http://schemas.microsoft.com/office/drawing/2014/main" id="{C6C10F0E-F1C7-E5AA-2E50-C516DA9C3AB4}"/>
              </a:ext>
            </a:extLst>
          </p:cNvPr>
          <p:cNvSpPr txBox="1">
            <a:spLocks/>
          </p:cNvSpPr>
          <p:nvPr/>
        </p:nvSpPr>
        <p:spPr>
          <a:xfrm>
            <a:off x="2279375" y="3264172"/>
            <a:ext cx="10734260" cy="813353"/>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200" dirty="0"/>
              <a:t>Policy Earnings: short rate/pro rata</a:t>
            </a:r>
          </a:p>
          <a:p>
            <a:endParaRPr lang="en-US" sz="4000" dirty="0"/>
          </a:p>
          <a:p>
            <a:r>
              <a:rPr lang="en-US" sz="4000" dirty="0"/>
              <a:t>         </a:t>
            </a:r>
            <a:endParaRPr lang="en-US" sz="3600" dirty="0"/>
          </a:p>
        </p:txBody>
      </p:sp>
      <p:sp>
        <p:nvSpPr>
          <p:cNvPr id="7" name="Content Placeholder 4">
            <a:extLst>
              <a:ext uri="{FF2B5EF4-FFF2-40B4-BE49-F238E27FC236}">
                <a16:creationId xmlns:a16="http://schemas.microsoft.com/office/drawing/2014/main" id="{F9715197-9162-88CA-34FC-9C8BF2B166B9}"/>
              </a:ext>
            </a:extLst>
          </p:cNvPr>
          <p:cNvSpPr txBox="1">
            <a:spLocks/>
          </p:cNvSpPr>
          <p:nvPr/>
        </p:nvSpPr>
        <p:spPr>
          <a:xfrm>
            <a:off x="2279375" y="4461634"/>
            <a:ext cx="10734260" cy="813353"/>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200" dirty="0"/>
              <a:t>Term and structure</a:t>
            </a:r>
          </a:p>
          <a:p>
            <a:endParaRPr lang="en-US" sz="4000" dirty="0"/>
          </a:p>
          <a:p>
            <a:r>
              <a:rPr lang="en-US" sz="4000" dirty="0"/>
              <a:t>         </a:t>
            </a:r>
            <a:endParaRPr lang="en-US" sz="3600" dirty="0"/>
          </a:p>
        </p:txBody>
      </p:sp>
      <p:sp>
        <p:nvSpPr>
          <p:cNvPr id="8" name="Content Placeholder 4">
            <a:extLst>
              <a:ext uri="{FF2B5EF4-FFF2-40B4-BE49-F238E27FC236}">
                <a16:creationId xmlns:a16="http://schemas.microsoft.com/office/drawing/2014/main" id="{B1B9B1E1-3B1C-908B-C7FE-0C55029A263D}"/>
              </a:ext>
            </a:extLst>
          </p:cNvPr>
          <p:cNvSpPr txBox="1">
            <a:spLocks/>
          </p:cNvSpPr>
          <p:nvPr/>
        </p:nvSpPr>
        <p:spPr>
          <a:xfrm>
            <a:off x="2279375" y="5628396"/>
            <a:ext cx="10734260" cy="3855607"/>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200" dirty="0"/>
              <a:t>Policy provisions</a:t>
            </a:r>
          </a:p>
          <a:p>
            <a:pPr marL="571500" indent="-571500">
              <a:buFont typeface="Wingdings" panose="05000000000000000000" pitchFamily="2" charset="2"/>
              <a:buChar char="§"/>
            </a:pPr>
            <a:r>
              <a:rPr lang="en-US" dirty="0"/>
              <a:t>Minimum earned premiums</a:t>
            </a:r>
          </a:p>
          <a:p>
            <a:pPr marL="571500" indent="-571500">
              <a:buFont typeface="Wingdings" panose="05000000000000000000" pitchFamily="2" charset="2"/>
              <a:buChar char="§"/>
            </a:pPr>
            <a:r>
              <a:rPr lang="en-US" dirty="0"/>
              <a:t>Accelerated earnings</a:t>
            </a:r>
          </a:p>
          <a:p>
            <a:pPr marL="571500" indent="-571500">
              <a:buFont typeface="Wingdings" panose="05000000000000000000" pitchFamily="2" charset="2"/>
              <a:buChar char="§"/>
            </a:pPr>
            <a:r>
              <a:rPr lang="en-US" dirty="0"/>
              <a:t>Fully earned clauses</a:t>
            </a:r>
          </a:p>
          <a:p>
            <a:pPr marL="571500" indent="-571500">
              <a:buFont typeface="Wingdings" panose="05000000000000000000" pitchFamily="2" charset="2"/>
              <a:buChar char="§"/>
            </a:pPr>
            <a:r>
              <a:rPr lang="en-US" dirty="0"/>
              <a:t>Cancellation days</a:t>
            </a:r>
          </a:p>
          <a:p>
            <a:pPr marL="571500" indent="-571500">
              <a:buFont typeface="Wingdings" panose="05000000000000000000" pitchFamily="2" charset="2"/>
              <a:buChar char="§"/>
            </a:pPr>
            <a:r>
              <a:rPr lang="en-US" dirty="0"/>
              <a:t>Audits</a:t>
            </a:r>
          </a:p>
          <a:p>
            <a:endParaRPr lang="en-US" sz="4000" dirty="0"/>
          </a:p>
          <a:p>
            <a:r>
              <a:rPr lang="en-US" sz="4000" dirty="0"/>
              <a:t>         </a:t>
            </a:r>
            <a:endParaRPr lang="en-US" sz="3600" dirty="0"/>
          </a:p>
        </p:txBody>
      </p:sp>
      <p:pic>
        <p:nvPicPr>
          <p:cNvPr id="10" name="Graphic 9" descr="Badge 1 with solid fill">
            <a:extLst>
              <a:ext uri="{FF2B5EF4-FFF2-40B4-BE49-F238E27FC236}">
                <a16:creationId xmlns:a16="http://schemas.microsoft.com/office/drawing/2014/main" id="{8D1ED0F8-A54B-F3EF-1EAC-E4AAE8547B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9930" y="3129169"/>
            <a:ext cx="914400" cy="914400"/>
          </a:xfrm>
          <a:prstGeom prst="rect">
            <a:avLst/>
          </a:prstGeom>
        </p:spPr>
      </p:pic>
      <p:pic>
        <p:nvPicPr>
          <p:cNvPr id="12" name="Graphic 11" descr="Badge with solid fill">
            <a:extLst>
              <a:ext uri="{FF2B5EF4-FFF2-40B4-BE49-F238E27FC236}">
                <a16:creationId xmlns:a16="http://schemas.microsoft.com/office/drawing/2014/main" id="{EE19A452-AF01-EA19-959F-777E3FFFEA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7852" y="4411110"/>
            <a:ext cx="914400" cy="914400"/>
          </a:xfrm>
          <a:prstGeom prst="rect">
            <a:avLst/>
          </a:prstGeom>
        </p:spPr>
      </p:pic>
      <p:pic>
        <p:nvPicPr>
          <p:cNvPr id="14" name="Graphic 13" descr="Badge 3 with solid fill">
            <a:extLst>
              <a:ext uri="{FF2B5EF4-FFF2-40B4-BE49-F238E27FC236}">
                <a16:creationId xmlns:a16="http://schemas.microsoft.com/office/drawing/2014/main" id="{D8C4D67C-A7DE-FED1-D948-04A24190FE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9930" y="5580617"/>
            <a:ext cx="914400" cy="914400"/>
          </a:xfrm>
          <a:prstGeom prst="rect">
            <a:avLst/>
          </a:prstGeom>
        </p:spPr>
      </p:pic>
    </p:spTree>
    <p:extLst>
      <p:ext uri="{BB962C8B-B14F-4D97-AF65-F5344CB8AC3E}">
        <p14:creationId xmlns:p14="http://schemas.microsoft.com/office/powerpoint/2010/main" val="1333243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2BC7-9618-D303-0DF7-9ADFC368E069}"/>
              </a:ext>
            </a:extLst>
          </p:cNvPr>
          <p:cNvSpPr>
            <a:spLocks noGrp="1"/>
          </p:cNvSpPr>
          <p:nvPr>
            <p:ph type="title"/>
          </p:nvPr>
        </p:nvSpPr>
        <p:spPr/>
        <p:txBody>
          <a:bodyPr/>
          <a:lstStyle/>
          <a:p>
            <a:r>
              <a:rPr lang="en-US" b="0" dirty="0">
                <a:solidFill>
                  <a:schemeClr val="tx1"/>
                </a:solidFill>
              </a:rPr>
              <a:t>Pro-rata</a:t>
            </a:r>
            <a:r>
              <a:rPr lang="en-US" dirty="0"/>
              <a:t> </a:t>
            </a:r>
            <a:r>
              <a:rPr lang="en-US" b="0" dirty="0">
                <a:solidFill>
                  <a:schemeClr val="tx1"/>
                </a:solidFill>
              </a:rPr>
              <a:t>vs</a:t>
            </a:r>
            <a:r>
              <a:rPr lang="en-US" dirty="0"/>
              <a:t> short rate</a:t>
            </a:r>
          </a:p>
        </p:txBody>
      </p:sp>
      <p:sp>
        <p:nvSpPr>
          <p:cNvPr id="3" name="Slide Number Placeholder 2">
            <a:extLst>
              <a:ext uri="{FF2B5EF4-FFF2-40B4-BE49-F238E27FC236}">
                <a16:creationId xmlns:a16="http://schemas.microsoft.com/office/drawing/2014/main" id="{5631C261-6861-2F2F-F1DF-B662E81EF2FC}"/>
              </a:ext>
            </a:extLst>
          </p:cNvPr>
          <p:cNvSpPr>
            <a:spLocks noGrp="1"/>
          </p:cNvSpPr>
          <p:nvPr>
            <p:ph type="sldNum" sz="quarter" idx="12"/>
          </p:nvPr>
        </p:nvSpPr>
        <p:spPr/>
        <p:txBody>
          <a:bodyPr/>
          <a:lstStyle/>
          <a:p>
            <a:fld id="{689283F9-B069-4DD8-986C-6F2C25501430}" type="slidenum">
              <a:rPr lang="en-US" smtClean="0"/>
              <a:t>38</a:t>
            </a:fld>
            <a:endParaRPr lang="en-US" dirty="0"/>
          </a:p>
        </p:txBody>
      </p:sp>
      <p:sp>
        <p:nvSpPr>
          <p:cNvPr id="5" name="Content Placeholder 4">
            <a:extLst>
              <a:ext uri="{FF2B5EF4-FFF2-40B4-BE49-F238E27FC236}">
                <a16:creationId xmlns:a16="http://schemas.microsoft.com/office/drawing/2014/main" id="{679C1C68-A75D-5BEF-FA89-C47CC3FE9E73}"/>
              </a:ext>
            </a:extLst>
          </p:cNvPr>
          <p:cNvSpPr>
            <a:spLocks noGrp="1"/>
          </p:cNvSpPr>
          <p:nvPr>
            <p:ph sz="quarter" idx="14"/>
          </p:nvPr>
        </p:nvSpPr>
        <p:spPr>
          <a:xfrm>
            <a:off x="1099930" y="2095500"/>
            <a:ext cx="16262558" cy="766970"/>
          </a:xfrm>
        </p:spPr>
        <p:txBody>
          <a:bodyPr/>
          <a:lstStyle/>
          <a:p>
            <a:r>
              <a:rPr lang="en-US" sz="4000" dirty="0"/>
              <a:t>Policy earns according to the state rules</a:t>
            </a:r>
          </a:p>
          <a:p>
            <a:r>
              <a:rPr lang="en-US" sz="4000" dirty="0"/>
              <a:t>         </a:t>
            </a:r>
            <a:endParaRPr lang="en-US" sz="3600" dirty="0"/>
          </a:p>
        </p:txBody>
      </p:sp>
      <p:sp>
        <p:nvSpPr>
          <p:cNvPr id="6" name="Content Placeholder 4">
            <a:extLst>
              <a:ext uri="{FF2B5EF4-FFF2-40B4-BE49-F238E27FC236}">
                <a16:creationId xmlns:a16="http://schemas.microsoft.com/office/drawing/2014/main" id="{C6C10F0E-F1C7-E5AA-2E50-C516DA9C3AB4}"/>
              </a:ext>
            </a:extLst>
          </p:cNvPr>
          <p:cNvSpPr txBox="1">
            <a:spLocks/>
          </p:cNvSpPr>
          <p:nvPr/>
        </p:nvSpPr>
        <p:spPr>
          <a:xfrm>
            <a:off x="2809463" y="3266249"/>
            <a:ext cx="10734260" cy="2116211"/>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600" dirty="0"/>
              <a:t>Pro-rata earns 1/365/day</a:t>
            </a:r>
          </a:p>
          <a:p>
            <a:pPr marL="571500" indent="-571500">
              <a:buFont typeface="Wingdings" panose="05000000000000000000" pitchFamily="2" charset="2"/>
              <a:buChar char="q"/>
            </a:pPr>
            <a:r>
              <a:rPr lang="en-US" sz="3600" dirty="0"/>
              <a:t>There are 11 states which earn on a pro-rata basis</a:t>
            </a:r>
          </a:p>
          <a:p>
            <a:pPr marL="571500" indent="-571500">
              <a:buFont typeface="Wingdings" panose="05000000000000000000" pitchFamily="2" charset="2"/>
              <a:buChar char="q"/>
            </a:pPr>
            <a:r>
              <a:rPr lang="en-US" sz="3600" dirty="0"/>
              <a:t>CA, MD, MI, MN, MS, MT, ND, NY, OR, RI, ad TN</a:t>
            </a:r>
          </a:p>
          <a:p>
            <a:pPr marL="571500" indent="-571500">
              <a:buFont typeface="Wingdings" panose="05000000000000000000" pitchFamily="2" charset="2"/>
              <a:buChar char="q"/>
            </a:pPr>
            <a:endParaRPr lang="en-US" sz="3600" dirty="0"/>
          </a:p>
          <a:p>
            <a:endParaRPr lang="en-US" sz="4000" dirty="0"/>
          </a:p>
          <a:p>
            <a:r>
              <a:rPr lang="en-US" sz="4000" dirty="0"/>
              <a:t>         </a:t>
            </a:r>
            <a:endParaRPr lang="en-US" sz="3600" dirty="0"/>
          </a:p>
        </p:txBody>
      </p:sp>
      <p:sp>
        <p:nvSpPr>
          <p:cNvPr id="8" name="Content Placeholder 4">
            <a:extLst>
              <a:ext uri="{FF2B5EF4-FFF2-40B4-BE49-F238E27FC236}">
                <a16:creationId xmlns:a16="http://schemas.microsoft.com/office/drawing/2014/main" id="{B1B9B1E1-3B1C-908B-C7FE-0C55029A263D}"/>
              </a:ext>
            </a:extLst>
          </p:cNvPr>
          <p:cNvSpPr txBox="1">
            <a:spLocks/>
          </p:cNvSpPr>
          <p:nvPr/>
        </p:nvSpPr>
        <p:spPr>
          <a:xfrm>
            <a:off x="2809463" y="6061597"/>
            <a:ext cx="12881112" cy="1905877"/>
          </a:xfrm>
          <a:prstGeom prst="rect">
            <a:avLst/>
          </a:prstGeom>
        </p:spPr>
        <p:txBody>
          <a:bodyPr vert="horz" lIns="91440" tIns="45720" rIns="91440" bIns="45720" rtlCol="0">
            <a:noAutofit/>
          </a:bodyPr>
          <a:lst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600" dirty="0"/>
              <a:t>Short rate earnings carry a 10% penalty for cancellation (approximately)</a:t>
            </a:r>
          </a:p>
          <a:p>
            <a:pPr marL="571500" indent="-571500">
              <a:buFont typeface="Wingdings" panose="05000000000000000000" pitchFamily="2" charset="2"/>
              <a:buChar char="q"/>
            </a:pPr>
            <a:r>
              <a:rPr lang="en-US" sz="3600" dirty="0"/>
              <a:t>The remaining states earn on a short rate basis</a:t>
            </a:r>
          </a:p>
          <a:p>
            <a:endParaRPr lang="en-US" sz="4000" dirty="0"/>
          </a:p>
          <a:p>
            <a:r>
              <a:rPr lang="en-US" sz="4000" dirty="0"/>
              <a:t>         </a:t>
            </a:r>
            <a:endParaRPr lang="en-US" sz="3600" dirty="0"/>
          </a:p>
        </p:txBody>
      </p:sp>
      <p:grpSp>
        <p:nvGrpSpPr>
          <p:cNvPr id="11" name="Graphic 9" descr="Monthly calendar outline">
            <a:extLst>
              <a:ext uri="{FF2B5EF4-FFF2-40B4-BE49-F238E27FC236}">
                <a16:creationId xmlns:a16="http://schemas.microsoft.com/office/drawing/2014/main" id="{7AC36FD6-5CBF-64A8-226D-474E1A323729}"/>
              </a:ext>
            </a:extLst>
          </p:cNvPr>
          <p:cNvGrpSpPr/>
          <p:nvPr/>
        </p:nvGrpSpPr>
        <p:grpSpPr>
          <a:xfrm>
            <a:off x="927100" y="3587668"/>
            <a:ext cx="1407269" cy="1593931"/>
            <a:chOff x="1293287" y="3673709"/>
            <a:chExt cx="939165" cy="939165"/>
          </a:xfrm>
          <a:solidFill>
            <a:schemeClr val="accent3"/>
          </a:solidFill>
        </p:grpSpPr>
        <p:sp>
          <p:nvSpPr>
            <p:cNvPr id="12" name="Freeform: Shape 11">
              <a:extLst>
                <a:ext uri="{FF2B5EF4-FFF2-40B4-BE49-F238E27FC236}">
                  <a16:creationId xmlns:a16="http://schemas.microsoft.com/office/drawing/2014/main" id="{D11B3689-0E4C-8B4C-4C99-9C4479333167}"/>
                </a:ext>
              </a:extLst>
            </p:cNvPr>
            <p:cNvSpPr/>
            <p:nvPr/>
          </p:nvSpPr>
          <p:spPr>
            <a:xfrm>
              <a:off x="1293287" y="3673709"/>
              <a:ext cx="939165" cy="939165"/>
            </a:xfrm>
            <a:custGeom>
              <a:avLst/>
              <a:gdLst>
                <a:gd name="connsiteX0" fmla="*/ 0 w 939165"/>
                <a:gd name="connsiteY0" fmla="*/ 939165 h 939165"/>
                <a:gd name="connsiteX1" fmla="*/ 939165 w 939165"/>
                <a:gd name="connsiteY1" fmla="*/ 939165 h 939165"/>
                <a:gd name="connsiteX2" fmla="*/ 939165 w 939165"/>
                <a:gd name="connsiteY2" fmla="*/ 0 h 939165"/>
                <a:gd name="connsiteX3" fmla="*/ 0 w 939165"/>
                <a:gd name="connsiteY3" fmla="*/ 0 h 939165"/>
                <a:gd name="connsiteX4" fmla="*/ 27623 w 939165"/>
                <a:gd name="connsiteY4" fmla="*/ 27623 h 939165"/>
                <a:gd name="connsiteX5" fmla="*/ 911543 w 939165"/>
                <a:gd name="connsiteY5" fmla="*/ 27623 h 939165"/>
                <a:gd name="connsiteX6" fmla="*/ 911543 w 939165"/>
                <a:gd name="connsiteY6" fmla="*/ 138113 h 939165"/>
                <a:gd name="connsiteX7" fmla="*/ 27623 w 939165"/>
                <a:gd name="connsiteY7" fmla="*/ 138113 h 939165"/>
                <a:gd name="connsiteX8" fmla="*/ 27623 w 939165"/>
                <a:gd name="connsiteY8" fmla="*/ 165735 h 939165"/>
                <a:gd name="connsiteX9" fmla="*/ 911543 w 939165"/>
                <a:gd name="connsiteY9" fmla="*/ 165735 h 939165"/>
                <a:gd name="connsiteX10" fmla="*/ 911543 w 939165"/>
                <a:gd name="connsiteY10" fmla="*/ 911543 h 939165"/>
                <a:gd name="connsiteX11" fmla="*/ 27623 w 939165"/>
                <a:gd name="connsiteY11" fmla="*/ 911543 h 9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9165" h="939165">
                  <a:moveTo>
                    <a:pt x="0" y="939165"/>
                  </a:moveTo>
                  <a:lnTo>
                    <a:pt x="939165" y="939165"/>
                  </a:lnTo>
                  <a:lnTo>
                    <a:pt x="939165" y="0"/>
                  </a:lnTo>
                  <a:lnTo>
                    <a:pt x="0" y="0"/>
                  </a:lnTo>
                  <a:close/>
                  <a:moveTo>
                    <a:pt x="27623" y="27623"/>
                  </a:moveTo>
                  <a:lnTo>
                    <a:pt x="911543" y="27623"/>
                  </a:lnTo>
                  <a:lnTo>
                    <a:pt x="911543" y="138113"/>
                  </a:lnTo>
                  <a:lnTo>
                    <a:pt x="27623" y="138113"/>
                  </a:lnTo>
                  <a:close/>
                  <a:moveTo>
                    <a:pt x="27623" y="165735"/>
                  </a:moveTo>
                  <a:lnTo>
                    <a:pt x="911543" y="165735"/>
                  </a:lnTo>
                  <a:lnTo>
                    <a:pt x="911543" y="911543"/>
                  </a:lnTo>
                  <a:lnTo>
                    <a:pt x="27623" y="911543"/>
                  </a:lnTo>
                  <a:close/>
                </a:path>
              </a:pathLst>
            </a:custGeom>
            <a:solidFill>
              <a:schemeClr val="accent1"/>
            </a:solidFill>
            <a:ln w="13791"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3611704-CA61-E585-72C7-B8730715DBE8}"/>
                </a:ext>
              </a:extLst>
            </p:cNvPr>
            <p:cNvSpPr/>
            <p:nvPr/>
          </p:nvSpPr>
          <p:spPr>
            <a:xfrm>
              <a:off x="1403777" y="3922312"/>
              <a:ext cx="718185" cy="580072"/>
            </a:xfrm>
            <a:custGeom>
              <a:avLst/>
              <a:gdLst>
                <a:gd name="connsiteX0" fmla="*/ 138113 w 718185"/>
                <a:gd name="connsiteY0" fmla="*/ 138113 h 580072"/>
                <a:gd name="connsiteX1" fmla="*/ 0 w 718185"/>
                <a:gd name="connsiteY1" fmla="*/ 138113 h 580072"/>
                <a:gd name="connsiteX2" fmla="*/ 0 w 718185"/>
                <a:gd name="connsiteY2" fmla="*/ 580073 h 580072"/>
                <a:gd name="connsiteX3" fmla="*/ 441960 w 718185"/>
                <a:gd name="connsiteY3" fmla="*/ 580073 h 580072"/>
                <a:gd name="connsiteX4" fmla="*/ 441960 w 718185"/>
                <a:gd name="connsiteY4" fmla="*/ 441960 h 580072"/>
                <a:gd name="connsiteX5" fmla="*/ 718185 w 718185"/>
                <a:gd name="connsiteY5" fmla="*/ 441960 h 580072"/>
                <a:gd name="connsiteX6" fmla="*/ 718185 w 718185"/>
                <a:gd name="connsiteY6" fmla="*/ 0 h 580072"/>
                <a:gd name="connsiteX7" fmla="*/ 138113 w 718185"/>
                <a:gd name="connsiteY7" fmla="*/ 0 h 580072"/>
                <a:gd name="connsiteX8" fmla="*/ 138113 w 718185"/>
                <a:gd name="connsiteY8" fmla="*/ 552450 h 580072"/>
                <a:gd name="connsiteX9" fmla="*/ 27623 w 718185"/>
                <a:gd name="connsiteY9" fmla="*/ 552450 h 580072"/>
                <a:gd name="connsiteX10" fmla="*/ 27623 w 718185"/>
                <a:gd name="connsiteY10" fmla="*/ 441960 h 580072"/>
                <a:gd name="connsiteX11" fmla="*/ 138113 w 718185"/>
                <a:gd name="connsiteY11" fmla="*/ 441960 h 580072"/>
                <a:gd name="connsiteX12" fmla="*/ 138113 w 718185"/>
                <a:gd name="connsiteY12" fmla="*/ 414338 h 580072"/>
                <a:gd name="connsiteX13" fmla="*/ 27623 w 718185"/>
                <a:gd name="connsiteY13" fmla="*/ 414338 h 580072"/>
                <a:gd name="connsiteX14" fmla="*/ 27623 w 718185"/>
                <a:gd name="connsiteY14" fmla="*/ 303848 h 580072"/>
                <a:gd name="connsiteX15" fmla="*/ 138113 w 718185"/>
                <a:gd name="connsiteY15" fmla="*/ 303848 h 580072"/>
                <a:gd name="connsiteX16" fmla="*/ 138113 w 718185"/>
                <a:gd name="connsiteY16" fmla="*/ 276225 h 580072"/>
                <a:gd name="connsiteX17" fmla="*/ 27623 w 718185"/>
                <a:gd name="connsiteY17" fmla="*/ 276225 h 580072"/>
                <a:gd name="connsiteX18" fmla="*/ 27623 w 718185"/>
                <a:gd name="connsiteY18" fmla="*/ 165735 h 580072"/>
                <a:gd name="connsiteX19" fmla="*/ 138113 w 718185"/>
                <a:gd name="connsiteY19" fmla="*/ 165735 h 580072"/>
                <a:gd name="connsiteX20" fmla="*/ 580073 w 718185"/>
                <a:gd name="connsiteY20" fmla="*/ 27623 h 580072"/>
                <a:gd name="connsiteX21" fmla="*/ 690563 w 718185"/>
                <a:gd name="connsiteY21" fmla="*/ 27623 h 580072"/>
                <a:gd name="connsiteX22" fmla="*/ 690563 w 718185"/>
                <a:gd name="connsiteY22" fmla="*/ 138113 h 580072"/>
                <a:gd name="connsiteX23" fmla="*/ 580073 w 718185"/>
                <a:gd name="connsiteY23" fmla="*/ 138113 h 580072"/>
                <a:gd name="connsiteX24" fmla="*/ 580073 w 718185"/>
                <a:gd name="connsiteY24" fmla="*/ 165735 h 580072"/>
                <a:gd name="connsiteX25" fmla="*/ 690563 w 718185"/>
                <a:gd name="connsiteY25" fmla="*/ 165735 h 580072"/>
                <a:gd name="connsiteX26" fmla="*/ 690563 w 718185"/>
                <a:gd name="connsiteY26" fmla="*/ 276225 h 580072"/>
                <a:gd name="connsiteX27" fmla="*/ 580073 w 718185"/>
                <a:gd name="connsiteY27" fmla="*/ 276225 h 580072"/>
                <a:gd name="connsiteX28" fmla="*/ 580073 w 718185"/>
                <a:gd name="connsiteY28" fmla="*/ 303848 h 580072"/>
                <a:gd name="connsiteX29" fmla="*/ 690563 w 718185"/>
                <a:gd name="connsiteY29" fmla="*/ 303848 h 580072"/>
                <a:gd name="connsiteX30" fmla="*/ 690563 w 718185"/>
                <a:gd name="connsiteY30" fmla="*/ 414338 h 580072"/>
                <a:gd name="connsiteX31" fmla="*/ 580073 w 718185"/>
                <a:gd name="connsiteY31" fmla="*/ 414338 h 580072"/>
                <a:gd name="connsiteX32" fmla="*/ 441960 w 718185"/>
                <a:gd name="connsiteY32" fmla="*/ 27623 h 580072"/>
                <a:gd name="connsiteX33" fmla="*/ 552450 w 718185"/>
                <a:gd name="connsiteY33" fmla="*/ 27623 h 580072"/>
                <a:gd name="connsiteX34" fmla="*/ 552450 w 718185"/>
                <a:gd name="connsiteY34" fmla="*/ 138113 h 580072"/>
                <a:gd name="connsiteX35" fmla="*/ 441960 w 718185"/>
                <a:gd name="connsiteY35" fmla="*/ 138113 h 580072"/>
                <a:gd name="connsiteX36" fmla="*/ 441960 w 718185"/>
                <a:gd name="connsiteY36" fmla="*/ 165735 h 580072"/>
                <a:gd name="connsiteX37" fmla="*/ 552450 w 718185"/>
                <a:gd name="connsiteY37" fmla="*/ 165735 h 580072"/>
                <a:gd name="connsiteX38" fmla="*/ 552450 w 718185"/>
                <a:gd name="connsiteY38" fmla="*/ 276225 h 580072"/>
                <a:gd name="connsiteX39" fmla="*/ 441960 w 718185"/>
                <a:gd name="connsiteY39" fmla="*/ 276225 h 580072"/>
                <a:gd name="connsiteX40" fmla="*/ 441960 w 718185"/>
                <a:gd name="connsiteY40" fmla="*/ 303848 h 580072"/>
                <a:gd name="connsiteX41" fmla="*/ 552450 w 718185"/>
                <a:gd name="connsiteY41" fmla="*/ 303848 h 580072"/>
                <a:gd name="connsiteX42" fmla="*/ 552450 w 718185"/>
                <a:gd name="connsiteY42" fmla="*/ 414338 h 580072"/>
                <a:gd name="connsiteX43" fmla="*/ 441960 w 718185"/>
                <a:gd name="connsiteY43" fmla="*/ 414338 h 580072"/>
                <a:gd name="connsiteX44" fmla="*/ 303848 w 718185"/>
                <a:gd name="connsiteY44" fmla="*/ 27623 h 580072"/>
                <a:gd name="connsiteX45" fmla="*/ 414338 w 718185"/>
                <a:gd name="connsiteY45" fmla="*/ 27623 h 580072"/>
                <a:gd name="connsiteX46" fmla="*/ 414338 w 718185"/>
                <a:gd name="connsiteY46" fmla="*/ 138113 h 580072"/>
                <a:gd name="connsiteX47" fmla="*/ 303848 w 718185"/>
                <a:gd name="connsiteY47" fmla="*/ 138113 h 580072"/>
                <a:gd name="connsiteX48" fmla="*/ 303848 w 718185"/>
                <a:gd name="connsiteY48" fmla="*/ 165735 h 580072"/>
                <a:gd name="connsiteX49" fmla="*/ 414338 w 718185"/>
                <a:gd name="connsiteY49" fmla="*/ 165735 h 580072"/>
                <a:gd name="connsiteX50" fmla="*/ 414338 w 718185"/>
                <a:gd name="connsiteY50" fmla="*/ 276225 h 580072"/>
                <a:gd name="connsiteX51" fmla="*/ 303848 w 718185"/>
                <a:gd name="connsiteY51" fmla="*/ 276225 h 580072"/>
                <a:gd name="connsiteX52" fmla="*/ 303848 w 718185"/>
                <a:gd name="connsiteY52" fmla="*/ 303848 h 580072"/>
                <a:gd name="connsiteX53" fmla="*/ 414338 w 718185"/>
                <a:gd name="connsiteY53" fmla="*/ 303848 h 580072"/>
                <a:gd name="connsiteX54" fmla="*/ 414338 w 718185"/>
                <a:gd name="connsiteY54" fmla="*/ 414338 h 580072"/>
                <a:gd name="connsiteX55" fmla="*/ 303848 w 718185"/>
                <a:gd name="connsiteY55" fmla="*/ 414338 h 580072"/>
                <a:gd name="connsiteX56" fmla="*/ 303848 w 718185"/>
                <a:gd name="connsiteY56" fmla="*/ 441960 h 580072"/>
                <a:gd name="connsiteX57" fmla="*/ 414338 w 718185"/>
                <a:gd name="connsiteY57" fmla="*/ 441960 h 580072"/>
                <a:gd name="connsiteX58" fmla="*/ 414338 w 718185"/>
                <a:gd name="connsiteY58" fmla="*/ 552450 h 580072"/>
                <a:gd name="connsiteX59" fmla="*/ 303848 w 718185"/>
                <a:gd name="connsiteY59" fmla="*/ 552450 h 580072"/>
                <a:gd name="connsiteX60" fmla="*/ 165735 w 718185"/>
                <a:gd name="connsiteY60" fmla="*/ 27623 h 580072"/>
                <a:gd name="connsiteX61" fmla="*/ 276225 w 718185"/>
                <a:gd name="connsiteY61" fmla="*/ 27623 h 580072"/>
                <a:gd name="connsiteX62" fmla="*/ 276225 w 718185"/>
                <a:gd name="connsiteY62" fmla="*/ 138113 h 580072"/>
                <a:gd name="connsiteX63" fmla="*/ 165735 w 718185"/>
                <a:gd name="connsiteY63" fmla="*/ 138113 h 580072"/>
                <a:gd name="connsiteX64" fmla="*/ 165735 w 718185"/>
                <a:gd name="connsiteY64" fmla="*/ 165735 h 580072"/>
                <a:gd name="connsiteX65" fmla="*/ 276225 w 718185"/>
                <a:gd name="connsiteY65" fmla="*/ 165735 h 580072"/>
                <a:gd name="connsiteX66" fmla="*/ 276225 w 718185"/>
                <a:gd name="connsiteY66" fmla="*/ 276225 h 580072"/>
                <a:gd name="connsiteX67" fmla="*/ 165735 w 718185"/>
                <a:gd name="connsiteY67" fmla="*/ 276225 h 580072"/>
                <a:gd name="connsiteX68" fmla="*/ 165735 w 718185"/>
                <a:gd name="connsiteY68" fmla="*/ 303848 h 580072"/>
                <a:gd name="connsiteX69" fmla="*/ 276225 w 718185"/>
                <a:gd name="connsiteY69" fmla="*/ 303848 h 580072"/>
                <a:gd name="connsiteX70" fmla="*/ 276225 w 718185"/>
                <a:gd name="connsiteY70" fmla="*/ 414338 h 580072"/>
                <a:gd name="connsiteX71" fmla="*/ 165735 w 718185"/>
                <a:gd name="connsiteY71" fmla="*/ 414338 h 580072"/>
                <a:gd name="connsiteX72" fmla="*/ 165735 w 718185"/>
                <a:gd name="connsiteY72" fmla="*/ 441960 h 580072"/>
                <a:gd name="connsiteX73" fmla="*/ 276225 w 718185"/>
                <a:gd name="connsiteY73" fmla="*/ 441960 h 580072"/>
                <a:gd name="connsiteX74" fmla="*/ 276225 w 718185"/>
                <a:gd name="connsiteY74" fmla="*/ 552450 h 580072"/>
                <a:gd name="connsiteX75" fmla="*/ 165735 w 718185"/>
                <a:gd name="connsiteY75" fmla="*/ 552450 h 58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18185" h="580072">
                  <a:moveTo>
                    <a:pt x="138113" y="138113"/>
                  </a:moveTo>
                  <a:lnTo>
                    <a:pt x="0" y="138113"/>
                  </a:lnTo>
                  <a:lnTo>
                    <a:pt x="0" y="580073"/>
                  </a:lnTo>
                  <a:lnTo>
                    <a:pt x="441960" y="580073"/>
                  </a:lnTo>
                  <a:lnTo>
                    <a:pt x="441960" y="441960"/>
                  </a:lnTo>
                  <a:lnTo>
                    <a:pt x="718185" y="441960"/>
                  </a:lnTo>
                  <a:lnTo>
                    <a:pt x="718185" y="0"/>
                  </a:lnTo>
                  <a:lnTo>
                    <a:pt x="138113" y="0"/>
                  </a:lnTo>
                  <a:close/>
                  <a:moveTo>
                    <a:pt x="138113" y="552450"/>
                  </a:moveTo>
                  <a:lnTo>
                    <a:pt x="27623" y="552450"/>
                  </a:lnTo>
                  <a:lnTo>
                    <a:pt x="27623" y="441960"/>
                  </a:lnTo>
                  <a:lnTo>
                    <a:pt x="138113" y="441960"/>
                  </a:lnTo>
                  <a:close/>
                  <a:moveTo>
                    <a:pt x="138113" y="414338"/>
                  </a:moveTo>
                  <a:lnTo>
                    <a:pt x="27623" y="414338"/>
                  </a:lnTo>
                  <a:lnTo>
                    <a:pt x="27623" y="303848"/>
                  </a:lnTo>
                  <a:lnTo>
                    <a:pt x="138113" y="303848"/>
                  </a:lnTo>
                  <a:close/>
                  <a:moveTo>
                    <a:pt x="138113" y="276225"/>
                  </a:moveTo>
                  <a:lnTo>
                    <a:pt x="27623" y="276225"/>
                  </a:lnTo>
                  <a:lnTo>
                    <a:pt x="27623" y="165735"/>
                  </a:lnTo>
                  <a:lnTo>
                    <a:pt x="138113" y="165735"/>
                  </a:lnTo>
                  <a:close/>
                  <a:moveTo>
                    <a:pt x="580073" y="27623"/>
                  </a:moveTo>
                  <a:lnTo>
                    <a:pt x="690563" y="27623"/>
                  </a:lnTo>
                  <a:lnTo>
                    <a:pt x="690563" y="138113"/>
                  </a:lnTo>
                  <a:lnTo>
                    <a:pt x="580073" y="138113"/>
                  </a:lnTo>
                  <a:close/>
                  <a:moveTo>
                    <a:pt x="580073" y="165735"/>
                  </a:moveTo>
                  <a:lnTo>
                    <a:pt x="690563" y="165735"/>
                  </a:lnTo>
                  <a:lnTo>
                    <a:pt x="690563" y="276225"/>
                  </a:lnTo>
                  <a:lnTo>
                    <a:pt x="580073" y="276225"/>
                  </a:lnTo>
                  <a:close/>
                  <a:moveTo>
                    <a:pt x="580073" y="303848"/>
                  </a:moveTo>
                  <a:lnTo>
                    <a:pt x="690563" y="303848"/>
                  </a:lnTo>
                  <a:lnTo>
                    <a:pt x="690563" y="414338"/>
                  </a:lnTo>
                  <a:lnTo>
                    <a:pt x="580073" y="414338"/>
                  </a:lnTo>
                  <a:close/>
                  <a:moveTo>
                    <a:pt x="441960" y="27623"/>
                  </a:moveTo>
                  <a:lnTo>
                    <a:pt x="552450" y="27623"/>
                  </a:lnTo>
                  <a:lnTo>
                    <a:pt x="552450" y="138113"/>
                  </a:lnTo>
                  <a:lnTo>
                    <a:pt x="441960" y="138113"/>
                  </a:lnTo>
                  <a:close/>
                  <a:moveTo>
                    <a:pt x="441960" y="165735"/>
                  </a:moveTo>
                  <a:lnTo>
                    <a:pt x="552450" y="165735"/>
                  </a:lnTo>
                  <a:lnTo>
                    <a:pt x="552450" y="276225"/>
                  </a:lnTo>
                  <a:lnTo>
                    <a:pt x="441960" y="276225"/>
                  </a:lnTo>
                  <a:close/>
                  <a:moveTo>
                    <a:pt x="441960" y="303848"/>
                  </a:moveTo>
                  <a:lnTo>
                    <a:pt x="552450" y="303848"/>
                  </a:lnTo>
                  <a:lnTo>
                    <a:pt x="552450" y="414338"/>
                  </a:lnTo>
                  <a:lnTo>
                    <a:pt x="441960" y="414338"/>
                  </a:lnTo>
                  <a:close/>
                  <a:moveTo>
                    <a:pt x="303848" y="27623"/>
                  </a:moveTo>
                  <a:lnTo>
                    <a:pt x="414338" y="27623"/>
                  </a:lnTo>
                  <a:lnTo>
                    <a:pt x="414338" y="138113"/>
                  </a:lnTo>
                  <a:lnTo>
                    <a:pt x="303848" y="138113"/>
                  </a:lnTo>
                  <a:close/>
                  <a:moveTo>
                    <a:pt x="303848" y="165735"/>
                  </a:moveTo>
                  <a:lnTo>
                    <a:pt x="414338" y="165735"/>
                  </a:lnTo>
                  <a:lnTo>
                    <a:pt x="414338" y="276225"/>
                  </a:lnTo>
                  <a:lnTo>
                    <a:pt x="303848" y="276225"/>
                  </a:lnTo>
                  <a:close/>
                  <a:moveTo>
                    <a:pt x="303848" y="303848"/>
                  </a:moveTo>
                  <a:lnTo>
                    <a:pt x="414338" y="303848"/>
                  </a:lnTo>
                  <a:lnTo>
                    <a:pt x="414338" y="414338"/>
                  </a:lnTo>
                  <a:lnTo>
                    <a:pt x="303848" y="414338"/>
                  </a:lnTo>
                  <a:close/>
                  <a:moveTo>
                    <a:pt x="303848" y="441960"/>
                  </a:moveTo>
                  <a:lnTo>
                    <a:pt x="414338" y="441960"/>
                  </a:lnTo>
                  <a:lnTo>
                    <a:pt x="414338" y="552450"/>
                  </a:lnTo>
                  <a:lnTo>
                    <a:pt x="303848" y="552450"/>
                  </a:lnTo>
                  <a:close/>
                  <a:moveTo>
                    <a:pt x="165735" y="27623"/>
                  </a:moveTo>
                  <a:lnTo>
                    <a:pt x="276225" y="27623"/>
                  </a:lnTo>
                  <a:lnTo>
                    <a:pt x="276225" y="138113"/>
                  </a:lnTo>
                  <a:lnTo>
                    <a:pt x="165735" y="138113"/>
                  </a:lnTo>
                  <a:close/>
                  <a:moveTo>
                    <a:pt x="165735" y="165735"/>
                  </a:moveTo>
                  <a:lnTo>
                    <a:pt x="276225" y="165735"/>
                  </a:lnTo>
                  <a:lnTo>
                    <a:pt x="276225" y="276225"/>
                  </a:lnTo>
                  <a:lnTo>
                    <a:pt x="165735" y="276225"/>
                  </a:lnTo>
                  <a:close/>
                  <a:moveTo>
                    <a:pt x="165735" y="303848"/>
                  </a:moveTo>
                  <a:lnTo>
                    <a:pt x="276225" y="303848"/>
                  </a:lnTo>
                  <a:lnTo>
                    <a:pt x="276225" y="414338"/>
                  </a:lnTo>
                  <a:lnTo>
                    <a:pt x="165735" y="414338"/>
                  </a:lnTo>
                  <a:close/>
                  <a:moveTo>
                    <a:pt x="165735" y="441960"/>
                  </a:moveTo>
                  <a:lnTo>
                    <a:pt x="276225" y="441960"/>
                  </a:lnTo>
                  <a:lnTo>
                    <a:pt x="276225" y="552450"/>
                  </a:lnTo>
                  <a:lnTo>
                    <a:pt x="165735" y="552450"/>
                  </a:lnTo>
                  <a:close/>
                </a:path>
              </a:pathLst>
            </a:custGeom>
            <a:solidFill>
              <a:schemeClr val="accent2"/>
            </a:solidFill>
            <a:ln w="13791" cap="flat">
              <a:noFill/>
              <a:prstDash val="solid"/>
              <a:miter/>
            </a:ln>
          </p:spPr>
          <p:txBody>
            <a:bodyPr rtlCol="0" anchor="ctr"/>
            <a:lstStyle/>
            <a:p>
              <a:endParaRPr lang="en-US" dirty="0"/>
            </a:p>
          </p:txBody>
        </p:sp>
      </p:grpSp>
      <p:grpSp>
        <p:nvGrpSpPr>
          <p:cNvPr id="25" name="Graphic 23" descr="Bar graph with downward trend outline">
            <a:extLst>
              <a:ext uri="{FF2B5EF4-FFF2-40B4-BE49-F238E27FC236}">
                <a16:creationId xmlns:a16="http://schemas.microsoft.com/office/drawing/2014/main" id="{6BE1174C-E7AA-D237-9BFB-EA42C3E55530}"/>
              </a:ext>
            </a:extLst>
          </p:cNvPr>
          <p:cNvGrpSpPr/>
          <p:nvPr/>
        </p:nvGrpSpPr>
        <p:grpSpPr>
          <a:xfrm>
            <a:off x="957944" y="6071615"/>
            <a:ext cx="1376426" cy="1475813"/>
            <a:chOff x="1305432" y="6262192"/>
            <a:chExt cx="939165" cy="939165"/>
          </a:xfrm>
          <a:solidFill>
            <a:schemeClr val="accent1"/>
          </a:solidFill>
        </p:grpSpPr>
        <p:sp>
          <p:nvSpPr>
            <p:cNvPr id="26" name="Freeform: Shape 25">
              <a:extLst>
                <a:ext uri="{FF2B5EF4-FFF2-40B4-BE49-F238E27FC236}">
                  <a16:creationId xmlns:a16="http://schemas.microsoft.com/office/drawing/2014/main" id="{3955B8F2-6232-6E58-8E06-476858BE9303}"/>
                </a:ext>
              </a:extLst>
            </p:cNvPr>
            <p:cNvSpPr/>
            <p:nvPr/>
          </p:nvSpPr>
          <p:spPr>
            <a:xfrm>
              <a:off x="1305432" y="6262192"/>
              <a:ext cx="938750" cy="939165"/>
            </a:xfrm>
            <a:custGeom>
              <a:avLst/>
              <a:gdLst>
                <a:gd name="connsiteX0" fmla="*/ 27623 w 938750"/>
                <a:gd name="connsiteY0" fmla="*/ 0 h 939165"/>
                <a:gd name="connsiteX1" fmla="*/ 0 w 938750"/>
                <a:gd name="connsiteY1" fmla="*/ 0 h 939165"/>
                <a:gd name="connsiteX2" fmla="*/ 0 w 938750"/>
                <a:gd name="connsiteY2" fmla="*/ 939165 h 939165"/>
                <a:gd name="connsiteX3" fmla="*/ 938751 w 938750"/>
                <a:gd name="connsiteY3" fmla="*/ 939165 h 939165"/>
                <a:gd name="connsiteX4" fmla="*/ 938751 w 938750"/>
                <a:gd name="connsiteY4" fmla="*/ 911543 h 939165"/>
                <a:gd name="connsiteX5" fmla="*/ 27623 w 938750"/>
                <a:gd name="connsiteY5" fmla="*/ 911543 h 939165"/>
                <a:gd name="connsiteX6" fmla="*/ 27623 w 938750"/>
                <a:gd name="connsiteY6" fmla="*/ 0 h 9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8750" h="939165">
                  <a:moveTo>
                    <a:pt x="27623" y="0"/>
                  </a:moveTo>
                  <a:lnTo>
                    <a:pt x="0" y="0"/>
                  </a:lnTo>
                  <a:lnTo>
                    <a:pt x="0" y="939165"/>
                  </a:lnTo>
                  <a:lnTo>
                    <a:pt x="938751" y="939165"/>
                  </a:lnTo>
                  <a:lnTo>
                    <a:pt x="938751" y="911543"/>
                  </a:lnTo>
                  <a:lnTo>
                    <a:pt x="27623" y="911543"/>
                  </a:lnTo>
                  <a:lnTo>
                    <a:pt x="27623" y="0"/>
                  </a:lnTo>
                  <a:close/>
                </a:path>
              </a:pathLst>
            </a:custGeom>
            <a:solidFill>
              <a:schemeClr val="accent2"/>
            </a:solidFill>
            <a:ln w="13791"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25014F8-3D75-82A8-5E0E-00967C58CE44}"/>
                </a:ext>
              </a:extLst>
            </p:cNvPr>
            <p:cNvSpPr/>
            <p:nvPr/>
          </p:nvSpPr>
          <p:spPr>
            <a:xfrm>
              <a:off x="1415922" y="6262192"/>
              <a:ext cx="220980" cy="828675"/>
            </a:xfrm>
            <a:custGeom>
              <a:avLst/>
              <a:gdLst>
                <a:gd name="connsiteX0" fmla="*/ 220980 w 220980"/>
                <a:gd name="connsiteY0" fmla="*/ 0 h 828675"/>
                <a:gd name="connsiteX1" fmla="*/ 0 w 220980"/>
                <a:gd name="connsiteY1" fmla="*/ 0 h 828675"/>
                <a:gd name="connsiteX2" fmla="*/ 0 w 220980"/>
                <a:gd name="connsiteY2" fmla="*/ 828675 h 828675"/>
                <a:gd name="connsiteX3" fmla="*/ 220980 w 220980"/>
                <a:gd name="connsiteY3" fmla="*/ 828675 h 828675"/>
                <a:gd name="connsiteX4" fmla="*/ 193358 w 220980"/>
                <a:gd name="connsiteY4" fmla="*/ 801053 h 828675"/>
                <a:gd name="connsiteX5" fmla="*/ 27623 w 220980"/>
                <a:gd name="connsiteY5" fmla="*/ 801053 h 828675"/>
                <a:gd name="connsiteX6" fmla="*/ 27623 w 220980"/>
                <a:gd name="connsiteY6" fmla="*/ 27623 h 828675"/>
                <a:gd name="connsiteX7" fmla="*/ 193358 w 220980"/>
                <a:gd name="connsiteY7" fmla="*/ 27623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 h="828675">
                  <a:moveTo>
                    <a:pt x="220980" y="0"/>
                  </a:moveTo>
                  <a:lnTo>
                    <a:pt x="0" y="0"/>
                  </a:lnTo>
                  <a:lnTo>
                    <a:pt x="0" y="828675"/>
                  </a:lnTo>
                  <a:lnTo>
                    <a:pt x="220980" y="828675"/>
                  </a:lnTo>
                  <a:close/>
                  <a:moveTo>
                    <a:pt x="193358" y="801053"/>
                  </a:moveTo>
                  <a:lnTo>
                    <a:pt x="27623" y="801053"/>
                  </a:lnTo>
                  <a:lnTo>
                    <a:pt x="27623" y="27623"/>
                  </a:lnTo>
                  <a:lnTo>
                    <a:pt x="193358" y="27623"/>
                  </a:lnTo>
                  <a:close/>
                </a:path>
              </a:pathLst>
            </a:custGeom>
            <a:solidFill>
              <a:schemeClr val="accent1"/>
            </a:solidFill>
            <a:ln w="13791"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9E6B247D-E859-89AD-B95A-20F96A75D53F}"/>
                </a:ext>
              </a:extLst>
            </p:cNvPr>
            <p:cNvSpPr/>
            <p:nvPr/>
          </p:nvSpPr>
          <p:spPr>
            <a:xfrm>
              <a:off x="1719769" y="6566040"/>
              <a:ext cx="220980" cy="524827"/>
            </a:xfrm>
            <a:custGeom>
              <a:avLst/>
              <a:gdLst>
                <a:gd name="connsiteX0" fmla="*/ 220980 w 220980"/>
                <a:gd name="connsiteY0" fmla="*/ 0 h 524827"/>
                <a:gd name="connsiteX1" fmla="*/ 0 w 220980"/>
                <a:gd name="connsiteY1" fmla="*/ 0 h 524827"/>
                <a:gd name="connsiteX2" fmla="*/ 0 w 220980"/>
                <a:gd name="connsiteY2" fmla="*/ 524828 h 524827"/>
                <a:gd name="connsiteX3" fmla="*/ 220980 w 220980"/>
                <a:gd name="connsiteY3" fmla="*/ 524828 h 524827"/>
                <a:gd name="connsiteX4" fmla="*/ 193358 w 220980"/>
                <a:gd name="connsiteY4" fmla="*/ 497205 h 524827"/>
                <a:gd name="connsiteX5" fmla="*/ 27623 w 220980"/>
                <a:gd name="connsiteY5" fmla="*/ 497205 h 524827"/>
                <a:gd name="connsiteX6" fmla="*/ 27623 w 220980"/>
                <a:gd name="connsiteY6" fmla="*/ 27623 h 524827"/>
                <a:gd name="connsiteX7" fmla="*/ 193358 w 220980"/>
                <a:gd name="connsiteY7" fmla="*/ 27623 h 52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 h="524827">
                  <a:moveTo>
                    <a:pt x="220980" y="0"/>
                  </a:moveTo>
                  <a:lnTo>
                    <a:pt x="0" y="0"/>
                  </a:lnTo>
                  <a:lnTo>
                    <a:pt x="0" y="524828"/>
                  </a:lnTo>
                  <a:lnTo>
                    <a:pt x="220980" y="524828"/>
                  </a:lnTo>
                  <a:close/>
                  <a:moveTo>
                    <a:pt x="193358" y="497205"/>
                  </a:moveTo>
                  <a:lnTo>
                    <a:pt x="27623" y="497205"/>
                  </a:lnTo>
                  <a:lnTo>
                    <a:pt x="27623" y="27623"/>
                  </a:lnTo>
                  <a:lnTo>
                    <a:pt x="193358" y="27623"/>
                  </a:lnTo>
                  <a:close/>
                </a:path>
              </a:pathLst>
            </a:custGeom>
            <a:solidFill>
              <a:schemeClr val="accent1"/>
            </a:solidFill>
            <a:ln w="13791"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419BF9C7-4708-4FC0-B61C-9D82B299B781}"/>
                </a:ext>
              </a:extLst>
            </p:cNvPr>
            <p:cNvSpPr/>
            <p:nvPr/>
          </p:nvSpPr>
          <p:spPr>
            <a:xfrm>
              <a:off x="2023617" y="6814642"/>
              <a:ext cx="220980" cy="276225"/>
            </a:xfrm>
            <a:custGeom>
              <a:avLst/>
              <a:gdLst>
                <a:gd name="connsiteX0" fmla="*/ 0 w 220980"/>
                <a:gd name="connsiteY0" fmla="*/ 276225 h 276225"/>
                <a:gd name="connsiteX1" fmla="*/ 220980 w 220980"/>
                <a:gd name="connsiteY1" fmla="*/ 276225 h 276225"/>
                <a:gd name="connsiteX2" fmla="*/ 220980 w 220980"/>
                <a:gd name="connsiteY2" fmla="*/ 0 h 276225"/>
                <a:gd name="connsiteX3" fmla="*/ 0 w 220980"/>
                <a:gd name="connsiteY3" fmla="*/ 0 h 276225"/>
                <a:gd name="connsiteX4" fmla="*/ 27623 w 220980"/>
                <a:gd name="connsiteY4" fmla="*/ 27623 h 276225"/>
                <a:gd name="connsiteX5" fmla="*/ 193358 w 220980"/>
                <a:gd name="connsiteY5" fmla="*/ 27623 h 276225"/>
                <a:gd name="connsiteX6" fmla="*/ 193358 w 220980"/>
                <a:gd name="connsiteY6" fmla="*/ 248603 h 276225"/>
                <a:gd name="connsiteX7" fmla="*/ 27623 w 220980"/>
                <a:gd name="connsiteY7" fmla="*/ 248603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 h="276225">
                  <a:moveTo>
                    <a:pt x="0" y="276225"/>
                  </a:moveTo>
                  <a:lnTo>
                    <a:pt x="220980" y="276225"/>
                  </a:lnTo>
                  <a:lnTo>
                    <a:pt x="220980" y="0"/>
                  </a:lnTo>
                  <a:lnTo>
                    <a:pt x="0" y="0"/>
                  </a:lnTo>
                  <a:close/>
                  <a:moveTo>
                    <a:pt x="27623" y="27623"/>
                  </a:moveTo>
                  <a:lnTo>
                    <a:pt x="193358" y="27623"/>
                  </a:lnTo>
                  <a:lnTo>
                    <a:pt x="193358" y="248603"/>
                  </a:lnTo>
                  <a:lnTo>
                    <a:pt x="27623" y="248603"/>
                  </a:lnTo>
                  <a:close/>
                </a:path>
              </a:pathLst>
            </a:custGeom>
            <a:solidFill>
              <a:schemeClr val="accent1"/>
            </a:solidFill>
            <a:ln w="13791"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91E241C-3492-5C7A-06B6-DB7DEA36762D}"/>
                </a:ext>
              </a:extLst>
            </p:cNvPr>
            <p:cNvSpPr/>
            <p:nvPr/>
          </p:nvSpPr>
          <p:spPr>
            <a:xfrm>
              <a:off x="1792831" y="6266239"/>
              <a:ext cx="451765" cy="451724"/>
            </a:xfrm>
            <a:custGeom>
              <a:avLst/>
              <a:gdLst>
                <a:gd name="connsiteX0" fmla="*/ 424143 w 451765"/>
                <a:gd name="connsiteY0" fmla="*/ 272178 h 451724"/>
                <a:gd name="connsiteX1" fmla="*/ 424143 w 451765"/>
                <a:gd name="connsiteY1" fmla="*/ 404283 h 451724"/>
                <a:gd name="connsiteX2" fmla="*/ 424004 w 451765"/>
                <a:gd name="connsiteY2" fmla="*/ 404420 h 451724"/>
                <a:gd name="connsiteX3" fmla="*/ 423909 w 451765"/>
                <a:gd name="connsiteY3" fmla="*/ 404380 h 451724"/>
                <a:gd name="connsiteX4" fmla="*/ 19474 w 451765"/>
                <a:gd name="connsiteY4" fmla="*/ 0 h 451724"/>
                <a:gd name="connsiteX5" fmla="*/ 0 w 451765"/>
                <a:gd name="connsiteY5" fmla="*/ 19529 h 451724"/>
                <a:gd name="connsiteX6" fmla="*/ 404338 w 451765"/>
                <a:gd name="connsiteY6" fmla="*/ 423867 h 451724"/>
                <a:gd name="connsiteX7" fmla="*/ 404337 w 451765"/>
                <a:gd name="connsiteY7" fmla="*/ 424062 h 451724"/>
                <a:gd name="connsiteX8" fmla="*/ 404241 w 451765"/>
                <a:gd name="connsiteY8" fmla="*/ 424102 h 451724"/>
                <a:gd name="connsiteX9" fmla="*/ 272593 w 451765"/>
                <a:gd name="connsiteY9" fmla="*/ 424102 h 451724"/>
                <a:gd name="connsiteX10" fmla="*/ 272593 w 451765"/>
                <a:gd name="connsiteY10" fmla="*/ 451725 h 451724"/>
                <a:gd name="connsiteX11" fmla="*/ 451766 w 451765"/>
                <a:gd name="connsiteY11" fmla="*/ 451725 h 451724"/>
                <a:gd name="connsiteX12" fmla="*/ 451766 w 451765"/>
                <a:gd name="connsiteY12" fmla="*/ 272178 h 45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765" h="451724">
                  <a:moveTo>
                    <a:pt x="424143" y="272178"/>
                  </a:moveTo>
                  <a:lnTo>
                    <a:pt x="424143" y="404283"/>
                  </a:lnTo>
                  <a:cubicBezTo>
                    <a:pt x="424142" y="404359"/>
                    <a:pt x="424080" y="404420"/>
                    <a:pt x="424004" y="404420"/>
                  </a:cubicBezTo>
                  <a:cubicBezTo>
                    <a:pt x="423968" y="404418"/>
                    <a:pt x="423934" y="404404"/>
                    <a:pt x="423909" y="404380"/>
                  </a:cubicBezTo>
                  <a:lnTo>
                    <a:pt x="19474" y="0"/>
                  </a:lnTo>
                  <a:lnTo>
                    <a:pt x="0" y="19529"/>
                  </a:lnTo>
                  <a:lnTo>
                    <a:pt x="404338" y="423867"/>
                  </a:lnTo>
                  <a:cubicBezTo>
                    <a:pt x="404392" y="423921"/>
                    <a:pt x="404391" y="424010"/>
                    <a:pt x="404337" y="424062"/>
                  </a:cubicBezTo>
                  <a:cubicBezTo>
                    <a:pt x="404311" y="424087"/>
                    <a:pt x="404277" y="424102"/>
                    <a:pt x="404241" y="424102"/>
                  </a:cubicBezTo>
                  <a:lnTo>
                    <a:pt x="272593" y="424102"/>
                  </a:lnTo>
                  <a:lnTo>
                    <a:pt x="272593" y="451725"/>
                  </a:lnTo>
                  <a:lnTo>
                    <a:pt x="451766" y="451725"/>
                  </a:lnTo>
                  <a:lnTo>
                    <a:pt x="451766" y="272178"/>
                  </a:lnTo>
                  <a:close/>
                </a:path>
              </a:pathLst>
            </a:custGeom>
            <a:solidFill>
              <a:schemeClr val="accent2"/>
            </a:solidFill>
            <a:ln w="1379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0510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1494-1C16-5E2B-8427-4009695E9781}"/>
              </a:ext>
            </a:extLst>
          </p:cNvPr>
          <p:cNvSpPr>
            <a:spLocks noGrp="1"/>
          </p:cNvSpPr>
          <p:nvPr>
            <p:ph type="title"/>
          </p:nvPr>
        </p:nvSpPr>
        <p:spPr>
          <a:xfrm>
            <a:off x="1079501" y="540326"/>
            <a:ext cx="16283706" cy="1313873"/>
          </a:xfrm>
        </p:spPr>
        <p:txBody>
          <a:bodyPr/>
          <a:lstStyle/>
          <a:p>
            <a:r>
              <a:rPr lang="en-US" b="0" dirty="0">
                <a:solidFill>
                  <a:schemeClr val="tx1"/>
                </a:solidFill>
              </a:rPr>
              <a:t>Terms and </a:t>
            </a:r>
            <a:r>
              <a:rPr lang="en-US" dirty="0"/>
              <a:t>structure exposure</a:t>
            </a:r>
          </a:p>
        </p:txBody>
      </p:sp>
      <p:sp>
        <p:nvSpPr>
          <p:cNvPr id="3" name="Slide Number Placeholder 2">
            <a:extLst>
              <a:ext uri="{FF2B5EF4-FFF2-40B4-BE49-F238E27FC236}">
                <a16:creationId xmlns:a16="http://schemas.microsoft.com/office/drawing/2014/main" id="{5465CD24-2774-3E7F-AAF6-131AA0029700}"/>
              </a:ext>
            </a:extLst>
          </p:cNvPr>
          <p:cNvSpPr>
            <a:spLocks noGrp="1"/>
          </p:cNvSpPr>
          <p:nvPr>
            <p:ph type="sldNum" sz="quarter" idx="12"/>
          </p:nvPr>
        </p:nvSpPr>
        <p:spPr/>
        <p:txBody>
          <a:bodyPr/>
          <a:lstStyle/>
          <a:p>
            <a:fld id="{689283F9-B069-4DD8-986C-6F2C25501430}" type="slidenum">
              <a:rPr lang="en-US" smtClean="0"/>
              <a:t>39</a:t>
            </a:fld>
            <a:endParaRPr lang="en-US" dirty="0"/>
          </a:p>
        </p:txBody>
      </p:sp>
      <p:sp>
        <p:nvSpPr>
          <p:cNvPr id="5" name="Content Placeholder 4">
            <a:extLst>
              <a:ext uri="{FF2B5EF4-FFF2-40B4-BE49-F238E27FC236}">
                <a16:creationId xmlns:a16="http://schemas.microsoft.com/office/drawing/2014/main" id="{F348F531-0F2A-7212-B1FB-7559ECE8408C}"/>
              </a:ext>
            </a:extLst>
          </p:cNvPr>
          <p:cNvSpPr>
            <a:spLocks noGrp="1"/>
          </p:cNvSpPr>
          <p:nvPr>
            <p:ph sz="quarter" idx="14"/>
          </p:nvPr>
        </p:nvSpPr>
        <p:spPr>
          <a:xfrm>
            <a:off x="1087851" y="2095499"/>
            <a:ext cx="12860623" cy="5279859"/>
          </a:xfrm>
        </p:spPr>
        <p:txBody>
          <a:bodyPr/>
          <a:lstStyle/>
          <a:p>
            <a:r>
              <a:rPr lang="en-US" sz="4000" dirty="0">
                <a:solidFill>
                  <a:schemeClr val="accent2"/>
                </a:solidFill>
              </a:rPr>
              <a:t>Standard terms for general lines of business:</a:t>
            </a:r>
          </a:p>
          <a:p>
            <a:pPr marL="571500" indent="-571500">
              <a:buFont typeface="Wingdings" panose="05000000000000000000" pitchFamily="2" charset="2"/>
              <a:buChar char="§"/>
            </a:pPr>
            <a:r>
              <a:rPr lang="en-US" sz="3600" dirty="0"/>
              <a:t>20% down with 9 payments</a:t>
            </a:r>
          </a:p>
          <a:p>
            <a:pPr marL="457200" indent="-457200">
              <a:buFont typeface="Arial" panose="020B0604020202020204" pitchFamily="34" charset="0"/>
              <a:buChar char="•"/>
            </a:pPr>
            <a:endParaRPr lang="en-US" dirty="0"/>
          </a:p>
          <a:p>
            <a:r>
              <a:rPr lang="en-US" sz="4000" dirty="0">
                <a:solidFill>
                  <a:schemeClr val="accent2"/>
                </a:solidFill>
              </a:rPr>
              <a:t>Other Structures:</a:t>
            </a:r>
          </a:p>
          <a:p>
            <a:pPr marL="571500" indent="-571500">
              <a:buFont typeface="Wingdings" panose="05000000000000000000" pitchFamily="2" charset="2"/>
              <a:buChar char="§"/>
            </a:pPr>
            <a:r>
              <a:rPr lang="en-US" sz="3600" dirty="0"/>
              <a:t>10 equal payments | 35% down with 7 payments | 12 equal payments</a:t>
            </a:r>
          </a:p>
          <a:p>
            <a:pPr marL="909638" lvl="3" indent="-571500"/>
            <a:r>
              <a:rPr lang="en-US" sz="3600" dirty="0"/>
              <a:t>Terms will </a:t>
            </a:r>
            <a:r>
              <a:rPr lang="en-US" sz="3600" dirty="0">
                <a:effectLst/>
                <a:latin typeface="+mn-lt"/>
                <a:ea typeface="Times New Roman" panose="02020603050405020304" pitchFamily="18" charset="0"/>
              </a:rPr>
              <a:t>fluctuate based on industry, insured credit worthiness, amount of premium, and policy type.</a:t>
            </a:r>
            <a:endParaRPr lang="en-US" sz="3600" dirty="0">
              <a:latin typeface="+mn-lt"/>
            </a:endParaRPr>
          </a:p>
          <a:p>
            <a:endParaRPr lang="en-US" dirty="0"/>
          </a:p>
        </p:txBody>
      </p:sp>
      <p:sp>
        <p:nvSpPr>
          <p:cNvPr id="22" name="Freeform: Shape 21">
            <a:extLst>
              <a:ext uri="{FF2B5EF4-FFF2-40B4-BE49-F238E27FC236}">
                <a16:creationId xmlns:a16="http://schemas.microsoft.com/office/drawing/2014/main" id="{A62F977A-E539-5953-8F12-D1D2C6A5448E}"/>
              </a:ext>
            </a:extLst>
          </p:cNvPr>
          <p:cNvSpPr/>
          <p:nvPr/>
        </p:nvSpPr>
        <p:spPr>
          <a:xfrm>
            <a:off x="13921351" y="6072077"/>
            <a:ext cx="1976033" cy="1976033"/>
          </a:xfrm>
          <a:custGeom>
            <a:avLst/>
            <a:gdLst>
              <a:gd name="connsiteX0" fmla="*/ 174356 w 1976033"/>
              <a:gd name="connsiteY0" fmla="*/ 0 h 1976033"/>
              <a:gd name="connsiteX1" fmla="*/ 0 w 1976033"/>
              <a:gd name="connsiteY1" fmla="*/ 0 h 1976033"/>
              <a:gd name="connsiteX2" fmla="*/ 0 w 1976033"/>
              <a:gd name="connsiteY2" fmla="*/ 1976034 h 1976033"/>
              <a:gd name="connsiteX3" fmla="*/ 1976034 w 1976033"/>
              <a:gd name="connsiteY3" fmla="*/ 1976034 h 1976033"/>
              <a:gd name="connsiteX4" fmla="*/ 1976034 w 1976033"/>
              <a:gd name="connsiteY4" fmla="*/ 1801678 h 1976033"/>
              <a:gd name="connsiteX5" fmla="*/ 174356 w 1976033"/>
              <a:gd name="connsiteY5" fmla="*/ 1801678 h 197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6033" h="1976033">
                <a:moveTo>
                  <a:pt x="174356" y="0"/>
                </a:moveTo>
                <a:lnTo>
                  <a:pt x="0" y="0"/>
                </a:lnTo>
                <a:lnTo>
                  <a:pt x="0" y="1976034"/>
                </a:lnTo>
                <a:lnTo>
                  <a:pt x="1976034" y="1976034"/>
                </a:lnTo>
                <a:lnTo>
                  <a:pt x="1976034" y="1801678"/>
                </a:lnTo>
                <a:lnTo>
                  <a:pt x="174356" y="1801678"/>
                </a:lnTo>
                <a:close/>
              </a:path>
            </a:pathLst>
          </a:custGeom>
          <a:solidFill>
            <a:schemeClr val="accent1"/>
          </a:solidFill>
          <a:ln w="28972"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B2EC5087-1270-BAA0-8A7A-9AB6C6E32DBC}"/>
              </a:ext>
            </a:extLst>
          </p:cNvPr>
          <p:cNvSpPr/>
          <p:nvPr/>
        </p:nvSpPr>
        <p:spPr>
          <a:xfrm>
            <a:off x="14270063" y="6682323"/>
            <a:ext cx="319652" cy="1017076"/>
          </a:xfrm>
          <a:custGeom>
            <a:avLst/>
            <a:gdLst>
              <a:gd name="connsiteX0" fmla="*/ 0 w 319652"/>
              <a:gd name="connsiteY0" fmla="*/ 0 h 1017076"/>
              <a:gd name="connsiteX1" fmla="*/ 319653 w 319652"/>
              <a:gd name="connsiteY1" fmla="*/ 0 h 1017076"/>
              <a:gd name="connsiteX2" fmla="*/ 319653 w 319652"/>
              <a:gd name="connsiteY2" fmla="*/ 1017076 h 1017076"/>
              <a:gd name="connsiteX3" fmla="*/ 0 w 319652"/>
              <a:gd name="connsiteY3" fmla="*/ 1017076 h 1017076"/>
            </a:gdLst>
            <a:ahLst/>
            <a:cxnLst>
              <a:cxn ang="0">
                <a:pos x="connsiteX0" y="connsiteY0"/>
              </a:cxn>
              <a:cxn ang="0">
                <a:pos x="connsiteX1" y="connsiteY1"/>
              </a:cxn>
              <a:cxn ang="0">
                <a:pos x="connsiteX2" y="connsiteY2"/>
              </a:cxn>
              <a:cxn ang="0">
                <a:pos x="connsiteX3" y="connsiteY3"/>
              </a:cxn>
            </a:cxnLst>
            <a:rect l="l" t="t" r="r" b="b"/>
            <a:pathLst>
              <a:path w="319652" h="1017076">
                <a:moveTo>
                  <a:pt x="0" y="0"/>
                </a:moveTo>
                <a:lnTo>
                  <a:pt x="319653" y="0"/>
                </a:lnTo>
                <a:lnTo>
                  <a:pt x="319653" y="1017076"/>
                </a:lnTo>
                <a:lnTo>
                  <a:pt x="0" y="1017076"/>
                </a:lnTo>
                <a:close/>
              </a:path>
            </a:pathLst>
          </a:custGeom>
          <a:solidFill>
            <a:schemeClr val="accent2"/>
          </a:solidFill>
          <a:ln w="28972"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4EAA5389-E15B-F921-9949-0F0EB3707B69}"/>
              </a:ext>
            </a:extLst>
          </p:cNvPr>
          <p:cNvSpPr/>
          <p:nvPr/>
        </p:nvSpPr>
        <p:spPr>
          <a:xfrm>
            <a:off x="14705953" y="6072077"/>
            <a:ext cx="319652" cy="1627322"/>
          </a:xfrm>
          <a:custGeom>
            <a:avLst/>
            <a:gdLst>
              <a:gd name="connsiteX0" fmla="*/ 0 w 319652"/>
              <a:gd name="connsiteY0" fmla="*/ 0 h 1627322"/>
              <a:gd name="connsiteX1" fmla="*/ 319653 w 319652"/>
              <a:gd name="connsiteY1" fmla="*/ 0 h 1627322"/>
              <a:gd name="connsiteX2" fmla="*/ 319653 w 319652"/>
              <a:gd name="connsiteY2" fmla="*/ 1627322 h 1627322"/>
              <a:gd name="connsiteX3" fmla="*/ 0 w 319652"/>
              <a:gd name="connsiteY3" fmla="*/ 1627322 h 1627322"/>
            </a:gdLst>
            <a:ahLst/>
            <a:cxnLst>
              <a:cxn ang="0">
                <a:pos x="connsiteX0" y="connsiteY0"/>
              </a:cxn>
              <a:cxn ang="0">
                <a:pos x="connsiteX1" y="connsiteY1"/>
              </a:cxn>
              <a:cxn ang="0">
                <a:pos x="connsiteX2" y="connsiteY2"/>
              </a:cxn>
              <a:cxn ang="0">
                <a:pos x="connsiteX3" y="connsiteY3"/>
              </a:cxn>
            </a:cxnLst>
            <a:rect l="l" t="t" r="r" b="b"/>
            <a:pathLst>
              <a:path w="319652" h="1627322">
                <a:moveTo>
                  <a:pt x="0" y="0"/>
                </a:moveTo>
                <a:lnTo>
                  <a:pt x="319653" y="0"/>
                </a:lnTo>
                <a:lnTo>
                  <a:pt x="319653" y="1627322"/>
                </a:lnTo>
                <a:lnTo>
                  <a:pt x="0" y="1627322"/>
                </a:lnTo>
                <a:close/>
              </a:path>
            </a:pathLst>
          </a:custGeom>
          <a:solidFill>
            <a:schemeClr val="bg1">
              <a:lumMod val="65000"/>
            </a:schemeClr>
          </a:solidFill>
          <a:ln w="28972"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D50D7F9F-F295-41CE-90C2-07BB7B1997CA}"/>
              </a:ext>
            </a:extLst>
          </p:cNvPr>
          <p:cNvSpPr/>
          <p:nvPr/>
        </p:nvSpPr>
        <p:spPr>
          <a:xfrm>
            <a:off x="15141843" y="6682323"/>
            <a:ext cx="319652" cy="1017076"/>
          </a:xfrm>
          <a:custGeom>
            <a:avLst/>
            <a:gdLst>
              <a:gd name="connsiteX0" fmla="*/ 0 w 319652"/>
              <a:gd name="connsiteY0" fmla="*/ 0 h 1017076"/>
              <a:gd name="connsiteX1" fmla="*/ 319653 w 319652"/>
              <a:gd name="connsiteY1" fmla="*/ 0 h 1017076"/>
              <a:gd name="connsiteX2" fmla="*/ 319653 w 319652"/>
              <a:gd name="connsiteY2" fmla="*/ 1017076 h 1017076"/>
              <a:gd name="connsiteX3" fmla="*/ 0 w 319652"/>
              <a:gd name="connsiteY3" fmla="*/ 1017076 h 1017076"/>
            </a:gdLst>
            <a:ahLst/>
            <a:cxnLst>
              <a:cxn ang="0">
                <a:pos x="connsiteX0" y="connsiteY0"/>
              </a:cxn>
              <a:cxn ang="0">
                <a:pos x="connsiteX1" y="connsiteY1"/>
              </a:cxn>
              <a:cxn ang="0">
                <a:pos x="connsiteX2" y="connsiteY2"/>
              </a:cxn>
              <a:cxn ang="0">
                <a:pos x="connsiteX3" y="connsiteY3"/>
              </a:cxn>
            </a:cxnLst>
            <a:rect l="l" t="t" r="r" b="b"/>
            <a:pathLst>
              <a:path w="319652" h="1017076">
                <a:moveTo>
                  <a:pt x="0" y="0"/>
                </a:moveTo>
                <a:lnTo>
                  <a:pt x="319653" y="0"/>
                </a:lnTo>
                <a:lnTo>
                  <a:pt x="319653" y="1017076"/>
                </a:lnTo>
                <a:lnTo>
                  <a:pt x="0" y="1017076"/>
                </a:lnTo>
                <a:close/>
              </a:path>
            </a:pathLst>
          </a:custGeom>
          <a:solidFill>
            <a:schemeClr val="accent2"/>
          </a:solidFill>
          <a:ln w="28972"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3988449-E14C-7391-F6CB-E884DD0068C1}"/>
              </a:ext>
            </a:extLst>
          </p:cNvPr>
          <p:cNvSpPr/>
          <p:nvPr/>
        </p:nvSpPr>
        <p:spPr>
          <a:xfrm>
            <a:off x="15577732" y="7176331"/>
            <a:ext cx="319652" cy="523067"/>
          </a:xfrm>
          <a:custGeom>
            <a:avLst/>
            <a:gdLst>
              <a:gd name="connsiteX0" fmla="*/ 0 w 319652"/>
              <a:gd name="connsiteY0" fmla="*/ 0 h 523067"/>
              <a:gd name="connsiteX1" fmla="*/ 319653 w 319652"/>
              <a:gd name="connsiteY1" fmla="*/ 0 h 523067"/>
              <a:gd name="connsiteX2" fmla="*/ 319653 w 319652"/>
              <a:gd name="connsiteY2" fmla="*/ 523068 h 523067"/>
              <a:gd name="connsiteX3" fmla="*/ 0 w 319652"/>
              <a:gd name="connsiteY3" fmla="*/ 523068 h 523067"/>
            </a:gdLst>
            <a:ahLst/>
            <a:cxnLst>
              <a:cxn ang="0">
                <a:pos x="connsiteX0" y="connsiteY0"/>
              </a:cxn>
              <a:cxn ang="0">
                <a:pos x="connsiteX1" y="connsiteY1"/>
              </a:cxn>
              <a:cxn ang="0">
                <a:pos x="connsiteX2" y="connsiteY2"/>
              </a:cxn>
              <a:cxn ang="0">
                <a:pos x="connsiteX3" y="connsiteY3"/>
              </a:cxn>
            </a:cxnLst>
            <a:rect l="l" t="t" r="r" b="b"/>
            <a:pathLst>
              <a:path w="319652" h="523067">
                <a:moveTo>
                  <a:pt x="0" y="0"/>
                </a:moveTo>
                <a:lnTo>
                  <a:pt x="319653" y="0"/>
                </a:lnTo>
                <a:lnTo>
                  <a:pt x="319653" y="523068"/>
                </a:lnTo>
                <a:lnTo>
                  <a:pt x="0" y="523068"/>
                </a:lnTo>
                <a:close/>
              </a:path>
            </a:pathLst>
          </a:custGeom>
          <a:solidFill>
            <a:schemeClr val="accent1"/>
          </a:solidFill>
          <a:ln w="28972" cap="flat">
            <a:noFill/>
            <a:prstDash val="solid"/>
            <a:miter/>
          </a:ln>
        </p:spPr>
        <p:txBody>
          <a:bodyPr rtlCol="0" anchor="ctr"/>
          <a:lstStyle/>
          <a:p>
            <a:endParaRPr lang="en-US" dirty="0"/>
          </a:p>
        </p:txBody>
      </p:sp>
    </p:spTree>
    <p:extLst>
      <p:ext uri="{BB962C8B-B14F-4D97-AF65-F5344CB8AC3E}">
        <p14:creationId xmlns:p14="http://schemas.microsoft.com/office/powerpoint/2010/main" val="156816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825948" y="3743116"/>
            <a:ext cx="7487478" cy="2800767"/>
          </a:xfrm>
          <a:prstGeom prst="rect">
            <a:avLst/>
          </a:prstGeom>
          <a:noFill/>
        </p:spPr>
        <p:txBody>
          <a:bodyPr wrap="square" rtlCol="0">
            <a:spAutoFit/>
          </a:bodyPr>
          <a:lstStyle/>
          <a:p>
            <a:r>
              <a:rPr lang="en-US" sz="8800" dirty="0">
                <a:latin typeface="+mj-lt"/>
              </a:rPr>
              <a:t>Premium Finance </a:t>
            </a:r>
            <a:r>
              <a:rPr lang="en-US" sz="8800" dirty="0">
                <a:solidFill>
                  <a:schemeClr val="accent2"/>
                </a:solidFill>
                <a:latin typeface="+mj-lt"/>
              </a:rPr>
              <a:t>in a Nutshell</a:t>
            </a:r>
          </a:p>
        </p:txBody>
      </p:sp>
    </p:spTree>
    <p:extLst>
      <p:ext uri="{BB962C8B-B14F-4D97-AF65-F5344CB8AC3E}">
        <p14:creationId xmlns:p14="http://schemas.microsoft.com/office/powerpoint/2010/main" val="3545551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A232CA-7E43-FC3C-9C63-A71EA0D47ED8}"/>
              </a:ext>
            </a:extLst>
          </p:cNvPr>
          <p:cNvSpPr>
            <a:spLocks noGrp="1"/>
          </p:cNvSpPr>
          <p:nvPr>
            <p:ph type="title"/>
          </p:nvPr>
        </p:nvSpPr>
        <p:spPr/>
        <p:txBody>
          <a:bodyPr/>
          <a:lstStyle/>
          <a:p>
            <a:r>
              <a:rPr lang="en-US" b="0" dirty="0">
                <a:solidFill>
                  <a:schemeClr val="tx1"/>
                </a:solidFill>
              </a:rPr>
              <a:t>Exposure 20/9 on a </a:t>
            </a:r>
            <a:r>
              <a:rPr lang="en-US" dirty="0"/>
              <a:t>$100,000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40</a:t>
            </a:fld>
            <a:endParaRPr lang="en-US" dirty="0"/>
          </a:p>
        </p:txBody>
      </p:sp>
      <p:sp>
        <p:nvSpPr>
          <p:cNvPr id="18" name="TextBox 17">
            <a:extLst>
              <a:ext uri="{FF2B5EF4-FFF2-40B4-BE49-F238E27FC236}">
                <a16:creationId xmlns:a16="http://schemas.microsoft.com/office/drawing/2014/main" id="{5050350D-E54A-9435-FABD-3E1DCFA1CC49}"/>
              </a:ext>
            </a:extLst>
          </p:cNvPr>
          <p:cNvSpPr txBox="1"/>
          <p:nvPr/>
        </p:nvSpPr>
        <p:spPr>
          <a:xfrm>
            <a:off x="1116838" y="2497265"/>
            <a:ext cx="4226276" cy="707886"/>
          </a:xfrm>
          <a:prstGeom prst="rect">
            <a:avLst/>
          </a:prstGeom>
          <a:noFill/>
        </p:spPr>
        <p:txBody>
          <a:bodyPr wrap="square" rtlCol="0">
            <a:spAutoFit/>
          </a:bodyPr>
          <a:lstStyle/>
          <a:p>
            <a:r>
              <a:rPr lang="en-US" sz="4000" dirty="0"/>
              <a:t>Policy: Short-Rate</a:t>
            </a:r>
          </a:p>
        </p:txBody>
      </p:sp>
      <p:graphicFrame>
        <p:nvGraphicFramePr>
          <p:cNvPr id="2" name="Table 6">
            <a:extLst>
              <a:ext uri="{FF2B5EF4-FFF2-40B4-BE49-F238E27FC236}">
                <a16:creationId xmlns:a16="http://schemas.microsoft.com/office/drawing/2014/main" id="{2F8B2C5A-7F22-C168-5D75-8FEAD0F93729}"/>
              </a:ext>
            </a:extLst>
          </p:cNvPr>
          <p:cNvGraphicFramePr>
            <a:graphicFrameLocks noGrp="1"/>
          </p:cNvGraphicFramePr>
          <p:nvPr/>
        </p:nvGraphicFramePr>
        <p:xfrm>
          <a:off x="5205984" y="2497265"/>
          <a:ext cx="10247376" cy="6368796"/>
        </p:xfrm>
        <a:graphic>
          <a:graphicData uri="http://schemas.openxmlformats.org/drawingml/2006/table">
            <a:tbl>
              <a:tblPr firstRow="1" bandRow="1">
                <a:tableStyleId>{21E4AEA4-8DFA-4A89-87EB-49C32662AFE0}</a:tableStyleId>
              </a:tblPr>
              <a:tblGrid>
                <a:gridCol w="3279648">
                  <a:extLst>
                    <a:ext uri="{9D8B030D-6E8A-4147-A177-3AD203B41FA5}">
                      <a16:colId xmlns:a16="http://schemas.microsoft.com/office/drawing/2014/main" val="2967599871"/>
                    </a:ext>
                  </a:extLst>
                </a:gridCol>
                <a:gridCol w="6967728">
                  <a:extLst>
                    <a:ext uri="{9D8B030D-6E8A-4147-A177-3AD203B41FA5}">
                      <a16:colId xmlns:a16="http://schemas.microsoft.com/office/drawing/2014/main" val="2905310274"/>
                    </a:ext>
                  </a:extLst>
                </a:gridCol>
              </a:tblGrid>
              <a:tr h="707644">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($6,151.35)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707644">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($4,601.20)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707644">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($3,151.05)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707644">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($1,400.90)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707644">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dirty="0">
                          <a:latin typeface="+mn-lt"/>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707644">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707644">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707644">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707644">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bl>
          </a:graphicData>
        </a:graphic>
      </p:graphicFrame>
    </p:spTree>
    <p:extLst>
      <p:ext uri="{BB962C8B-B14F-4D97-AF65-F5344CB8AC3E}">
        <p14:creationId xmlns:p14="http://schemas.microsoft.com/office/powerpoint/2010/main" val="262410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EBBD-3976-0D9C-B650-D235C809436F}"/>
              </a:ext>
            </a:extLst>
          </p:cNvPr>
          <p:cNvSpPr>
            <a:spLocks noGrp="1"/>
          </p:cNvSpPr>
          <p:nvPr>
            <p:ph type="title"/>
          </p:nvPr>
        </p:nvSpPr>
        <p:spPr/>
        <p:txBody>
          <a:bodyPr/>
          <a:lstStyle/>
          <a:p>
            <a:r>
              <a:rPr lang="en-US" b="0" dirty="0">
                <a:solidFill>
                  <a:schemeClr val="tx1"/>
                </a:solidFill>
              </a:rPr>
              <a:t>Exposure 15/10 on a </a:t>
            </a:r>
            <a:r>
              <a:rPr lang="en-US" dirty="0"/>
              <a:t>$100,000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41</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4759726" y="2194560"/>
          <a:ext cx="11163026" cy="6589721"/>
        </p:xfrm>
        <a:graphic>
          <a:graphicData uri="http://schemas.openxmlformats.org/drawingml/2006/table">
            <a:tbl>
              <a:tblPr firstRow="1" bandRow="1">
                <a:tableStyleId>{21E4AEA4-8DFA-4A89-87EB-49C32662AFE0}</a:tableStyleId>
              </a:tblPr>
              <a:tblGrid>
                <a:gridCol w="3757145">
                  <a:extLst>
                    <a:ext uri="{9D8B030D-6E8A-4147-A177-3AD203B41FA5}">
                      <a16:colId xmlns:a16="http://schemas.microsoft.com/office/drawing/2014/main" val="2967599871"/>
                    </a:ext>
                  </a:extLst>
                </a:gridCol>
                <a:gridCol w="7405881">
                  <a:extLst>
                    <a:ext uri="{9D8B030D-6E8A-4147-A177-3AD203B41FA5}">
                      <a16:colId xmlns:a16="http://schemas.microsoft.com/office/drawing/2014/main" val="2905310274"/>
                    </a:ext>
                  </a:extLst>
                </a:gridCol>
              </a:tblGrid>
              <a:tr h="630731">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($1,750.90)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662110">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($1,475.81)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662110">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($1,200.72)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662110">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($625.63)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662110">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($350.54)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662110">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662110">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662110">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662110">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r h="662110">
                <a:tc>
                  <a:txBody>
                    <a:bodyPr/>
                    <a:lstStyle/>
                    <a:p>
                      <a:r>
                        <a:rPr lang="en-US" sz="3200" b="0" dirty="0">
                          <a:solidFill>
                            <a:schemeClr val="tx1"/>
                          </a:solidFill>
                          <a:latin typeface="+mn-lt"/>
                        </a:rPr>
                        <a:t>Month 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466935701"/>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270732" y="2331692"/>
            <a:ext cx="4284248" cy="707886"/>
          </a:xfrm>
          <a:prstGeom prst="rect">
            <a:avLst/>
          </a:prstGeom>
          <a:noFill/>
        </p:spPr>
        <p:txBody>
          <a:bodyPr wrap="square" rtlCol="0">
            <a:spAutoFit/>
          </a:bodyPr>
          <a:lstStyle/>
          <a:p>
            <a:r>
              <a:rPr lang="en-US" sz="4000" dirty="0"/>
              <a:t>Policy: Pro-Rata</a:t>
            </a:r>
          </a:p>
        </p:txBody>
      </p:sp>
    </p:spTree>
    <p:extLst>
      <p:ext uri="{BB962C8B-B14F-4D97-AF65-F5344CB8AC3E}">
        <p14:creationId xmlns:p14="http://schemas.microsoft.com/office/powerpoint/2010/main" val="3750268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A55B-DB23-3817-B293-E6C9BBFABCBE}"/>
              </a:ext>
            </a:extLst>
          </p:cNvPr>
          <p:cNvSpPr>
            <a:spLocks noGrp="1"/>
          </p:cNvSpPr>
          <p:nvPr>
            <p:ph type="title"/>
          </p:nvPr>
        </p:nvSpPr>
        <p:spPr/>
        <p:txBody>
          <a:bodyPr/>
          <a:lstStyle/>
          <a:p>
            <a:r>
              <a:rPr lang="en-US" b="0" dirty="0">
                <a:solidFill>
                  <a:schemeClr val="tx1"/>
                </a:solidFill>
              </a:rPr>
              <a:t>Exposure for 10 equal payments </a:t>
            </a:r>
            <a:r>
              <a:rPr lang="en-US" dirty="0"/>
              <a:t>on a $100,000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42</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5462524" y="2256441"/>
          <a:ext cx="10411460" cy="6850445"/>
        </p:xfrm>
        <a:graphic>
          <a:graphicData uri="http://schemas.openxmlformats.org/drawingml/2006/table">
            <a:tbl>
              <a:tblPr firstRow="1" bandRow="1">
                <a:tableStyleId>{21E4AEA4-8DFA-4A89-87EB-49C32662AFE0}</a:tableStyleId>
              </a:tblPr>
              <a:tblGrid>
                <a:gridCol w="3127203">
                  <a:extLst>
                    <a:ext uri="{9D8B030D-6E8A-4147-A177-3AD203B41FA5}">
                      <a16:colId xmlns:a16="http://schemas.microsoft.com/office/drawing/2014/main" val="2967599871"/>
                    </a:ext>
                  </a:extLst>
                </a:gridCol>
                <a:gridCol w="7284257">
                  <a:extLst>
                    <a:ext uri="{9D8B030D-6E8A-4147-A177-3AD203B41FA5}">
                      <a16:colId xmlns:a16="http://schemas.microsoft.com/office/drawing/2014/main" val="2905310274"/>
                    </a:ext>
                  </a:extLst>
                </a:gridCol>
              </a:tblGrid>
              <a:tr h="730165">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($16,173.75)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765035">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($13,510.00)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765035">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($10,946.25)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765035">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($8,082.50)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765035">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Narrow"/>
                          <a:ea typeface="+mn-ea"/>
                          <a:cs typeface="+mn-cs"/>
                        </a:rPr>
                        <a:t>($5,418.75)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765035">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Narrow"/>
                          <a:ea typeface="+mn-ea"/>
                          <a:cs typeface="+mn-cs"/>
                        </a:rPr>
                        <a:t>($2,555.00)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765035">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765035">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765035">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439149" y="2256441"/>
            <a:ext cx="3581654" cy="707886"/>
          </a:xfrm>
          <a:prstGeom prst="rect">
            <a:avLst/>
          </a:prstGeom>
          <a:noFill/>
        </p:spPr>
        <p:txBody>
          <a:bodyPr wrap="square" rtlCol="0">
            <a:spAutoFit/>
          </a:bodyPr>
          <a:lstStyle/>
          <a:p>
            <a:r>
              <a:rPr lang="en-US" sz="4000" dirty="0"/>
              <a:t>Policy: Short Rate</a:t>
            </a:r>
          </a:p>
        </p:txBody>
      </p:sp>
    </p:spTree>
    <p:extLst>
      <p:ext uri="{BB962C8B-B14F-4D97-AF65-F5344CB8AC3E}">
        <p14:creationId xmlns:p14="http://schemas.microsoft.com/office/powerpoint/2010/main" val="1842999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A55B-DB23-3817-B293-E6C9BBFABCBE}"/>
              </a:ext>
            </a:extLst>
          </p:cNvPr>
          <p:cNvSpPr>
            <a:spLocks noGrp="1"/>
          </p:cNvSpPr>
          <p:nvPr>
            <p:ph type="title"/>
          </p:nvPr>
        </p:nvSpPr>
        <p:spPr/>
        <p:txBody>
          <a:bodyPr/>
          <a:lstStyle/>
          <a:p>
            <a:r>
              <a:rPr lang="en-US" b="0" dirty="0">
                <a:solidFill>
                  <a:schemeClr val="tx1"/>
                </a:solidFill>
              </a:rPr>
              <a:t>Exposure for 10 equal payments </a:t>
            </a:r>
            <a:r>
              <a:rPr lang="en-US" dirty="0"/>
              <a:t>on a $100,000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43</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5462524" y="2256441"/>
          <a:ext cx="10411460" cy="6850445"/>
        </p:xfrm>
        <a:graphic>
          <a:graphicData uri="http://schemas.openxmlformats.org/drawingml/2006/table">
            <a:tbl>
              <a:tblPr firstRow="1" bandRow="1">
                <a:tableStyleId>{21E4AEA4-8DFA-4A89-87EB-49C32662AFE0}</a:tableStyleId>
              </a:tblPr>
              <a:tblGrid>
                <a:gridCol w="3127203">
                  <a:extLst>
                    <a:ext uri="{9D8B030D-6E8A-4147-A177-3AD203B41FA5}">
                      <a16:colId xmlns:a16="http://schemas.microsoft.com/office/drawing/2014/main" val="2967599871"/>
                    </a:ext>
                  </a:extLst>
                </a:gridCol>
                <a:gridCol w="7284257">
                  <a:extLst>
                    <a:ext uri="{9D8B030D-6E8A-4147-A177-3AD203B41FA5}">
                      <a16:colId xmlns:a16="http://schemas.microsoft.com/office/drawing/2014/main" val="2905310274"/>
                    </a:ext>
                  </a:extLst>
                </a:gridCol>
              </a:tblGrid>
              <a:tr h="730165">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($6,373.75)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765035">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($4,610.00)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765035">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($2,846.25)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765035">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($782.50)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765035">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765035">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765035">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765035">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765035">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439149" y="2256441"/>
            <a:ext cx="3581654" cy="707886"/>
          </a:xfrm>
          <a:prstGeom prst="rect">
            <a:avLst/>
          </a:prstGeom>
          <a:noFill/>
        </p:spPr>
        <p:txBody>
          <a:bodyPr wrap="square" rtlCol="0">
            <a:spAutoFit/>
          </a:bodyPr>
          <a:lstStyle/>
          <a:p>
            <a:r>
              <a:rPr lang="en-US" sz="4000" dirty="0"/>
              <a:t>Policy: Pro-Rata</a:t>
            </a:r>
          </a:p>
        </p:txBody>
      </p:sp>
    </p:spTree>
    <p:extLst>
      <p:ext uri="{BB962C8B-B14F-4D97-AF65-F5344CB8AC3E}">
        <p14:creationId xmlns:p14="http://schemas.microsoft.com/office/powerpoint/2010/main" val="3217349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8874-E45D-4E8C-A634-5DE7F1E7FF40}"/>
              </a:ext>
            </a:extLst>
          </p:cNvPr>
          <p:cNvSpPr>
            <a:spLocks noGrp="1"/>
          </p:cNvSpPr>
          <p:nvPr>
            <p:ph type="title"/>
          </p:nvPr>
        </p:nvSpPr>
        <p:spPr/>
        <p:txBody>
          <a:bodyPr/>
          <a:lstStyle/>
          <a:p>
            <a:r>
              <a:rPr lang="en-US" b="0" dirty="0">
                <a:solidFill>
                  <a:schemeClr val="tx1"/>
                </a:solidFill>
              </a:rPr>
              <a:t>Exposure for 12 equal payments </a:t>
            </a:r>
            <a:r>
              <a:rPr lang="en-US" dirty="0"/>
              <a:t>on a $100,000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44</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4838478" y="2418665"/>
          <a:ext cx="11584146" cy="6370320"/>
        </p:xfrm>
        <a:graphic>
          <a:graphicData uri="http://schemas.openxmlformats.org/drawingml/2006/table">
            <a:tbl>
              <a:tblPr firstRow="1" bandRow="1">
                <a:tableStyleId>{21E4AEA4-8DFA-4A89-87EB-49C32662AFE0}</a:tableStyleId>
              </a:tblPr>
              <a:tblGrid>
                <a:gridCol w="3708888">
                  <a:extLst>
                    <a:ext uri="{9D8B030D-6E8A-4147-A177-3AD203B41FA5}">
                      <a16:colId xmlns:a16="http://schemas.microsoft.com/office/drawing/2014/main" val="2967599871"/>
                    </a:ext>
                  </a:extLst>
                </a:gridCol>
                <a:gridCol w="7875258">
                  <a:extLst>
                    <a:ext uri="{9D8B030D-6E8A-4147-A177-3AD203B41FA5}">
                      <a16:colId xmlns:a16="http://schemas.microsoft.com/office/drawing/2014/main" val="2905310274"/>
                    </a:ext>
                  </a:extLst>
                </a:gridCol>
              </a:tblGrid>
              <a:tr h="566792">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($18,427.61)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566792">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($17,425.10)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566792">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($16,522.59)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566792">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($15,320.08)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566792">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($14,317.57)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566792">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($13,115.06)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566792">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($12,212.55)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566792">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($11.210.04)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566792">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($9,507.53)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r h="56679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Month 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($8,605.02)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264339766"/>
                  </a:ext>
                </a:extLst>
              </a:tr>
              <a:tr h="56679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Month 11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(7,402.51)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93984319"/>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194816" y="2418665"/>
            <a:ext cx="3530252" cy="646331"/>
          </a:xfrm>
          <a:prstGeom prst="rect">
            <a:avLst/>
          </a:prstGeom>
          <a:noFill/>
        </p:spPr>
        <p:txBody>
          <a:bodyPr wrap="square" rtlCol="0">
            <a:spAutoFit/>
          </a:bodyPr>
          <a:lstStyle/>
          <a:p>
            <a:r>
              <a:rPr lang="en-US" sz="3600" dirty="0"/>
              <a:t>Policy: Short-Rate</a:t>
            </a:r>
          </a:p>
        </p:txBody>
      </p:sp>
    </p:spTree>
    <p:extLst>
      <p:ext uri="{BB962C8B-B14F-4D97-AF65-F5344CB8AC3E}">
        <p14:creationId xmlns:p14="http://schemas.microsoft.com/office/powerpoint/2010/main" val="2803013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7C56-A258-6267-3522-8695B6A13D4C}"/>
              </a:ext>
            </a:extLst>
          </p:cNvPr>
          <p:cNvSpPr>
            <a:spLocks noGrp="1"/>
          </p:cNvSpPr>
          <p:nvPr>
            <p:ph type="title"/>
          </p:nvPr>
        </p:nvSpPr>
        <p:spPr/>
        <p:txBody>
          <a:bodyPr/>
          <a:lstStyle/>
          <a:p>
            <a:r>
              <a:rPr lang="en-US" b="0" dirty="0">
                <a:solidFill>
                  <a:schemeClr val="tx1"/>
                </a:solidFill>
              </a:rPr>
              <a:t>Exposure for 12 equal payments </a:t>
            </a:r>
            <a:r>
              <a:rPr lang="en-US" dirty="0"/>
              <a:t>on a $100,000 loan</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45</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4867656" y="2264213"/>
          <a:ext cx="11177016" cy="6370320"/>
        </p:xfrm>
        <a:graphic>
          <a:graphicData uri="http://schemas.openxmlformats.org/drawingml/2006/table">
            <a:tbl>
              <a:tblPr firstRow="1" bandRow="1">
                <a:tableStyleId>{21E4AEA4-8DFA-4A89-87EB-49C32662AFE0}</a:tableStyleId>
              </a:tblPr>
              <a:tblGrid>
                <a:gridCol w="3552989">
                  <a:extLst>
                    <a:ext uri="{9D8B030D-6E8A-4147-A177-3AD203B41FA5}">
                      <a16:colId xmlns:a16="http://schemas.microsoft.com/office/drawing/2014/main" val="2967599871"/>
                    </a:ext>
                  </a:extLst>
                </a:gridCol>
                <a:gridCol w="7624027">
                  <a:extLst>
                    <a:ext uri="{9D8B030D-6E8A-4147-A177-3AD203B41FA5}">
                      <a16:colId xmlns:a16="http://schemas.microsoft.com/office/drawing/2014/main" val="2905310274"/>
                    </a:ext>
                  </a:extLst>
                </a:gridCol>
              </a:tblGrid>
              <a:tr h="566792">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en-US" sz="3200" b="0" dirty="0">
                          <a:solidFill>
                            <a:srgbClr val="FF0000"/>
                          </a:solidFill>
                          <a:latin typeface="+mn-lt"/>
                        </a:rPr>
                        <a:t>($8,627.61)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566792">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($8,525.10)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566792">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($8,422.59)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566792">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($8,020.08)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566792">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($7,917.57)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566792">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($7,515.08)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566792">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($7,412.55)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r h="566792">
                <a:tc>
                  <a:txBody>
                    <a:bodyPr/>
                    <a:lstStyle/>
                    <a:p>
                      <a:r>
                        <a:rPr lang="en-US" sz="3200" b="0" dirty="0">
                          <a:solidFill>
                            <a:schemeClr val="tx1"/>
                          </a:solidFill>
                          <a:latin typeface="+mn-lt"/>
                        </a:rPr>
                        <a:t>Month 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($7,310.04)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00185398"/>
                  </a:ext>
                </a:extLst>
              </a:tr>
              <a:tr h="566792">
                <a:tc>
                  <a:txBody>
                    <a:bodyPr/>
                    <a:lstStyle/>
                    <a:p>
                      <a:r>
                        <a:rPr lang="en-US" sz="3200" b="0" dirty="0">
                          <a:solidFill>
                            <a:schemeClr val="tx1"/>
                          </a:solidFill>
                          <a:latin typeface="+mn-lt"/>
                        </a:rPr>
                        <a:t>Month 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($6,307.53)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2343351"/>
                  </a:ext>
                </a:extLst>
              </a:tr>
              <a:tr h="56679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Month 10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($6205.02)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264339766"/>
                  </a:ext>
                </a:extLst>
              </a:tr>
              <a:tr h="56679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Month 11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mn-lt"/>
                          <a:ea typeface="+mn-ea"/>
                          <a:cs typeface="+mn-cs"/>
                        </a:rPr>
                        <a:t>($5,902.51)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93984319"/>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356076" y="2264213"/>
            <a:ext cx="3269488" cy="646331"/>
          </a:xfrm>
          <a:prstGeom prst="rect">
            <a:avLst/>
          </a:prstGeom>
          <a:noFill/>
        </p:spPr>
        <p:txBody>
          <a:bodyPr wrap="square" rtlCol="0">
            <a:spAutoFit/>
          </a:bodyPr>
          <a:lstStyle/>
          <a:p>
            <a:r>
              <a:rPr lang="en-US" sz="3600" dirty="0"/>
              <a:t>Policy: Pro-Rata</a:t>
            </a:r>
          </a:p>
        </p:txBody>
      </p:sp>
    </p:spTree>
    <p:extLst>
      <p:ext uri="{BB962C8B-B14F-4D97-AF65-F5344CB8AC3E}">
        <p14:creationId xmlns:p14="http://schemas.microsoft.com/office/powerpoint/2010/main" val="789304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43AC-E52C-4568-BC45-DC2FAFC87A37}"/>
              </a:ext>
            </a:extLst>
          </p:cNvPr>
          <p:cNvSpPr>
            <a:spLocks noGrp="1"/>
          </p:cNvSpPr>
          <p:nvPr>
            <p:ph type="title"/>
          </p:nvPr>
        </p:nvSpPr>
        <p:spPr/>
        <p:txBody>
          <a:bodyPr/>
          <a:lstStyle/>
          <a:p>
            <a:r>
              <a:rPr lang="en-US" b="0" dirty="0">
                <a:solidFill>
                  <a:schemeClr val="tx1"/>
                </a:solidFill>
              </a:rPr>
              <a:t>Exposure for</a:t>
            </a:r>
            <a:r>
              <a:rPr lang="en-US" dirty="0"/>
              <a:t> 35/7</a:t>
            </a:r>
          </a:p>
        </p:txBody>
      </p:sp>
      <p:sp>
        <p:nvSpPr>
          <p:cNvPr id="3" name="Slide Number Placeholder 2">
            <a:extLst>
              <a:ext uri="{FF2B5EF4-FFF2-40B4-BE49-F238E27FC236}">
                <a16:creationId xmlns:a16="http://schemas.microsoft.com/office/drawing/2014/main" id="{34EB040C-B5AF-98BF-8323-001A385C93F1}"/>
              </a:ext>
            </a:extLst>
          </p:cNvPr>
          <p:cNvSpPr>
            <a:spLocks noGrp="1"/>
          </p:cNvSpPr>
          <p:nvPr>
            <p:ph type="sldNum" sz="quarter" idx="12"/>
          </p:nvPr>
        </p:nvSpPr>
        <p:spPr/>
        <p:txBody>
          <a:bodyPr/>
          <a:lstStyle/>
          <a:p>
            <a:fld id="{689283F9-B069-4DD8-986C-6F2C25501430}" type="slidenum">
              <a:rPr lang="en-US" smtClean="0"/>
              <a:t>46</a:t>
            </a:fld>
            <a:endParaRPr lang="en-US" dirty="0"/>
          </a:p>
        </p:txBody>
      </p:sp>
      <p:graphicFrame>
        <p:nvGraphicFramePr>
          <p:cNvPr id="6" name="Table 6">
            <a:extLst>
              <a:ext uri="{FF2B5EF4-FFF2-40B4-BE49-F238E27FC236}">
                <a16:creationId xmlns:a16="http://schemas.microsoft.com/office/drawing/2014/main" id="{65534DCD-4DB5-A1F0-E016-5DEE11FF9AE7}"/>
              </a:ext>
            </a:extLst>
          </p:cNvPr>
          <p:cNvGraphicFramePr>
            <a:graphicFrameLocks noGrp="1"/>
          </p:cNvGraphicFramePr>
          <p:nvPr/>
        </p:nvGraphicFramePr>
        <p:xfrm>
          <a:off x="4310380" y="3501422"/>
          <a:ext cx="9667240" cy="4805710"/>
        </p:xfrm>
        <a:graphic>
          <a:graphicData uri="http://schemas.openxmlformats.org/drawingml/2006/table">
            <a:tbl>
              <a:tblPr firstRow="1" bandRow="1">
                <a:tableStyleId>{21E4AEA4-8DFA-4A89-87EB-49C32662AFE0}</a:tableStyleId>
              </a:tblPr>
              <a:tblGrid>
                <a:gridCol w="3234136">
                  <a:extLst>
                    <a:ext uri="{9D8B030D-6E8A-4147-A177-3AD203B41FA5}">
                      <a16:colId xmlns:a16="http://schemas.microsoft.com/office/drawing/2014/main" val="2967599871"/>
                    </a:ext>
                  </a:extLst>
                </a:gridCol>
                <a:gridCol w="6433104">
                  <a:extLst>
                    <a:ext uri="{9D8B030D-6E8A-4147-A177-3AD203B41FA5}">
                      <a16:colId xmlns:a16="http://schemas.microsoft.com/office/drawing/2014/main" val="2905310274"/>
                    </a:ext>
                  </a:extLst>
                </a:gridCol>
              </a:tblGrid>
              <a:tr h="686530">
                <a:tc>
                  <a:txBody>
                    <a:bodyPr/>
                    <a:lstStyle/>
                    <a:p>
                      <a:r>
                        <a:rPr lang="en-US" sz="3200" b="0" dirty="0">
                          <a:solidFill>
                            <a:schemeClr val="tx1"/>
                          </a:solidFill>
                          <a:latin typeface="+mn-lt"/>
                        </a:rPr>
                        <a:t>Month 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60914879"/>
                  </a:ext>
                </a:extLst>
              </a:tr>
              <a:tr h="686530">
                <a:tc>
                  <a:txBody>
                    <a:bodyPr/>
                    <a:lstStyle/>
                    <a:p>
                      <a:r>
                        <a:rPr lang="en-US" sz="3200" b="0" dirty="0">
                          <a:solidFill>
                            <a:schemeClr val="tx1"/>
                          </a:solidFill>
                          <a:latin typeface="+mn-lt"/>
                        </a:rPr>
                        <a:t>Month 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860504540"/>
                  </a:ext>
                </a:extLst>
              </a:tr>
              <a:tr h="686530">
                <a:tc>
                  <a:txBody>
                    <a:bodyPr/>
                    <a:lstStyle/>
                    <a:p>
                      <a:r>
                        <a:rPr lang="en-US" sz="3200" b="0" dirty="0">
                          <a:solidFill>
                            <a:schemeClr val="tx1"/>
                          </a:solidFill>
                          <a:latin typeface="+mn-lt"/>
                        </a:rPr>
                        <a:t>Month 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829642582"/>
                  </a:ext>
                </a:extLst>
              </a:tr>
              <a:tr h="686530">
                <a:tc>
                  <a:txBody>
                    <a:bodyPr/>
                    <a:lstStyle/>
                    <a:p>
                      <a:r>
                        <a:rPr lang="en-US" sz="3200" b="0" dirty="0">
                          <a:solidFill>
                            <a:schemeClr val="tx1"/>
                          </a:solidFill>
                          <a:latin typeface="+mn-lt"/>
                        </a:rPr>
                        <a:t>Month 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510617623"/>
                  </a:ext>
                </a:extLst>
              </a:tr>
              <a:tr h="686530">
                <a:tc>
                  <a:txBody>
                    <a:bodyPr/>
                    <a:lstStyle/>
                    <a:p>
                      <a:r>
                        <a:rPr lang="en-US" sz="3200" b="0" dirty="0">
                          <a:solidFill>
                            <a:schemeClr val="tx1"/>
                          </a:solidFill>
                          <a:latin typeface="+mn-lt"/>
                        </a:rPr>
                        <a:t>Month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59046431"/>
                  </a:ext>
                </a:extLst>
              </a:tr>
              <a:tr h="686530">
                <a:tc>
                  <a:txBody>
                    <a:bodyPr/>
                    <a:lstStyle/>
                    <a:p>
                      <a:r>
                        <a:rPr lang="en-US" sz="3200" b="0" dirty="0">
                          <a:solidFill>
                            <a:schemeClr val="tx1"/>
                          </a:solidFill>
                          <a:latin typeface="+mn-lt"/>
                        </a:rPr>
                        <a:t>Month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4811511"/>
                  </a:ext>
                </a:extLst>
              </a:tr>
              <a:tr h="686530">
                <a:tc>
                  <a:txBody>
                    <a:bodyPr/>
                    <a:lstStyle/>
                    <a:p>
                      <a:r>
                        <a:rPr lang="en-US" sz="3200" b="0" dirty="0">
                          <a:solidFill>
                            <a:schemeClr val="tx1"/>
                          </a:solidFill>
                          <a:latin typeface="+mn-lt"/>
                        </a:rPr>
                        <a:t>Month 7</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n-lt"/>
                          <a:ea typeface="+mn-ea"/>
                          <a:cs typeface="+mn-cs"/>
                        </a:rPr>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3100202"/>
                  </a:ext>
                </a:extLst>
              </a:tr>
            </a:tbl>
          </a:graphicData>
        </a:graphic>
      </p:graphicFrame>
      <p:sp>
        <p:nvSpPr>
          <p:cNvPr id="18" name="TextBox 17">
            <a:extLst>
              <a:ext uri="{FF2B5EF4-FFF2-40B4-BE49-F238E27FC236}">
                <a16:creationId xmlns:a16="http://schemas.microsoft.com/office/drawing/2014/main" id="{5050350D-E54A-9435-FABD-3E1DCFA1CC49}"/>
              </a:ext>
            </a:extLst>
          </p:cNvPr>
          <p:cNvSpPr txBox="1"/>
          <p:nvPr/>
        </p:nvSpPr>
        <p:spPr>
          <a:xfrm>
            <a:off x="1087852" y="2182832"/>
            <a:ext cx="6137148" cy="707886"/>
          </a:xfrm>
          <a:prstGeom prst="rect">
            <a:avLst/>
          </a:prstGeom>
          <a:noFill/>
        </p:spPr>
        <p:txBody>
          <a:bodyPr wrap="square" rtlCol="0">
            <a:spAutoFit/>
          </a:bodyPr>
          <a:lstStyle/>
          <a:p>
            <a:r>
              <a:rPr lang="en-US" sz="4000" dirty="0"/>
              <a:t>Policy: Short Rate or Pro-Rata</a:t>
            </a:r>
          </a:p>
        </p:txBody>
      </p:sp>
    </p:spTree>
    <p:extLst>
      <p:ext uri="{BB962C8B-B14F-4D97-AF65-F5344CB8AC3E}">
        <p14:creationId xmlns:p14="http://schemas.microsoft.com/office/powerpoint/2010/main" val="3457683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5A040E-6AE4-EEB2-F903-5C8F3600FD52}"/>
              </a:ext>
            </a:extLst>
          </p:cNvPr>
          <p:cNvSpPr>
            <a:spLocks noGrp="1"/>
          </p:cNvSpPr>
          <p:nvPr>
            <p:ph type="sldNum" sz="quarter" idx="12"/>
          </p:nvPr>
        </p:nvSpPr>
        <p:spPr/>
        <p:txBody>
          <a:bodyPr/>
          <a:lstStyle/>
          <a:p>
            <a:fld id="{689283F9-B069-4DD8-986C-6F2C25501430}" type="slidenum">
              <a:rPr lang="en-US" smtClean="0"/>
              <a:pPr/>
              <a:t>47</a:t>
            </a:fld>
            <a:endParaRPr lang="en-US" dirty="0"/>
          </a:p>
        </p:txBody>
      </p:sp>
      <p:sp>
        <p:nvSpPr>
          <p:cNvPr id="4" name="Title 3">
            <a:extLst>
              <a:ext uri="{FF2B5EF4-FFF2-40B4-BE49-F238E27FC236}">
                <a16:creationId xmlns:a16="http://schemas.microsoft.com/office/drawing/2014/main" id="{AACAD564-FB0B-24AE-73A9-81B34B1017A7}"/>
              </a:ext>
            </a:extLst>
          </p:cNvPr>
          <p:cNvSpPr>
            <a:spLocks noGrp="1"/>
          </p:cNvSpPr>
          <p:nvPr>
            <p:ph type="title"/>
          </p:nvPr>
        </p:nvSpPr>
        <p:spPr/>
        <p:txBody>
          <a:bodyPr/>
          <a:lstStyle/>
          <a:p>
            <a:r>
              <a:rPr lang="en-US" b="0" dirty="0">
                <a:solidFill>
                  <a:schemeClr val="tx2"/>
                </a:solidFill>
              </a:rPr>
              <a:t>Collateral/</a:t>
            </a:r>
            <a:r>
              <a:rPr lang="en-US" dirty="0"/>
              <a:t>structure-exposure</a:t>
            </a:r>
          </a:p>
        </p:txBody>
      </p:sp>
      <p:sp>
        <p:nvSpPr>
          <p:cNvPr id="6" name="Rectangle 5">
            <a:extLst>
              <a:ext uri="{FF2B5EF4-FFF2-40B4-BE49-F238E27FC236}">
                <a16:creationId xmlns:a16="http://schemas.microsoft.com/office/drawing/2014/main" id="{44AAC3B6-21D8-7231-72FC-0050437C7B39}"/>
              </a:ext>
            </a:extLst>
          </p:cNvPr>
          <p:cNvSpPr/>
          <p:nvPr/>
        </p:nvSpPr>
        <p:spPr>
          <a:xfrm>
            <a:off x="3918261" y="5143500"/>
            <a:ext cx="4874455" cy="3520440"/>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p>
          <a:p>
            <a:pPr algn="ctr"/>
            <a:r>
              <a:rPr lang="en-US" sz="3200" dirty="0">
                <a:solidFill>
                  <a:schemeClr val="tx2"/>
                </a:solidFill>
              </a:rPr>
              <a:t>35 percent down/7 monthly payments</a:t>
            </a:r>
          </a:p>
        </p:txBody>
      </p:sp>
      <p:sp>
        <p:nvSpPr>
          <p:cNvPr id="7" name="Rectangle 6">
            <a:extLst>
              <a:ext uri="{FF2B5EF4-FFF2-40B4-BE49-F238E27FC236}">
                <a16:creationId xmlns:a16="http://schemas.microsoft.com/office/drawing/2014/main" id="{52F88630-7AE9-E3A2-215E-9E8BEEDAE7A8}"/>
              </a:ext>
            </a:extLst>
          </p:cNvPr>
          <p:cNvSpPr/>
          <p:nvPr/>
        </p:nvSpPr>
        <p:spPr>
          <a:xfrm>
            <a:off x="10845570" y="5143500"/>
            <a:ext cx="4874455" cy="3520440"/>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solidFill>
                <a:schemeClr val="tx2"/>
              </a:solidFill>
            </a:endParaRPr>
          </a:p>
          <a:p>
            <a:pPr algn="ctr"/>
            <a:endParaRPr lang="en-US" sz="2400" dirty="0">
              <a:solidFill>
                <a:schemeClr val="tx2"/>
              </a:solidFill>
            </a:endParaRPr>
          </a:p>
          <a:p>
            <a:pPr algn="ctr"/>
            <a:r>
              <a:rPr lang="en-US" sz="3200" dirty="0">
                <a:solidFill>
                  <a:schemeClr val="tx2"/>
                </a:solidFill>
              </a:rPr>
              <a:t>12 Equal payments</a:t>
            </a:r>
          </a:p>
        </p:txBody>
      </p:sp>
      <p:sp>
        <p:nvSpPr>
          <p:cNvPr id="9" name="Oval 8">
            <a:extLst>
              <a:ext uri="{FF2B5EF4-FFF2-40B4-BE49-F238E27FC236}">
                <a16:creationId xmlns:a16="http://schemas.microsoft.com/office/drawing/2014/main" id="{46D88544-3DF6-7FEB-6644-969C3CDF028D}"/>
              </a:ext>
            </a:extLst>
          </p:cNvPr>
          <p:cNvSpPr/>
          <p:nvPr/>
        </p:nvSpPr>
        <p:spPr>
          <a:xfrm>
            <a:off x="5418106" y="5299212"/>
            <a:ext cx="1463040" cy="14630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BE741EA-5D93-2A41-6EE2-330146D4961D}"/>
              </a:ext>
            </a:extLst>
          </p:cNvPr>
          <p:cNvSpPr/>
          <p:nvPr/>
        </p:nvSpPr>
        <p:spPr>
          <a:xfrm>
            <a:off x="12551277" y="5310761"/>
            <a:ext cx="1463040" cy="14630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oogle Shape;703;p80">
            <a:extLst>
              <a:ext uri="{FF2B5EF4-FFF2-40B4-BE49-F238E27FC236}">
                <a16:creationId xmlns:a16="http://schemas.microsoft.com/office/drawing/2014/main" id="{8C25D5EF-3EF0-8304-8539-01E5335D02D2}"/>
              </a:ext>
            </a:extLst>
          </p:cNvPr>
          <p:cNvGrpSpPr/>
          <p:nvPr/>
        </p:nvGrpSpPr>
        <p:grpSpPr>
          <a:xfrm>
            <a:off x="12915900" y="5658880"/>
            <a:ext cx="694944" cy="694944"/>
            <a:chOff x="-65131525" y="1914325"/>
            <a:chExt cx="316650" cy="316625"/>
          </a:xfrm>
          <a:solidFill>
            <a:schemeClr val="accent1"/>
          </a:solidFill>
        </p:grpSpPr>
        <p:sp>
          <p:nvSpPr>
            <p:cNvPr id="15" name="Google Shape;704;p80">
              <a:extLst>
                <a:ext uri="{FF2B5EF4-FFF2-40B4-BE49-F238E27FC236}">
                  <a16:creationId xmlns:a16="http://schemas.microsoft.com/office/drawing/2014/main" id="{7E9169E2-2EF1-AC74-8AFA-342345766BD9}"/>
                </a:ext>
              </a:extLst>
            </p:cNvPr>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705;p80">
              <a:extLst>
                <a:ext uri="{FF2B5EF4-FFF2-40B4-BE49-F238E27FC236}">
                  <a16:creationId xmlns:a16="http://schemas.microsoft.com/office/drawing/2014/main" id="{CC2AE951-2D39-5F30-78FD-E1658E765427}"/>
                </a:ext>
              </a:extLst>
            </p:cNvPr>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oogle Shape;700;p80">
            <a:extLst>
              <a:ext uri="{FF2B5EF4-FFF2-40B4-BE49-F238E27FC236}">
                <a16:creationId xmlns:a16="http://schemas.microsoft.com/office/drawing/2014/main" id="{18645350-4E40-54A2-DC81-DD96005000DE}"/>
              </a:ext>
            </a:extLst>
          </p:cNvPr>
          <p:cNvGrpSpPr/>
          <p:nvPr/>
        </p:nvGrpSpPr>
        <p:grpSpPr>
          <a:xfrm>
            <a:off x="5843302" y="5694809"/>
            <a:ext cx="694944" cy="694944"/>
            <a:chOff x="-62518200" y="2692475"/>
            <a:chExt cx="318225" cy="289100"/>
          </a:xfrm>
          <a:solidFill>
            <a:schemeClr val="accent1"/>
          </a:solidFill>
        </p:grpSpPr>
        <p:sp>
          <p:nvSpPr>
            <p:cNvPr id="21" name="Google Shape;701;p80">
              <a:extLst>
                <a:ext uri="{FF2B5EF4-FFF2-40B4-BE49-F238E27FC236}">
                  <a16:creationId xmlns:a16="http://schemas.microsoft.com/office/drawing/2014/main" id="{CE8FD05C-3A02-8F63-2BDA-A4C5A2E88DC9}"/>
                </a:ext>
              </a:extLst>
            </p:cNvPr>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702;p80">
              <a:extLst>
                <a:ext uri="{FF2B5EF4-FFF2-40B4-BE49-F238E27FC236}">
                  <a16:creationId xmlns:a16="http://schemas.microsoft.com/office/drawing/2014/main" id="{F466FB63-D0F1-7429-3842-19930F4A824A}"/>
                </a:ext>
              </a:extLst>
            </p:cNvPr>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 name="TextBox 22">
            <a:extLst>
              <a:ext uri="{FF2B5EF4-FFF2-40B4-BE49-F238E27FC236}">
                <a16:creationId xmlns:a16="http://schemas.microsoft.com/office/drawing/2014/main" id="{F7F6A1F5-09D1-069F-5E73-223C4B7E2812}"/>
              </a:ext>
            </a:extLst>
          </p:cNvPr>
          <p:cNvSpPr txBox="1"/>
          <p:nvPr/>
        </p:nvSpPr>
        <p:spPr>
          <a:xfrm>
            <a:off x="5580364" y="4250321"/>
            <a:ext cx="7127272" cy="707886"/>
          </a:xfrm>
          <a:prstGeom prst="rect">
            <a:avLst/>
          </a:prstGeom>
          <a:noFill/>
        </p:spPr>
        <p:txBody>
          <a:bodyPr wrap="none" rtlCol="0">
            <a:spAutoFit/>
          </a:bodyPr>
          <a:lstStyle/>
          <a:p>
            <a:r>
              <a:rPr lang="en-US" sz="4000" dirty="0"/>
              <a:t>Which Structure has more exposure?</a:t>
            </a:r>
          </a:p>
        </p:txBody>
      </p:sp>
    </p:spTree>
    <p:extLst>
      <p:ext uri="{BB962C8B-B14F-4D97-AF65-F5344CB8AC3E}">
        <p14:creationId xmlns:p14="http://schemas.microsoft.com/office/powerpoint/2010/main" val="2268951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1"/>
          <p:cNvSpPr/>
          <p:nvPr/>
        </p:nvSpPr>
        <p:spPr>
          <a:xfrm>
            <a:off x="11833498" y="3662400"/>
            <a:ext cx="6042600" cy="1338000"/>
          </a:xfrm>
          <a:prstGeom prst="chevron">
            <a:avLst>
              <a:gd name="adj" fmla="val 50000"/>
            </a:avLst>
          </a:prstGeom>
          <a:solidFill>
            <a:srgbClr val="51B5E0">
              <a:alpha val="30379"/>
            </a:srgbClr>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4800">
                <a:solidFill>
                  <a:srgbClr val="51B5E0"/>
                </a:solidFill>
                <a:latin typeface="Oswald"/>
                <a:ea typeface="Oswald"/>
                <a:cs typeface="Oswald"/>
                <a:sym typeface="Oswald"/>
              </a:rPr>
              <a:t>Types</a:t>
            </a:r>
            <a:endParaRPr sz="3600" dirty="0">
              <a:solidFill>
                <a:srgbClr val="51B5E0"/>
              </a:solidFill>
              <a:latin typeface="Golos Text"/>
              <a:ea typeface="Golos Text"/>
              <a:cs typeface="Golos Text"/>
              <a:sym typeface="Golos Text"/>
            </a:endParaRPr>
          </a:p>
        </p:txBody>
      </p:sp>
      <p:sp>
        <p:nvSpPr>
          <p:cNvPr id="712" name="Google Shape;712;p81"/>
          <p:cNvSpPr txBox="1"/>
          <p:nvPr/>
        </p:nvSpPr>
        <p:spPr>
          <a:xfrm>
            <a:off x="12334146" y="5397076"/>
            <a:ext cx="4472400" cy="3137324"/>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914400" lvl="0" indent="-660400" algn="l" rtl="0">
              <a:lnSpc>
                <a:spcPct val="115000"/>
              </a:lnSpc>
              <a:spcBef>
                <a:spcPts val="0"/>
              </a:spcBef>
              <a:spcAft>
                <a:spcPts val="0"/>
              </a:spcAft>
              <a:buSzPts val="1600"/>
              <a:buChar char="●"/>
            </a:pPr>
            <a:r>
              <a:rPr lang="en" sz="3200" dirty="0">
                <a:latin typeface="+mn-lt"/>
              </a:rPr>
              <a:t>Fleets</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Directors &amp; Officers</a:t>
            </a:r>
          </a:p>
          <a:p>
            <a:pPr marL="914400" lvl="0" indent="-660400" algn="l" rtl="0">
              <a:lnSpc>
                <a:spcPct val="115000"/>
              </a:lnSpc>
              <a:spcBef>
                <a:spcPts val="0"/>
              </a:spcBef>
              <a:spcAft>
                <a:spcPts val="0"/>
              </a:spcAft>
              <a:buSzPts val="1600"/>
              <a:buChar char="●"/>
            </a:pPr>
            <a:r>
              <a:rPr lang="en" sz="3200" dirty="0">
                <a:latin typeface="+mn-lt"/>
              </a:rPr>
              <a:t>Contractors</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Professional Liability</a:t>
            </a:r>
          </a:p>
          <a:p>
            <a:pPr marL="254000" lvl="0" algn="l" rtl="0">
              <a:lnSpc>
                <a:spcPct val="115000"/>
              </a:lnSpc>
              <a:spcBef>
                <a:spcPts val="0"/>
              </a:spcBef>
              <a:spcAft>
                <a:spcPts val="0"/>
              </a:spcAft>
              <a:buSzPts val="1600"/>
            </a:pPr>
            <a:endParaRPr sz="3200" dirty="0">
              <a:latin typeface="+mn-lt"/>
            </a:endParaRPr>
          </a:p>
        </p:txBody>
      </p:sp>
      <p:sp>
        <p:nvSpPr>
          <p:cNvPr id="713" name="Google Shape;713;p81"/>
          <p:cNvSpPr/>
          <p:nvPr/>
        </p:nvSpPr>
        <p:spPr>
          <a:xfrm>
            <a:off x="0" y="3662804"/>
            <a:ext cx="7093800" cy="1338000"/>
          </a:xfrm>
          <a:prstGeom prst="homePlate">
            <a:avLst>
              <a:gd name="adj" fmla="val 50000"/>
            </a:avLst>
          </a:prstGeom>
          <a:solidFill>
            <a:srgbClr val="51B5E0"/>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4800">
                <a:solidFill>
                  <a:srgbClr val="FFFFFF"/>
                </a:solidFill>
                <a:latin typeface="Oswald"/>
                <a:ea typeface="Oswald"/>
                <a:cs typeface="Oswald"/>
                <a:sym typeface="Oswald"/>
              </a:rPr>
              <a:t>Earnings</a:t>
            </a:r>
            <a:endParaRPr sz="3600" dirty="0">
              <a:solidFill>
                <a:srgbClr val="FFFFFF"/>
              </a:solidFill>
              <a:latin typeface="Golos Text"/>
              <a:ea typeface="Golos Text"/>
              <a:cs typeface="Golos Text"/>
              <a:sym typeface="Golos Text"/>
            </a:endParaRPr>
          </a:p>
        </p:txBody>
      </p:sp>
      <p:sp>
        <p:nvSpPr>
          <p:cNvPr id="714" name="Google Shape;714;p81"/>
          <p:cNvSpPr txBox="1"/>
          <p:nvPr/>
        </p:nvSpPr>
        <p:spPr>
          <a:xfrm>
            <a:off x="1310700" y="5397100"/>
            <a:ext cx="5508554" cy="18708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914400" lvl="0" indent="-660400" algn="l" rtl="0">
              <a:lnSpc>
                <a:spcPct val="115000"/>
              </a:lnSpc>
              <a:spcBef>
                <a:spcPts val="0"/>
              </a:spcBef>
              <a:spcAft>
                <a:spcPts val="0"/>
              </a:spcAft>
              <a:buSzPts val="1600"/>
              <a:buChar char="●"/>
            </a:pPr>
            <a:r>
              <a:rPr lang="en" sz="3200" dirty="0">
                <a:latin typeface="+mn-lt"/>
              </a:rPr>
              <a:t>Minimum Earned Premium</a:t>
            </a:r>
          </a:p>
          <a:p>
            <a:pPr marL="914400" lvl="0" indent="-660400" algn="l" rtl="0">
              <a:lnSpc>
                <a:spcPct val="115000"/>
              </a:lnSpc>
              <a:spcBef>
                <a:spcPts val="0"/>
              </a:spcBef>
              <a:spcAft>
                <a:spcPts val="0"/>
              </a:spcAft>
              <a:buSzPts val="1600"/>
              <a:buChar char="●"/>
            </a:pPr>
            <a:r>
              <a:rPr lang="en" sz="3200" dirty="0">
                <a:latin typeface="+mn-lt"/>
              </a:rPr>
              <a:t>Fully Earned Premium</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Accelerated</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Retro</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Short Rate/Pro Rata</a:t>
            </a:r>
            <a:endParaRPr sz="3200" dirty="0">
              <a:latin typeface="+mn-lt"/>
            </a:endParaRPr>
          </a:p>
        </p:txBody>
      </p:sp>
      <p:sp>
        <p:nvSpPr>
          <p:cNvPr id="715" name="Google Shape;715;p81"/>
          <p:cNvSpPr/>
          <p:nvPr/>
        </p:nvSpPr>
        <p:spPr>
          <a:xfrm>
            <a:off x="5888408" y="3662376"/>
            <a:ext cx="6611400" cy="1338000"/>
          </a:xfrm>
          <a:prstGeom prst="chevron">
            <a:avLst>
              <a:gd name="adj" fmla="val 50000"/>
            </a:avLst>
          </a:prstGeom>
          <a:solidFill>
            <a:srgbClr val="51B5E0">
              <a:alpha val="60130"/>
            </a:srgbClr>
          </a:solid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4800">
                <a:solidFill>
                  <a:srgbClr val="FFFFFF"/>
                </a:solidFill>
                <a:latin typeface="Oswald"/>
                <a:ea typeface="Oswald"/>
                <a:cs typeface="Oswald"/>
                <a:sym typeface="Oswald"/>
              </a:rPr>
              <a:t>Cancellation</a:t>
            </a:r>
            <a:endParaRPr sz="3600" dirty="0">
              <a:solidFill>
                <a:srgbClr val="FFFFFF"/>
              </a:solidFill>
              <a:latin typeface="Golos Text"/>
              <a:ea typeface="Golos Text"/>
              <a:cs typeface="Golos Text"/>
              <a:sym typeface="Golos Text"/>
            </a:endParaRPr>
          </a:p>
        </p:txBody>
      </p:sp>
      <p:sp>
        <p:nvSpPr>
          <p:cNvPr id="716" name="Google Shape;716;p81"/>
          <p:cNvSpPr txBox="1"/>
          <p:nvPr/>
        </p:nvSpPr>
        <p:spPr>
          <a:xfrm>
            <a:off x="6957898" y="5397076"/>
            <a:ext cx="4472400" cy="18708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914400" lvl="0" indent="-660400" algn="l" rtl="0">
              <a:lnSpc>
                <a:spcPct val="115000"/>
              </a:lnSpc>
              <a:spcBef>
                <a:spcPts val="0"/>
              </a:spcBef>
              <a:spcAft>
                <a:spcPts val="0"/>
              </a:spcAft>
              <a:buSzPts val="1600"/>
              <a:buChar char="●"/>
            </a:pPr>
            <a:r>
              <a:rPr lang="en" sz="3200" dirty="0">
                <a:latin typeface="+mn-lt"/>
              </a:rPr>
              <a:t>Standard</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Extended</a:t>
            </a:r>
            <a:endParaRPr sz="3200" dirty="0">
              <a:latin typeface="+mn-lt"/>
            </a:endParaRPr>
          </a:p>
          <a:p>
            <a:pPr marL="914400" lvl="0" indent="-660400" algn="l" rtl="0">
              <a:lnSpc>
                <a:spcPct val="115000"/>
              </a:lnSpc>
              <a:spcBef>
                <a:spcPts val="0"/>
              </a:spcBef>
              <a:spcAft>
                <a:spcPts val="0"/>
              </a:spcAft>
              <a:buSzPts val="1600"/>
              <a:buChar char="●"/>
            </a:pPr>
            <a:r>
              <a:rPr lang="en" sz="3200" dirty="0">
                <a:latin typeface="+mn-lt"/>
              </a:rPr>
              <a:t>Audits</a:t>
            </a:r>
            <a:endParaRPr sz="3200" dirty="0">
              <a:latin typeface="+mn-lt"/>
            </a:endParaRPr>
          </a:p>
        </p:txBody>
      </p:sp>
      <p:sp>
        <p:nvSpPr>
          <p:cNvPr id="4" name="Title 3">
            <a:extLst>
              <a:ext uri="{FF2B5EF4-FFF2-40B4-BE49-F238E27FC236}">
                <a16:creationId xmlns:a16="http://schemas.microsoft.com/office/drawing/2014/main" id="{98A6675A-9028-0CBC-1595-58E66B05F0AC}"/>
              </a:ext>
            </a:extLst>
          </p:cNvPr>
          <p:cNvSpPr>
            <a:spLocks noGrp="1"/>
          </p:cNvSpPr>
          <p:nvPr>
            <p:ph type="title"/>
          </p:nvPr>
        </p:nvSpPr>
        <p:spPr/>
        <p:txBody>
          <a:bodyPr/>
          <a:lstStyle/>
          <a:p>
            <a:r>
              <a:rPr lang="en-US" b="0" dirty="0">
                <a:solidFill>
                  <a:schemeClr val="tx1">
                    <a:lumMod val="95000"/>
                    <a:lumOff val="5000"/>
                  </a:schemeClr>
                </a:solidFill>
              </a:rPr>
              <a:t>Contract provisions that </a:t>
            </a:r>
            <a:r>
              <a:rPr lang="en-US" dirty="0"/>
              <a:t>determine risk</a:t>
            </a:r>
          </a:p>
        </p:txBody>
      </p:sp>
    </p:spTree>
    <p:extLst>
      <p:ext uri="{BB962C8B-B14F-4D97-AF65-F5344CB8AC3E}">
        <p14:creationId xmlns:p14="http://schemas.microsoft.com/office/powerpoint/2010/main" val="1735018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7" name="Slide Number Placeholder 1">
            <a:extLst>
              <a:ext uri="{FF2B5EF4-FFF2-40B4-BE49-F238E27FC236}">
                <a16:creationId xmlns:a16="http://schemas.microsoft.com/office/drawing/2014/main" id="{841D15B6-943F-7569-B631-919CFD3E127D}"/>
              </a:ext>
            </a:extLst>
          </p:cNvPr>
          <p:cNvSpPr>
            <a:spLocks noGrp="1"/>
          </p:cNvSpPr>
          <p:nvPr>
            <p:ph type="sldNum" sz="quarter" idx="12"/>
          </p:nvPr>
        </p:nvSpPr>
        <p:spPr>
          <a:xfrm>
            <a:off x="13248406" y="9534526"/>
            <a:ext cx="4114800" cy="346249"/>
          </a:xfrm>
        </p:spPr>
        <p:txBody>
          <a:bodyPr/>
          <a:lstStyle/>
          <a:p>
            <a:pPr>
              <a:spcAft>
                <a:spcPts val="600"/>
              </a:spcAft>
            </a:pPr>
            <a:fld id="{689283F9-B069-4DD8-986C-6F2C25501430}" type="slidenum">
              <a:rPr lang="en-US" smtClean="0"/>
              <a:pPr>
                <a:spcAft>
                  <a:spcPts val="600"/>
                </a:spcAft>
              </a:pPr>
              <a:t>49</a:t>
            </a:fld>
            <a:endParaRPr lang="en-US" dirty="0"/>
          </a:p>
        </p:txBody>
      </p:sp>
      <p:sp>
        <p:nvSpPr>
          <p:cNvPr id="4" name="Title 3">
            <a:extLst>
              <a:ext uri="{FF2B5EF4-FFF2-40B4-BE49-F238E27FC236}">
                <a16:creationId xmlns:a16="http://schemas.microsoft.com/office/drawing/2014/main" id="{12AE4680-4485-EE73-B5D0-5B6B787B5F04}"/>
              </a:ext>
            </a:extLst>
          </p:cNvPr>
          <p:cNvSpPr>
            <a:spLocks noGrp="1"/>
          </p:cNvSpPr>
          <p:nvPr>
            <p:ph type="title"/>
          </p:nvPr>
        </p:nvSpPr>
        <p:spPr>
          <a:xfrm>
            <a:off x="5268686" y="540327"/>
            <a:ext cx="12094520" cy="1288474"/>
          </a:xfrm>
        </p:spPr>
        <p:txBody>
          <a:bodyPr anchor="ctr">
            <a:normAutofit/>
          </a:bodyPr>
          <a:lstStyle/>
          <a:p>
            <a:r>
              <a:rPr lang="en-US" b="0" dirty="0">
                <a:solidFill>
                  <a:schemeClr val="tx1"/>
                </a:solidFill>
              </a:rPr>
              <a:t>Earnings</a:t>
            </a:r>
          </a:p>
        </p:txBody>
      </p:sp>
      <p:sp>
        <p:nvSpPr>
          <p:cNvPr id="722" name="Google Shape;722;p82"/>
          <p:cNvSpPr txBox="1">
            <a:spLocks noGrp="1"/>
          </p:cNvSpPr>
          <p:nvPr>
            <p:ph sz="quarter" idx="14"/>
          </p:nvPr>
        </p:nvSpPr>
        <p:spPr>
          <a:xfrm>
            <a:off x="5267966" y="2095500"/>
            <a:ext cx="12094521" cy="7315200"/>
          </a:xfrm>
        </p:spPr>
        <p:txBody>
          <a:bodyPr spcFirstLastPara="1" lIns="182850" tIns="182850" rIns="182850" bIns="182850"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US" sz="4000" b="1" dirty="0">
                <a:solidFill>
                  <a:schemeClr val="accent2"/>
                </a:solidFill>
                <a:latin typeface="Aptos Narrow" panose="020B0004020202020204" pitchFamily="34" charset="0"/>
              </a:rPr>
              <a:t>Minimum Earned Premium:</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This portion of the premium is earned at inception, regardless of the earning schedule</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This is not refundable in event of a cancellation</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Typically, 25%</a:t>
            </a:r>
          </a:p>
          <a:p>
            <a:pPr marL="0" lvl="0" indent="0" rtl="0">
              <a:spcBef>
                <a:spcPts val="2000"/>
              </a:spcBef>
              <a:spcAft>
                <a:spcPts val="0"/>
              </a:spcAft>
              <a:buNone/>
            </a:pPr>
            <a:r>
              <a:rPr lang="en-US" sz="4000" b="1" dirty="0">
                <a:solidFill>
                  <a:schemeClr val="accent2"/>
                </a:solidFill>
                <a:latin typeface="Arial Narrow" panose="020B0606020202030204" pitchFamily="34" charset="0"/>
              </a:rPr>
              <a:t>Fully Earned:</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Directors &amp; Officers - Becomes fully earned in the event of bankruptcy or change of control</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Hull - Becomes fully earned in the event of a total loss</a:t>
            </a:r>
          </a:p>
          <a:p>
            <a:pPr marL="914400" lvl="0" indent="-660400" rtl="0">
              <a:spcBef>
                <a:spcPts val="0"/>
              </a:spcBef>
              <a:spcAft>
                <a:spcPts val="0"/>
              </a:spcAft>
              <a:buSzPts val="1600"/>
              <a:buChar char="●"/>
            </a:pPr>
            <a:r>
              <a:rPr lang="en-US" sz="3600" dirty="0">
                <a:solidFill>
                  <a:schemeClr val="tx1"/>
                </a:solidFill>
                <a:latin typeface="Arial Narrow" panose="020B0606020202030204" pitchFamily="34" charset="0"/>
              </a:rPr>
              <a:t>Aircraft - Becomes fully earned in the event of a total loss</a:t>
            </a:r>
          </a:p>
        </p:txBody>
      </p:sp>
    </p:spTree>
    <p:extLst>
      <p:ext uri="{BB962C8B-B14F-4D97-AF65-F5344CB8AC3E}">
        <p14:creationId xmlns:p14="http://schemas.microsoft.com/office/powerpoint/2010/main" val="254320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0D64-5432-383E-65E9-FFFBC7162FBA}"/>
              </a:ext>
            </a:extLst>
          </p:cNvPr>
          <p:cNvSpPr txBox="1">
            <a:spLocks/>
          </p:cNvSpPr>
          <p:nvPr/>
        </p:nvSpPr>
        <p:spPr>
          <a:xfrm>
            <a:off x="1087852" y="633281"/>
            <a:ext cx="16274635" cy="1288474"/>
          </a:xfrm>
          <a:prstGeom prst="rect">
            <a:avLst/>
          </a:prstGeom>
        </p:spPr>
        <p:txBody>
          <a:bodyPr vert="horz" lIns="0" tIns="0" rIns="0" bIns="0" rtlCol="0" anchor="ctr">
            <a:noAutofit/>
          </a:bodyPr>
          <a:lst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a:lstStyle>
          <a:p>
            <a:r>
              <a:rPr lang="en-US" b="0" dirty="0">
                <a:solidFill>
                  <a:schemeClr val="tx2"/>
                </a:solidFill>
              </a:rPr>
              <a:t>What is </a:t>
            </a:r>
            <a:r>
              <a:rPr lang="en-US" dirty="0">
                <a:solidFill>
                  <a:srgbClr val="54B5E0"/>
                </a:solidFill>
              </a:rPr>
              <a:t>premium finance?</a:t>
            </a:r>
            <a:endParaRPr lang="en-US" dirty="0">
              <a:solidFill>
                <a:schemeClr val="tx2"/>
              </a:solidFill>
            </a:endParaRPr>
          </a:p>
        </p:txBody>
      </p:sp>
      <p:grpSp>
        <p:nvGrpSpPr>
          <p:cNvPr id="7" name="Group 6">
            <a:extLst>
              <a:ext uri="{FF2B5EF4-FFF2-40B4-BE49-F238E27FC236}">
                <a16:creationId xmlns:a16="http://schemas.microsoft.com/office/drawing/2014/main" id="{2340E17C-54C9-D157-8B80-4F9221ED3341}"/>
              </a:ext>
            </a:extLst>
          </p:cNvPr>
          <p:cNvGrpSpPr/>
          <p:nvPr/>
        </p:nvGrpSpPr>
        <p:grpSpPr>
          <a:xfrm>
            <a:off x="1684337" y="4565662"/>
            <a:ext cx="14030325" cy="3486138"/>
            <a:chOff x="1314450" y="5238931"/>
            <a:chExt cx="15123319" cy="2650157"/>
          </a:xfrm>
        </p:grpSpPr>
        <p:sp>
          <p:nvSpPr>
            <p:cNvPr id="8" name="Rectangle 7">
              <a:extLst>
                <a:ext uri="{FF2B5EF4-FFF2-40B4-BE49-F238E27FC236}">
                  <a16:creationId xmlns:a16="http://schemas.microsoft.com/office/drawing/2014/main" id="{24747E7A-66D7-DED1-926A-7DE178DEC8A3}"/>
                </a:ext>
              </a:extLst>
            </p:cNvPr>
            <p:cNvSpPr/>
            <p:nvPr/>
          </p:nvSpPr>
          <p:spPr>
            <a:xfrm>
              <a:off x="1314450" y="5263021"/>
              <a:ext cx="7379493" cy="1176159"/>
            </a:xfrm>
            <a:prstGeom prst="rect">
              <a:avLst/>
            </a:prstGeom>
            <a:solidFill>
              <a:srgbClr val="17477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LOAN TERM TYPICALLY LESS THAN ONE YEAR</a:t>
              </a:r>
            </a:p>
          </p:txBody>
        </p:sp>
        <p:sp>
          <p:nvSpPr>
            <p:cNvPr id="9" name="Rectangle 8">
              <a:extLst>
                <a:ext uri="{FF2B5EF4-FFF2-40B4-BE49-F238E27FC236}">
                  <a16:creationId xmlns:a16="http://schemas.microsoft.com/office/drawing/2014/main" id="{F100AE09-93AC-D69D-A072-751B2D8E614F}"/>
                </a:ext>
              </a:extLst>
            </p:cNvPr>
            <p:cNvSpPr/>
            <p:nvPr/>
          </p:nvSpPr>
          <p:spPr>
            <a:xfrm>
              <a:off x="9058275" y="5238931"/>
              <a:ext cx="7379494" cy="1176159"/>
            </a:xfrm>
            <a:prstGeom prst="rect">
              <a:avLst/>
            </a:prstGeom>
            <a:solidFill>
              <a:srgbClr val="51B5E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mj-lt"/>
                </a:rPr>
                <a:t>FINANCE CHARGES PRE-COMPUTED AT THE BEGINNING OF THE LOAN AS OPPOSED TO DAILY INTEREST</a:t>
              </a:r>
            </a:p>
          </p:txBody>
        </p:sp>
        <p:sp>
          <p:nvSpPr>
            <p:cNvPr id="10" name="Rectangle 9">
              <a:extLst>
                <a:ext uri="{FF2B5EF4-FFF2-40B4-BE49-F238E27FC236}">
                  <a16:creationId xmlns:a16="http://schemas.microsoft.com/office/drawing/2014/main" id="{E8A18ED8-D139-E038-8806-2529264888D4}"/>
                </a:ext>
              </a:extLst>
            </p:cNvPr>
            <p:cNvSpPr/>
            <p:nvPr/>
          </p:nvSpPr>
          <p:spPr>
            <a:xfrm>
              <a:off x="1314450" y="6712929"/>
              <a:ext cx="7379494" cy="1176159"/>
            </a:xfrm>
            <a:prstGeom prst="rect">
              <a:avLst/>
            </a:prstGeom>
            <a:solidFill>
              <a:srgbClr val="819BB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FIXED INTEREST RATE</a:t>
              </a:r>
            </a:p>
          </p:txBody>
        </p:sp>
        <p:sp>
          <p:nvSpPr>
            <p:cNvPr id="11" name="Rectangle 10">
              <a:extLst>
                <a:ext uri="{FF2B5EF4-FFF2-40B4-BE49-F238E27FC236}">
                  <a16:creationId xmlns:a16="http://schemas.microsoft.com/office/drawing/2014/main" id="{6A7C4DB3-5D65-F581-1F07-5C486D9E8DF6}"/>
                </a:ext>
              </a:extLst>
            </p:cNvPr>
            <p:cNvSpPr/>
            <p:nvPr/>
          </p:nvSpPr>
          <p:spPr>
            <a:xfrm>
              <a:off x="9058275" y="6712929"/>
              <a:ext cx="7379494" cy="1176159"/>
            </a:xfrm>
            <a:prstGeom prst="rect">
              <a:avLst/>
            </a:prstGeom>
            <a:solidFill>
              <a:srgbClr val="A1D7E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latin typeface="+mj-lt"/>
                </a:rPr>
                <a:t>UTILIZES INSURANCE RETURN PREMIUM AS COLLATERAL</a:t>
              </a:r>
            </a:p>
          </p:txBody>
        </p:sp>
      </p:grpSp>
      <p:sp>
        <p:nvSpPr>
          <p:cNvPr id="5" name="TextBox 4">
            <a:extLst>
              <a:ext uri="{FF2B5EF4-FFF2-40B4-BE49-F238E27FC236}">
                <a16:creationId xmlns:a16="http://schemas.microsoft.com/office/drawing/2014/main" id="{7857A714-52E0-513B-F9BA-A108283215C0}"/>
              </a:ext>
            </a:extLst>
          </p:cNvPr>
          <p:cNvSpPr txBox="1"/>
          <p:nvPr/>
        </p:nvSpPr>
        <p:spPr>
          <a:xfrm>
            <a:off x="1184275" y="2348984"/>
            <a:ext cx="13773150" cy="1446550"/>
          </a:xfrm>
          <a:prstGeom prst="rect">
            <a:avLst/>
          </a:prstGeom>
          <a:noFill/>
        </p:spPr>
        <p:txBody>
          <a:bodyPr wrap="square">
            <a:spAutoFit/>
          </a:bodyPr>
          <a:lstStyle/>
          <a:p>
            <a:pPr marL="0" indent="0">
              <a:buNone/>
            </a:pPr>
            <a:r>
              <a:rPr lang="en-US" sz="4400" dirty="0">
                <a:latin typeface="Oswald" pitchFamily="2" charset="0"/>
              </a:rPr>
              <a:t>Premium financing provides a short-term loan for business and individuals to use to pay for insurance coverage.</a:t>
            </a:r>
          </a:p>
        </p:txBody>
      </p:sp>
    </p:spTree>
    <p:extLst>
      <p:ext uri="{BB962C8B-B14F-4D97-AF65-F5344CB8AC3E}">
        <p14:creationId xmlns:p14="http://schemas.microsoft.com/office/powerpoint/2010/main" val="979425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A701-D015-8DEE-3B27-C2FFDBE8B833}"/>
              </a:ext>
            </a:extLst>
          </p:cNvPr>
          <p:cNvSpPr>
            <a:spLocks noGrp="1"/>
          </p:cNvSpPr>
          <p:nvPr>
            <p:ph type="title"/>
          </p:nvPr>
        </p:nvSpPr>
        <p:spPr/>
        <p:txBody>
          <a:bodyPr/>
          <a:lstStyle/>
          <a:p>
            <a:r>
              <a:rPr lang="en-US" b="0" dirty="0">
                <a:solidFill>
                  <a:schemeClr val="tx1">
                    <a:lumMod val="95000"/>
                    <a:lumOff val="5000"/>
                  </a:schemeClr>
                </a:solidFill>
              </a:rPr>
              <a:t>Methods </a:t>
            </a:r>
            <a:r>
              <a:rPr lang="en-US" dirty="0"/>
              <a:t>of Earnings</a:t>
            </a:r>
          </a:p>
        </p:txBody>
      </p:sp>
      <p:sp>
        <p:nvSpPr>
          <p:cNvPr id="3" name="Slide Number Placeholder 2">
            <a:extLst>
              <a:ext uri="{FF2B5EF4-FFF2-40B4-BE49-F238E27FC236}">
                <a16:creationId xmlns:a16="http://schemas.microsoft.com/office/drawing/2014/main" id="{E12FEF89-D488-FD67-1C23-0384F407C21A}"/>
              </a:ext>
            </a:extLst>
          </p:cNvPr>
          <p:cNvSpPr>
            <a:spLocks noGrp="1"/>
          </p:cNvSpPr>
          <p:nvPr>
            <p:ph type="sldNum" sz="quarter" idx="12"/>
          </p:nvPr>
        </p:nvSpPr>
        <p:spPr/>
        <p:txBody>
          <a:bodyPr/>
          <a:lstStyle/>
          <a:p>
            <a:fld id="{689283F9-B069-4DD8-986C-6F2C25501430}" type="slidenum">
              <a:rPr lang="en-US" smtClean="0"/>
              <a:t>50</a:t>
            </a:fld>
            <a:endParaRPr lang="en-US" dirty="0"/>
          </a:p>
        </p:txBody>
      </p:sp>
      <p:sp>
        <p:nvSpPr>
          <p:cNvPr id="5" name="Content Placeholder 4">
            <a:extLst>
              <a:ext uri="{FF2B5EF4-FFF2-40B4-BE49-F238E27FC236}">
                <a16:creationId xmlns:a16="http://schemas.microsoft.com/office/drawing/2014/main" id="{FB5AD01C-7E93-8918-4FF6-9FC58829C55D}"/>
              </a:ext>
            </a:extLst>
          </p:cNvPr>
          <p:cNvSpPr>
            <a:spLocks noGrp="1"/>
          </p:cNvSpPr>
          <p:nvPr>
            <p:ph sz="quarter" idx="16"/>
          </p:nvPr>
        </p:nvSpPr>
        <p:spPr>
          <a:solidFill>
            <a:schemeClr val="accent2">
              <a:lumMod val="20000"/>
              <a:lumOff val="80000"/>
            </a:schemeClr>
          </a:solidFill>
          <a:ln>
            <a:noFill/>
          </a:ln>
        </p:spPr>
        <p:txBody>
          <a:bodyPr/>
          <a:lstStyle/>
          <a:p>
            <a:r>
              <a:rPr lang="en-US" sz="4000" dirty="0"/>
              <a:t> Accelerated Earnings:</a:t>
            </a:r>
          </a:p>
          <a:p>
            <a:endParaRPr lang="en-US" dirty="0"/>
          </a:p>
          <a:p>
            <a:endParaRPr lang="en-US" dirty="0"/>
          </a:p>
          <a:p>
            <a:endParaRPr lang="en-US" dirty="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sz="3200" dirty="0"/>
              <a:t>Seasonal Programs</a:t>
            </a:r>
          </a:p>
          <a:p>
            <a:pPr marL="457200" indent="-457200">
              <a:buFont typeface="Wingdings" panose="05000000000000000000" pitchFamily="2" charset="2"/>
              <a:buChar char="§"/>
            </a:pPr>
            <a:r>
              <a:rPr lang="en-US" sz="3200" dirty="0"/>
              <a:t>Agricultural aviation</a:t>
            </a:r>
          </a:p>
          <a:p>
            <a:pPr marL="457200" indent="-457200">
              <a:buFont typeface="Wingdings" panose="05000000000000000000" pitchFamily="2" charset="2"/>
              <a:buChar char="§"/>
            </a:pPr>
            <a:r>
              <a:rPr lang="en-US" sz="3200" dirty="0"/>
              <a:t>Wind Policies due to hurricanes</a:t>
            </a:r>
          </a:p>
        </p:txBody>
      </p:sp>
      <p:sp>
        <p:nvSpPr>
          <p:cNvPr id="6" name="Content Placeholder 5">
            <a:extLst>
              <a:ext uri="{FF2B5EF4-FFF2-40B4-BE49-F238E27FC236}">
                <a16:creationId xmlns:a16="http://schemas.microsoft.com/office/drawing/2014/main" id="{083D8A8A-25A9-3A90-24CF-99279D4A9FF8}"/>
              </a:ext>
            </a:extLst>
          </p:cNvPr>
          <p:cNvSpPr>
            <a:spLocks noGrp="1"/>
          </p:cNvSpPr>
          <p:nvPr>
            <p:ph sz="quarter" idx="17"/>
          </p:nvPr>
        </p:nvSpPr>
        <p:spPr>
          <a:solidFill>
            <a:schemeClr val="accent2">
              <a:lumMod val="20000"/>
              <a:lumOff val="80000"/>
            </a:schemeClr>
          </a:solidFill>
          <a:ln>
            <a:noFill/>
          </a:ln>
        </p:spPr>
        <p:txBody>
          <a:bodyPr/>
          <a:lstStyle/>
          <a:p>
            <a:r>
              <a:rPr lang="en-US" sz="4000" dirty="0"/>
              <a:t> Retro:</a:t>
            </a:r>
          </a:p>
          <a:p>
            <a:endParaRPr lang="en-US" sz="4000" dirty="0"/>
          </a:p>
          <a:p>
            <a:endParaRPr lang="en-US" sz="4000" dirty="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sz="3200" dirty="0"/>
              <a:t>It’s important to know if the policy is guarantee cost or a retrospective policy</a:t>
            </a:r>
          </a:p>
          <a:p>
            <a:pPr marL="457200" indent="-457200">
              <a:buFont typeface="Wingdings" panose="05000000000000000000" pitchFamily="2" charset="2"/>
              <a:buChar char="§"/>
            </a:pPr>
            <a:r>
              <a:rPr lang="en-US" sz="3200" dirty="0"/>
              <a:t>This is typically for a WMC policy</a:t>
            </a:r>
          </a:p>
        </p:txBody>
      </p:sp>
      <p:sp>
        <p:nvSpPr>
          <p:cNvPr id="7" name="Content Placeholder 6">
            <a:extLst>
              <a:ext uri="{FF2B5EF4-FFF2-40B4-BE49-F238E27FC236}">
                <a16:creationId xmlns:a16="http://schemas.microsoft.com/office/drawing/2014/main" id="{4AA10FC7-70B6-1ECF-1D69-CFB111187F9E}"/>
              </a:ext>
            </a:extLst>
          </p:cNvPr>
          <p:cNvSpPr>
            <a:spLocks noGrp="1"/>
          </p:cNvSpPr>
          <p:nvPr>
            <p:ph sz="quarter" idx="18"/>
          </p:nvPr>
        </p:nvSpPr>
        <p:spPr>
          <a:solidFill>
            <a:schemeClr val="accent2">
              <a:lumMod val="20000"/>
              <a:lumOff val="80000"/>
            </a:schemeClr>
          </a:solidFill>
          <a:ln>
            <a:noFill/>
          </a:ln>
        </p:spPr>
        <p:txBody>
          <a:bodyPr/>
          <a:lstStyle/>
          <a:p>
            <a:r>
              <a:rPr lang="en-US" sz="4000" dirty="0"/>
              <a:t> Short Rate/Pro Rata</a:t>
            </a:r>
          </a:p>
          <a:p>
            <a:endParaRPr lang="en-US" dirty="0"/>
          </a:p>
          <a:p>
            <a:endParaRPr lang="en-US" dirty="0"/>
          </a:p>
          <a:p>
            <a:endParaRPr lang="en-US" dirty="0"/>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a:t>Policy earns according to the state rules</a:t>
            </a:r>
          </a:p>
        </p:txBody>
      </p:sp>
      <p:sp>
        <p:nvSpPr>
          <p:cNvPr id="8" name="Oval 7">
            <a:extLst>
              <a:ext uri="{FF2B5EF4-FFF2-40B4-BE49-F238E27FC236}">
                <a16:creationId xmlns:a16="http://schemas.microsoft.com/office/drawing/2014/main" id="{1744DF5F-C918-D68F-8DCC-9A398CC51E6A}"/>
              </a:ext>
            </a:extLst>
          </p:cNvPr>
          <p:cNvSpPr/>
          <p:nvPr/>
        </p:nvSpPr>
        <p:spPr>
          <a:xfrm>
            <a:off x="2028380"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309A63A-1E01-99C0-75A7-CB815E23C2A0}"/>
              </a:ext>
            </a:extLst>
          </p:cNvPr>
          <p:cNvSpPr/>
          <p:nvPr/>
        </p:nvSpPr>
        <p:spPr>
          <a:xfrm>
            <a:off x="3850641"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Airplane with solid fill">
            <a:extLst>
              <a:ext uri="{FF2B5EF4-FFF2-40B4-BE49-F238E27FC236}">
                <a16:creationId xmlns:a16="http://schemas.microsoft.com/office/drawing/2014/main" id="{6BE14AA3-DA17-174F-9180-634966266B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1260" y="3825965"/>
            <a:ext cx="914400" cy="914400"/>
          </a:xfrm>
          <a:prstGeom prst="rect">
            <a:avLst/>
          </a:prstGeom>
        </p:spPr>
      </p:pic>
      <p:pic>
        <p:nvPicPr>
          <p:cNvPr id="17" name="Graphic 16" descr="Rain with solid fill">
            <a:extLst>
              <a:ext uri="{FF2B5EF4-FFF2-40B4-BE49-F238E27FC236}">
                <a16:creationId xmlns:a16="http://schemas.microsoft.com/office/drawing/2014/main" id="{2A24D4C9-E7C1-7967-9BA0-AE1C3C5386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0977" y="3825965"/>
            <a:ext cx="914400" cy="914400"/>
          </a:xfrm>
          <a:prstGeom prst="rect">
            <a:avLst/>
          </a:prstGeom>
        </p:spPr>
      </p:pic>
      <p:sp>
        <p:nvSpPr>
          <p:cNvPr id="18" name="Oval 17">
            <a:extLst>
              <a:ext uri="{FF2B5EF4-FFF2-40B4-BE49-F238E27FC236}">
                <a16:creationId xmlns:a16="http://schemas.microsoft.com/office/drawing/2014/main" id="{62DCFC91-AA05-C328-3369-8E79F481974D}"/>
              </a:ext>
            </a:extLst>
          </p:cNvPr>
          <p:cNvSpPr/>
          <p:nvPr/>
        </p:nvSpPr>
        <p:spPr>
          <a:xfrm>
            <a:off x="8302171" y="3396343"/>
            <a:ext cx="1614637" cy="1676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E141160-7921-3903-65F7-EDC544207E21}"/>
              </a:ext>
            </a:extLst>
          </p:cNvPr>
          <p:cNvSpPr/>
          <p:nvPr/>
        </p:nvSpPr>
        <p:spPr>
          <a:xfrm>
            <a:off x="13157199"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14308EC-827F-6953-9CC2-50DECBEF4984}"/>
              </a:ext>
            </a:extLst>
          </p:cNvPr>
          <p:cNvSpPr/>
          <p:nvPr/>
        </p:nvSpPr>
        <p:spPr>
          <a:xfrm>
            <a:off x="15305806" y="364308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Harvey Balls 10% with solid fill">
            <a:extLst>
              <a:ext uri="{FF2B5EF4-FFF2-40B4-BE49-F238E27FC236}">
                <a16:creationId xmlns:a16="http://schemas.microsoft.com/office/drawing/2014/main" id="{AA3B82C8-C20D-A223-F60F-653979AE12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42623" y="3825965"/>
            <a:ext cx="914400" cy="914400"/>
          </a:xfrm>
          <a:prstGeom prst="rect">
            <a:avLst/>
          </a:prstGeom>
        </p:spPr>
      </p:pic>
      <p:pic>
        <p:nvPicPr>
          <p:cNvPr id="26" name="Graphic 25" descr="Monthly calendar with solid fill">
            <a:extLst>
              <a:ext uri="{FF2B5EF4-FFF2-40B4-BE49-F238E27FC236}">
                <a16:creationId xmlns:a16="http://schemas.microsoft.com/office/drawing/2014/main" id="{FFD69EAE-5B3E-AE63-45D0-1DDC321EC3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488686" y="3825965"/>
            <a:ext cx="914400" cy="914400"/>
          </a:xfrm>
          <a:prstGeom prst="rect">
            <a:avLst/>
          </a:prstGeom>
        </p:spPr>
      </p:pic>
      <p:pic>
        <p:nvPicPr>
          <p:cNvPr id="10" name="Graphic 9" descr="Construction worker male with solid fill">
            <a:extLst>
              <a:ext uri="{FF2B5EF4-FFF2-40B4-BE49-F238E27FC236}">
                <a16:creationId xmlns:a16="http://schemas.microsoft.com/office/drawing/2014/main" id="{D4C7D7F9-566F-00FE-0847-A5B76C795E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52289" y="3825965"/>
            <a:ext cx="914400" cy="914400"/>
          </a:xfrm>
          <a:prstGeom prst="rect">
            <a:avLst/>
          </a:prstGeom>
        </p:spPr>
      </p:pic>
    </p:spTree>
    <p:extLst>
      <p:ext uri="{BB962C8B-B14F-4D97-AF65-F5344CB8AC3E}">
        <p14:creationId xmlns:p14="http://schemas.microsoft.com/office/powerpoint/2010/main" val="2845337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9FF7-7591-E15D-35DC-73DC3D90E6B9}"/>
              </a:ext>
            </a:extLst>
          </p:cNvPr>
          <p:cNvSpPr>
            <a:spLocks noGrp="1"/>
          </p:cNvSpPr>
          <p:nvPr>
            <p:ph type="title"/>
          </p:nvPr>
        </p:nvSpPr>
        <p:spPr/>
        <p:txBody>
          <a:bodyPr/>
          <a:lstStyle/>
          <a:p>
            <a:r>
              <a:rPr lang="en-US" b="0" dirty="0">
                <a:solidFill>
                  <a:schemeClr val="tx1"/>
                </a:solidFill>
              </a:rPr>
              <a:t>Cancellation</a:t>
            </a:r>
          </a:p>
        </p:txBody>
      </p:sp>
      <p:sp>
        <p:nvSpPr>
          <p:cNvPr id="3" name="Slide Number Placeholder 2">
            <a:extLst>
              <a:ext uri="{FF2B5EF4-FFF2-40B4-BE49-F238E27FC236}">
                <a16:creationId xmlns:a16="http://schemas.microsoft.com/office/drawing/2014/main" id="{C4D8382E-77DD-DF4C-8D74-4594840D1C80}"/>
              </a:ext>
            </a:extLst>
          </p:cNvPr>
          <p:cNvSpPr>
            <a:spLocks noGrp="1"/>
          </p:cNvSpPr>
          <p:nvPr>
            <p:ph type="sldNum" sz="quarter" idx="12"/>
          </p:nvPr>
        </p:nvSpPr>
        <p:spPr/>
        <p:txBody>
          <a:bodyPr/>
          <a:lstStyle/>
          <a:p>
            <a:fld id="{689283F9-B069-4DD8-986C-6F2C25501430}" type="slidenum">
              <a:rPr lang="en-US" smtClean="0"/>
              <a:t>51</a:t>
            </a:fld>
            <a:endParaRPr lang="en-US" dirty="0"/>
          </a:p>
        </p:txBody>
      </p:sp>
      <p:sp>
        <p:nvSpPr>
          <p:cNvPr id="5" name="Content Placeholder 4">
            <a:extLst>
              <a:ext uri="{FF2B5EF4-FFF2-40B4-BE49-F238E27FC236}">
                <a16:creationId xmlns:a16="http://schemas.microsoft.com/office/drawing/2014/main" id="{C4E2F767-99B1-1078-BAA2-B78522B0C2AF}"/>
              </a:ext>
            </a:extLst>
          </p:cNvPr>
          <p:cNvSpPr>
            <a:spLocks noGrp="1"/>
          </p:cNvSpPr>
          <p:nvPr>
            <p:ph sz="quarter" idx="16"/>
          </p:nvPr>
        </p:nvSpPr>
        <p:spPr>
          <a:xfrm>
            <a:off x="1087852" y="3381830"/>
            <a:ext cx="5120640" cy="6028870"/>
          </a:xfrm>
          <a:solidFill>
            <a:schemeClr val="bg1">
              <a:lumMod val="95000"/>
            </a:schemeClr>
          </a:solidFill>
          <a:ln>
            <a:solidFill>
              <a:schemeClr val="accent1"/>
            </a:solidFill>
          </a:ln>
        </p:spPr>
        <p:txBody>
          <a:bodyPr/>
          <a:lstStyle/>
          <a:p>
            <a:r>
              <a:rPr lang="en-US" sz="4000" dirty="0"/>
              <a:t>Standard:</a:t>
            </a:r>
          </a:p>
          <a:p>
            <a:pPr marL="457200" indent="-457200">
              <a:buFont typeface="Wingdings" panose="05000000000000000000" pitchFamily="2" charset="2"/>
              <a:buChar char="§"/>
            </a:pPr>
            <a:r>
              <a:rPr lang="en-US" sz="3200" dirty="0"/>
              <a:t>Varies from state to state.</a:t>
            </a:r>
          </a:p>
          <a:p>
            <a:pPr marL="457200" indent="-457200">
              <a:buFont typeface="Wingdings" panose="05000000000000000000" pitchFamily="2" charset="2"/>
              <a:buChar char="§"/>
            </a:pPr>
            <a:r>
              <a:rPr lang="en-US" sz="3200" dirty="0"/>
              <a:t>Typically, 10 days.</a:t>
            </a:r>
          </a:p>
        </p:txBody>
      </p:sp>
      <p:sp>
        <p:nvSpPr>
          <p:cNvPr id="6" name="Content Placeholder 5">
            <a:extLst>
              <a:ext uri="{FF2B5EF4-FFF2-40B4-BE49-F238E27FC236}">
                <a16:creationId xmlns:a16="http://schemas.microsoft.com/office/drawing/2014/main" id="{F61F2A47-780B-E66D-29B0-BFCEBBD75B13}"/>
              </a:ext>
            </a:extLst>
          </p:cNvPr>
          <p:cNvSpPr>
            <a:spLocks noGrp="1"/>
          </p:cNvSpPr>
          <p:nvPr>
            <p:ph sz="quarter" idx="17"/>
          </p:nvPr>
        </p:nvSpPr>
        <p:spPr>
          <a:xfrm>
            <a:off x="6656609" y="3381829"/>
            <a:ext cx="5120640" cy="6028871"/>
          </a:xfrm>
          <a:solidFill>
            <a:schemeClr val="bg1">
              <a:lumMod val="95000"/>
            </a:schemeClr>
          </a:solidFill>
          <a:ln>
            <a:solidFill>
              <a:schemeClr val="accent1"/>
            </a:solidFill>
          </a:ln>
        </p:spPr>
        <p:txBody>
          <a:bodyPr/>
          <a:lstStyle/>
          <a:p>
            <a:r>
              <a:rPr lang="en-US" sz="4000" dirty="0"/>
              <a:t>Extended:</a:t>
            </a:r>
          </a:p>
          <a:p>
            <a:pPr marL="457200" indent="-457200">
              <a:buFont typeface="Wingdings" panose="05000000000000000000" pitchFamily="2" charset="2"/>
              <a:buChar char="§"/>
            </a:pPr>
            <a:r>
              <a:rPr lang="en-US" sz="3200" dirty="0"/>
              <a:t>Government filings requires that trucks not cancel for 30 days after non-payment.</a:t>
            </a:r>
          </a:p>
          <a:p>
            <a:pPr marL="457200" indent="-457200">
              <a:buFont typeface="Wingdings" panose="05000000000000000000" pitchFamily="2" charset="2"/>
              <a:buChar char="§"/>
            </a:pPr>
            <a:r>
              <a:rPr lang="en-US" sz="3200" dirty="0"/>
              <a:t>The insured (third party) must be given notification.</a:t>
            </a:r>
          </a:p>
        </p:txBody>
      </p:sp>
      <p:sp>
        <p:nvSpPr>
          <p:cNvPr id="7" name="Content Placeholder 6">
            <a:extLst>
              <a:ext uri="{FF2B5EF4-FFF2-40B4-BE49-F238E27FC236}">
                <a16:creationId xmlns:a16="http://schemas.microsoft.com/office/drawing/2014/main" id="{06D5DF7A-68D0-8476-0510-EBB7C1956559}"/>
              </a:ext>
            </a:extLst>
          </p:cNvPr>
          <p:cNvSpPr>
            <a:spLocks noGrp="1"/>
          </p:cNvSpPr>
          <p:nvPr>
            <p:ph sz="quarter" idx="18"/>
          </p:nvPr>
        </p:nvSpPr>
        <p:spPr>
          <a:xfrm>
            <a:off x="12242566" y="3381829"/>
            <a:ext cx="5120640" cy="6028871"/>
          </a:xfrm>
          <a:solidFill>
            <a:schemeClr val="bg1">
              <a:lumMod val="95000"/>
            </a:schemeClr>
          </a:solidFill>
          <a:ln>
            <a:solidFill>
              <a:srgbClr val="174770"/>
            </a:solidFill>
          </a:ln>
        </p:spPr>
        <p:txBody>
          <a:bodyPr/>
          <a:lstStyle/>
          <a:p>
            <a:r>
              <a:rPr lang="en-US" sz="4000" dirty="0"/>
              <a:t>Audits:</a:t>
            </a:r>
          </a:p>
          <a:p>
            <a:pPr marL="457200" indent="-457200">
              <a:buFont typeface="Wingdings" panose="05000000000000000000" pitchFamily="2" charset="2"/>
              <a:buChar char="§"/>
            </a:pPr>
            <a:r>
              <a:rPr lang="en-US" dirty="0"/>
              <a:t>Workers comp: based on payroll.</a:t>
            </a:r>
          </a:p>
          <a:p>
            <a:pPr marL="457200" indent="-457200">
              <a:buFont typeface="Wingdings" panose="05000000000000000000" pitchFamily="2" charset="2"/>
              <a:buChar char="§"/>
            </a:pPr>
            <a:r>
              <a:rPr lang="en-US" dirty="0"/>
              <a:t>General Liability: based on gross sales.</a:t>
            </a:r>
          </a:p>
          <a:p>
            <a:pPr marL="457200" indent="-457200">
              <a:buFont typeface="Wingdings" panose="05000000000000000000" pitchFamily="2" charset="2"/>
              <a:buChar char="§"/>
            </a:pPr>
            <a:r>
              <a:rPr lang="en-US" dirty="0"/>
              <a:t>Auto: based on mileage.</a:t>
            </a:r>
          </a:p>
          <a:p>
            <a:pPr marL="457200" indent="-457200">
              <a:buFont typeface="Wingdings" panose="05000000000000000000" pitchFamily="2" charset="2"/>
              <a:buChar char="§"/>
            </a:pPr>
            <a:r>
              <a:rPr lang="en-US" dirty="0"/>
              <a:t>Take anywhere from 60-180 days.</a:t>
            </a:r>
          </a:p>
          <a:p>
            <a:pPr marL="457200" indent="-457200">
              <a:buFont typeface="Wingdings" panose="05000000000000000000" pitchFamily="2" charset="2"/>
              <a:buChar char="§"/>
            </a:pPr>
            <a:r>
              <a:rPr lang="en-US" dirty="0"/>
              <a:t>Impacts our collateral due to delay in receiving return premium.</a:t>
            </a:r>
          </a:p>
        </p:txBody>
      </p:sp>
      <p:sp>
        <p:nvSpPr>
          <p:cNvPr id="11" name="Freeform: Shape 10">
            <a:extLst>
              <a:ext uri="{FF2B5EF4-FFF2-40B4-BE49-F238E27FC236}">
                <a16:creationId xmlns:a16="http://schemas.microsoft.com/office/drawing/2014/main" id="{39A7955B-2E0C-2BBA-6ADE-A6779A65B89D}"/>
              </a:ext>
            </a:extLst>
          </p:cNvPr>
          <p:cNvSpPr/>
          <p:nvPr/>
        </p:nvSpPr>
        <p:spPr>
          <a:xfrm>
            <a:off x="2966726" y="2307771"/>
            <a:ext cx="821503" cy="787856"/>
          </a:xfrm>
          <a:custGeom>
            <a:avLst/>
            <a:gdLst>
              <a:gd name="connsiteX0" fmla="*/ 0 w 822960"/>
              <a:gd name="connsiteY0" fmla="*/ 0 h 822960"/>
              <a:gd name="connsiteX1" fmla="*/ 0 w 822960"/>
              <a:gd name="connsiteY1" fmla="*/ 822960 h 822960"/>
              <a:gd name="connsiteX2" fmla="*/ 822960 w 822960"/>
              <a:gd name="connsiteY2" fmla="*/ 822960 h 822960"/>
              <a:gd name="connsiteX3" fmla="*/ 822960 w 822960"/>
              <a:gd name="connsiteY3" fmla="*/ 0 h 822960"/>
              <a:gd name="connsiteX4" fmla="*/ 731520 w 822960"/>
              <a:gd name="connsiteY4" fmla="*/ 731520 h 822960"/>
              <a:gd name="connsiteX5" fmla="*/ 91440 w 822960"/>
              <a:gd name="connsiteY5" fmla="*/ 731520 h 822960"/>
              <a:gd name="connsiteX6" fmla="*/ 91440 w 822960"/>
              <a:gd name="connsiteY6" fmla="*/ 91440 h 822960"/>
              <a:gd name="connsiteX7" fmla="*/ 731520 w 822960"/>
              <a:gd name="connsiteY7" fmla="*/ 9144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960" h="822960">
                <a:moveTo>
                  <a:pt x="0" y="0"/>
                </a:moveTo>
                <a:lnTo>
                  <a:pt x="0" y="822960"/>
                </a:lnTo>
                <a:lnTo>
                  <a:pt x="822960" y="822960"/>
                </a:lnTo>
                <a:lnTo>
                  <a:pt x="822960" y="0"/>
                </a:lnTo>
                <a:close/>
                <a:moveTo>
                  <a:pt x="731520" y="731520"/>
                </a:moveTo>
                <a:lnTo>
                  <a:pt x="91440" y="731520"/>
                </a:lnTo>
                <a:lnTo>
                  <a:pt x="91440" y="91440"/>
                </a:lnTo>
                <a:lnTo>
                  <a:pt x="731520" y="91440"/>
                </a:lnTo>
                <a:close/>
              </a:path>
            </a:pathLst>
          </a:custGeom>
          <a:solidFill>
            <a:srgbClr val="174770"/>
          </a:solidFill>
          <a:ln w="1518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C4EB39F-37A0-01A0-217A-F92A4E9CF0D0}"/>
              </a:ext>
            </a:extLst>
          </p:cNvPr>
          <p:cNvSpPr/>
          <p:nvPr/>
        </p:nvSpPr>
        <p:spPr>
          <a:xfrm>
            <a:off x="3109341" y="2460317"/>
            <a:ext cx="537758" cy="409910"/>
          </a:xfrm>
          <a:custGeom>
            <a:avLst/>
            <a:gdLst>
              <a:gd name="connsiteX0" fmla="*/ 537759 w 537758"/>
              <a:gd name="connsiteY0" fmla="*/ 65303 h 409910"/>
              <a:gd name="connsiteX1" fmla="*/ 473751 w 537758"/>
              <a:gd name="connsiteY1" fmla="*/ 0 h 409910"/>
              <a:gd name="connsiteX2" fmla="*/ 186736 w 537758"/>
              <a:gd name="connsiteY2" fmla="*/ 281254 h 409910"/>
              <a:gd name="connsiteX3" fmla="*/ 64663 w 537758"/>
              <a:gd name="connsiteY3" fmla="*/ 159182 h 409910"/>
              <a:gd name="connsiteX4" fmla="*/ 0 w 537758"/>
              <a:gd name="connsiteY4" fmla="*/ 223830 h 409910"/>
              <a:gd name="connsiteX5" fmla="*/ 186080 w 537758"/>
              <a:gd name="connsiteY5" fmla="*/ 409910 h 409910"/>
              <a:gd name="connsiteX6" fmla="*/ 537759 w 537758"/>
              <a:gd name="connsiteY6" fmla="*/ 65303 h 40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58" h="409910">
                <a:moveTo>
                  <a:pt x="537759" y="65303"/>
                </a:moveTo>
                <a:lnTo>
                  <a:pt x="473751" y="0"/>
                </a:lnTo>
                <a:lnTo>
                  <a:pt x="186736" y="281254"/>
                </a:lnTo>
                <a:lnTo>
                  <a:pt x="64663" y="159182"/>
                </a:lnTo>
                <a:lnTo>
                  <a:pt x="0" y="223830"/>
                </a:lnTo>
                <a:lnTo>
                  <a:pt x="186080" y="409910"/>
                </a:lnTo>
                <a:lnTo>
                  <a:pt x="537759" y="65303"/>
                </a:lnTo>
                <a:close/>
              </a:path>
            </a:pathLst>
          </a:custGeom>
          <a:solidFill>
            <a:schemeClr val="accent2"/>
          </a:solidFill>
          <a:ln w="1518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A387E87A-CE85-7E36-1760-1F103E63C64B}"/>
              </a:ext>
            </a:extLst>
          </p:cNvPr>
          <p:cNvSpPr/>
          <p:nvPr/>
        </p:nvSpPr>
        <p:spPr>
          <a:xfrm>
            <a:off x="14440998" y="2208669"/>
            <a:ext cx="821503" cy="787856"/>
          </a:xfrm>
          <a:custGeom>
            <a:avLst/>
            <a:gdLst>
              <a:gd name="connsiteX0" fmla="*/ 0 w 822960"/>
              <a:gd name="connsiteY0" fmla="*/ 0 h 822960"/>
              <a:gd name="connsiteX1" fmla="*/ 0 w 822960"/>
              <a:gd name="connsiteY1" fmla="*/ 822960 h 822960"/>
              <a:gd name="connsiteX2" fmla="*/ 822960 w 822960"/>
              <a:gd name="connsiteY2" fmla="*/ 822960 h 822960"/>
              <a:gd name="connsiteX3" fmla="*/ 822960 w 822960"/>
              <a:gd name="connsiteY3" fmla="*/ 0 h 822960"/>
              <a:gd name="connsiteX4" fmla="*/ 731520 w 822960"/>
              <a:gd name="connsiteY4" fmla="*/ 731520 h 822960"/>
              <a:gd name="connsiteX5" fmla="*/ 91440 w 822960"/>
              <a:gd name="connsiteY5" fmla="*/ 731520 h 822960"/>
              <a:gd name="connsiteX6" fmla="*/ 91440 w 822960"/>
              <a:gd name="connsiteY6" fmla="*/ 91440 h 822960"/>
              <a:gd name="connsiteX7" fmla="*/ 731520 w 822960"/>
              <a:gd name="connsiteY7" fmla="*/ 9144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960" h="822960">
                <a:moveTo>
                  <a:pt x="0" y="0"/>
                </a:moveTo>
                <a:lnTo>
                  <a:pt x="0" y="822960"/>
                </a:lnTo>
                <a:lnTo>
                  <a:pt x="822960" y="822960"/>
                </a:lnTo>
                <a:lnTo>
                  <a:pt x="822960" y="0"/>
                </a:lnTo>
                <a:close/>
                <a:moveTo>
                  <a:pt x="731520" y="731520"/>
                </a:moveTo>
                <a:lnTo>
                  <a:pt x="91440" y="731520"/>
                </a:lnTo>
                <a:lnTo>
                  <a:pt x="91440" y="91440"/>
                </a:lnTo>
                <a:lnTo>
                  <a:pt x="731520" y="91440"/>
                </a:lnTo>
                <a:close/>
              </a:path>
            </a:pathLst>
          </a:custGeom>
          <a:solidFill>
            <a:srgbClr val="174770"/>
          </a:solidFill>
          <a:ln w="1518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449BCBB1-3FAE-72B1-CC7A-D1E29031A32E}"/>
              </a:ext>
            </a:extLst>
          </p:cNvPr>
          <p:cNvSpPr/>
          <p:nvPr/>
        </p:nvSpPr>
        <p:spPr>
          <a:xfrm>
            <a:off x="14583613" y="2361215"/>
            <a:ext cx="537758" cy="409910"/>
          </a:xfrm>
          <a:custGeom>
            <a:avLst/>
            <a:gdLst>
              <a:gd name="connsiteX0" fmla="*/ 537759 w 537758"/>
              <a:gd name="connsiteY0" fmla="*/ 65303 h 409910"/>
              <a:gd name="connsiteX1" fmla="*/ 473751 w 537758"/>
              <a:gd name="connsiteY1" fmla="*/ 0 h 409910"/>
              <a:gd name="connsiteX2" fmla="*/ 186736 w 537758"/>
              <a:gd name="connsiteY2" fmla="*/ 281254 h 409910"/>
              <a:gd name="connsiteX3" fmla="*/ 64663 w 537758"/>
              <a:gd name="connsiteY3" fmla="*/ 159182 h 409910"/>
              <a:gd name="connsiteX4" fmla="*/ 0 w 537758"/>
              <a:gd name="connsiteY4" fmla="*/ 223830 h 409910"/>
              <a:gd name="connsiteX5" fmla="*/ 186080 w 537758"/>
              <a:gd name="connsiteY5" fmla="*/ 409910 h 409910"/>
              <a:gd name="connsiteX6" fmla="*/ 537759 w 537758"/>
              <a:gd name="connsiteY6" fmla="*/ 65303 h 40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58" h="409910">
                <a:moveTo>
                  <a:pt x="537759" y="65303"/>
                </a:moveTo>
                <a:lnTo>
                  <a:pt x="473751" y="0"/>
                </a:lnTo>
                <a:lnTo>
                  <a:pt x="186736" y="281254"/>
                </a:lnTo>
                <a:lnTo>
                  <a:pt x="64663" y="159182"/>
                </a:lnTo>
                <a:lnTo>
                  <a:pt x="0" y="223830"/>
                </a:lnTo>
                <a:lnTo>
                  <a:pt x="186080" y="409910"/>
                </a:lnTo>
                <a:lnTo>
                  <a:pt x="537759" y="65303"/>
                </a:lnTo>
                <a:close/>
              </a:path>
            </a:pathLst>
          </a:custGeom>
          <a:solidFill>
            <a:schemeClr val="accent2"/>
          </a:solidFill>
          <a:ln w="1518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6F41BC5-DD53-828F-7D2F-65CDB7603C4B}"/>
              </a:ext>
            </a:extLst>
          </p:cNvPr>
          <p:cNvSpPr/>
          <p:nvPr/>
        </p:nvSpPr>
        <p:spPr>
          <a:xfrm>
            <a:off x="8733248" y="2208669"/>
            <a:ext cx="821503" cy="787856"/>
          </a:xfrm>
          <a:custGeom>
            <a:avLst/>
            <a:gdLst>
              <a:gd name="connsiteX0" fmla="*/ 0 w 822960"/>
              <a:gd name="connsiteY0" fmla="*/ 0 h 822960"/>
              <a:gd name="connsiteX1" fmla="*/ 0 w 822960"/>
              <a:gd name="connsiteY1" fmla="*/ 822960 h 822960"/>
              <a:gd name="connsiteX2" fmla="*/ 822960 w 822960"/>
              <a:gd name="connsiteY2" fmla="*/ 822960 h 822960"/>
              <a:gd name="connsiteX3" fmla="*/ 822960 w 822960"/>
              <a:gd name="connsiteY3" fmla="*/ 0 h 822960"/>
              <a:gd name="connsiteX4" fmla="*/ 731520 w 822960"/>
              <a:gd name="connsiteY4" fmla="*/ 731520 h 822960"/>
              <a:gd name="connsiteX5" fmla="*/ 91440 w 822960"/>
              <a:gd name="connsiteY5" fmla="*/ 731520 h 822960"/>
              <a:gd name="connsiteX6" fmla="*/ 91440 w 822960"/>
              <a:gd name="connsiteY6" fmla="*/ 91440 h 822960"/>
              <a:gd name="connsiteX7" fmla="*/ 731520 w 822960"/>
              <a:gd name="connsiteY7" fmla="*/ 9144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960" h="822960">
                <a:moveTo>
                  <a:pt x="0" y="0"/>
                </a:moveTo>
                <a:lnTo>
                  <a:pt x="0" y="822960"/>
                </a:lnTo>
                <a:lnTo>
                  <a:pt x="822960" y="822960"/>
                </a:lnTo>
                <a:lnTo>
                  <a:pt x="822960" y="0"/>
                </a:lnTo>
                <a:close/>
                <a:moveTo>
                  <a:pt x="731520" y="731520"/>
                </a:moveTo>
                <a:lnTo>
                  <a:pt x="91440" y="731520"/>
                </a:lnTo>
                <a:lnTo>
                  <a:pt x="91440" y="91440"/>
                </a:lnTo>
                <a:lnTo>
                  <a:pt x="731520" y="91440"/>
                </a:lnTo>
                <a:close/>
              </a:path>
            </a:pathLst>
          </a:custGeom>
          <a:solidFill>
            <a:srgbClr val="174770"/>
          </a:solidFill>
          <a:ln w="1518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F3322A1B-8DCF-84CA-365F-4C2D0DC78507}"/>
              </a:ext>
            </a:extLst>
          </p:cNvPr>
          <p:cNvSpPr/>
          <p:nvPr/>
        </p:nvSpPr>
        <p:spPr>
          <a:xfrm>
            <a:off x="8875863" y="2361215"/>
            <a:ext cx="537758" cy="409910"/>
          </a:xfrm>
          <a:custGeom>
            <a:avLst/>
            <a:gdLst>
              <a:gd name="connsiteX0" fmla="*/ 537759 w 537758"/>
              <a:gd name="connsiteY0" fmla="*/ 65303 h 409910"/>
              <a:gd name="connsiteX1" fmla="*/ 473751 w 537758"/>
              <a:gd name="connsiteY1" fmla="*/ 0 h 409910"/>
              <a:gd name="connsiteX2" fmla="*/ 186736 w 537758"/>
              <a:gd name="connsiteY2" fmla="*/ 281254 h 409910"/>
              <a:gd name="connsiteX3" fmla="*/ 64663 w 537758"/>
              <a:gd name="connsiteY3" fmla="*/ 159182 h 409910"/>
              <a:gd name="connsiteX4" fmla="*/ 0 w 537758"/>
              <a:gd name="connsiteY4" fmla="*/ 223830 h 409910"/>
              <a:gd name="connsiteX5" fmla="*/ 186080 w 537758"/>
              <a:gd name="connsiteY5" fmla="*/ 409910 h 409910"/>
              <a:gd name="connsiteX6" fmla="*/ 537759 w 537758"/>
              <a:gd name="connsiteY6" fmla="*/ 65303 h 40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58" h="409910">
                <a:moveTo>
                  <a:pt x="537759" y="65303"/>
                </a:moveTo>
                <a:lnTo>
                  <a:pt x="473751" y="0"/>
                </a:lnTo>
                <a:lnTo>
                  <a:pt x="186736" y="281254"/>
                </a:lnTo>
                <a:lnTo>
                  <a:pt x="64663" y="159182"/>
                </a:lnTo>
                <a:lnTo>
                  <a:pt x="0" y="223830"/>
                </a:lnTo>
                <a:lnTo>
                  <a:pt x="186080" y="409910"/>
                </a:lnTo>
                <a:lnTo>
                  <a:pt x="537759" y="65303"/>
                </a:lnTo>
                <a:close/>
              </a:path>
            </a:pathLst>
          </a:custGeom>
          <a:solidFill>
            <a:schemeClr val="accent2"/>
          </a:solidFill>
          <a:ln w="15180" cap="flat">
            <a:noFill/>
            <a:prstDash val="solid"/>
            <a:miter/>
          </a:ln>
        </p:spPr>
        <p:txBody>
          <a:bodyPr rtlCol="0" anchor="ctr"/>
          <a:lstStyle/>
          <a:p>
            <a:endParaRPr lang="en-US" dirty="0"/>
          </a:p>
        </p:txBody>
      </p:sp>
    </p:spTree>
    <p:extLst>
      <p:ext uri="{BB962C8B-B14F-4D97-AF65-F5344CB8AC3E}">
        <p14:creationId xmlns:p14="http://schemas.microsoft.com/office/powerpoint/2010/main" val="2815928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F5EB-CAB8-81A5-AB77-E0A14110C857}"/>
              </a:ext>
            </a:extLst>
          </p:cNvPr>
          <p:cNvSpPr>
            <a:spLocks noGrp="1"/>
          </p:cNvSpPr>
          <p:nvPr>
            <p:ph type="title"/>
          </p:nvPr>
        </p:nvSpPr>
        <p:spPr/>
        <p:txBody>
          <a:bodyPr/>
          <a:lstStyle/>
          <a:p>
            <a:r>
              <a:rPr lang="en-US" b="0" dirty="0">
                <a:solidFill>
                  <a:schemeClr val="tx1"/>
                </a:solidFill>
              </a:rPr>
              <a:t>Policy</a:t>
            </a:r>
            <a:r>
              <a:rPr lang="en-US" dirty="0"/>
              <a:t> types</a:t>
            </a:r>
          </a:p>
        </p:txBody>
      </p:sp>
      <p:sp>
        <p:nvSpPr>
          <p:cNvPr id="3" name="Slide Number Placeholder 2">
            <a:extLst>
              <a:ext uri="{FF2B5EF4-FFF2-40B4-BE49-F238E27FC236}">
                <a16:creationId xmlns:a16="http://schemas.microsoft.com/office/drawing/2014/main" id="{F84A2A57-FD41-4DF6-76AD-60C1412484FC}"/>
              </a:ext>
            </a:extLst>
          </p:cNvPr>
          <p:cNvSpPr>
            <a:spLocks noGrp="1"/>
          </p:cNvSpPr>
          <p:nvPr>
            <p:ph type="sldNum" sz="quarter" idx="12"/>
          </p:nvPr>
        </p:nvSpPr>
        <p:spPr/>
        <p:txBody>
          <a:bodyPr/>
          <a:lstStyle/>
          <a:p>
            <a:fld id="{689283F9-B069-4DD8-986C-6F2C25501430}" type="slidenum">
              <a:rPr lang="en-US" smtClean="0"/>
              <a:t>52</a:t>
            </a:fld>
            <a:endParaRPr lang="en-US" dirty="0"/>
          </a:p>
        </p:txBody>
      </p:sp>
      <p:sp>
        <p:nvSpPr>
          <p:cNvPr id="6" name="TextBox 5">
            <a:extLst>
              <a:ext uri="{FF2B5EF4-FFF2-40B4-BE49-F238E27FC236}">
                <a16:creationId xmlns:a16="http://schemas.microsoft.com/office/drawing/2014/main" id="{BACEB0EE-9A9B-B064-0A38-8056E135E73B}"/>
              </a:ext>
            </a:extLst>
          </p:cNvPr>
          <p:cNvSpPr txBox="1"/>
          <p:nvPr/>
        </p:nvSpPr>
        <p:spPr>
          <a:xfrm>
            <a:off x="3352800" y="3204954"/>
            <a:ext cx="5355771" cy="830997"/>
          </a:xfrm>
          <a:prstGeom prst="rect">
            <a:avLst/>
          </a:prstGeom>
          <a:noFill/>
        </p:spPr>
        <p:txBody>
          <a:bodyPr wrap="square" rtlCol="0">
            <a:spAutoFit/>
          </a:bodyPr>
          <a:lstStyle/>
          <a:p>
            <a:r>
              <a:rPr lang="en-US" sz="4800" dirty="0"/>
              <a:t>Professional Liability</a:t>
            </a:r>
          </a:p>
        </p:txBody>
      </p:sp>
      <p:sp>
        <p:nvSpPr>
          <p:cNvPr id="7" name="TextBox 6">
            <a:extLst>
              <a:ext uri="{FF2B5EF4-FFF2-40B4-BE49-F238E27FC236}">
                <a16:creationId xmlns:a16="http://schemas.microsoft.com/office/drawing/2014/main" id="{B0DAC005-1AEA-238D-56FF-0260CF6C778E}"/>
              </a:ext>
            </a:extLst>
          </p:cNvPr>
          <p:cNvSpPr txBox="1"/>
          <p:nvPr/>
        </p:nvSpPr>
        <p:spPr>
          <a:xfrm>
            <a:off x="12090947" y="3019823"/>
            <a:ext cx="5312228" cy="830997"/>
          </a:xfrm>
          <a:prstGeom prst="rect">
            <a:avLst/>
          </a:prstGeom>
          <a:noFill/>
        </p:spPr>
        <p:txBody>
          <a:bodyPr wrap="square" rtlCol="0">
            <a:spAutoFit/>
          </a:bodyPr>
          <a:lstStyle/>
          <a:p>
            <a:r>
              <a:rPr lang="en-US" sz="4800" dirty="0"/>
              <a:t>Trucking</a:t>
            </a:r>
          </a:p>
        </p:txBody>
      </p:sp>
      <p:sp>
        <p:nvSpPr>
          <p:cNvPr id="8" name="TextBox 7">
            <a:extLst>
              <a:ext uri="{FF2B5EF4-FFF2-40B4-BE49-F238E27FC236}">
                <a16:creationId xmlns:a16="http://schemas.microsoft.com/office/drawing/2014/main" id="{AFEA1217-5922-FCDD-A039-E9B8473EC159}"/>
              </a:ext>
            </a:extLst>
          </p:cNvPr>
          <p:cNvSpPr txBox="1"/>
          <p:nvPr/>
        </p:nvSpPr>
        <p:spPr>
          <a:xfrm>
            <a:off x="3396343" y="6236101"/>
            <a:ext cx="5184953" cy="830997"/>
          </a:xfrm>
          <a:prstGeom prst="rect">
            <a:avLst/>
          </a:prstGeom>
          <a:noFill/>
        </p:spPr>
        <p:txBody>
          <a:bodyPr wrap="square" rtlCol="0">
            <a:spAutoFit/>
          </a:bodyPr>
          <a:lstStyle/>
          <a:p>
            <a:r>
              <a:rPr lang="en-US" sz="4800" dirty="0"/>
              <a:t>Directors and Officers</a:t>
            </a:r>
          </a:p>
        </p:txBody>
      </p:sp>
      <p:sp>
        <p:nvSpPr>
          <p:cNvPr id="9" name="TextBox 8">
            <a:extLst>
              <a:ext uri="{FF2B5EF4-FFF2-40B4-BE49-F238E27FC236}">
                <a16:creationId xmlns:a16="http://schemas.microsoft.com/office/drawing/2014/main" id="{BBB34124-F9A7-4586-5677-61D744103381}"/>
              </a:ext>
            </a:extLst>
          </p:cNvPr>
          <p:cNvSpPr txBox="1"/>
          <p:nvPr/>
        </p:nvSpPr>
        <p:spPr>
          <a:xfrm>
            <a:off x="12090947" y="6236100"/>
            <a:ext cx="5312228" cy="830997"/>
          </a:xfrm>
          <a:prstGeom prst="rect">
            <a:avLst/>
          </a:prstGeom>
          <a:noFill/>
        </p:spPr>
        <p:txBody>
          <a:bodyPr wrap="square" rtlCol="0">
            <a:spAutoFit/>
          </a:bodyPr>
          <a:lstStyle/>
          <a:p>
            <a:r>
              <a:rPr lang="en-US" sz="4800" dirty="0"/>
              <a:t>Construction</a:t>
            </a:r>
          </a:p>
        </p:txBody>
      </p:sp>
      <p:sp>
        <p:nvSpPr>
          <p:cNvPr id="10" name="Oval 9">
            <a:extLst>
              <a:ext uri="{FF2B5EF4-FFF2-40B4-BE49-F238E27FC236}">
                <a16:creationId xmlns:a16="http://schemas.microsoft.com/office/drawing/2014/main" id="{460DB8CE-1EB7-6F42-B1F9-840D3AAC70A9}"/>
              </a:ext>
            </a:extLst>
          </p:cNvPr>
          <p:cNvSpPr/>
          <p:nvPr/>
        </p:nvSpPr>
        <p:spPr>
          <a:xfrm>
            <a:off x="1875294" y="2882685"/>
            <a:ext cx="1354681" cy="1413544"/>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DE4697F-DE21-E82D-4705-9DED284E8D0E}"/>
              </a:ext>
            </a:extLst>
          </p:cNvPr>
          <p:cNvSpPr/>
          <p:nvPr/>
        </p:nvSpPr>
        <p:spPr>
          <a:xfrm>
            <a:off x="10551886" y="2720236"/>
            <a:ext cx="1386662" cy="1430172"/>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F080922-7D03-F81E-6B6D-0206B6940B3E}"/>
              </a:ext>
            </a:extLst>
          </p:cNvPr>
          <p:cNvSpPr/>
          <p:nvPr/>
        </p:nvSpPr>
        <p:spPr>
          <a:xfrm>
            <a:off x="1843314" y="5759891"/>
            <a:ext cx="1386662" cy="1430172"/>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8CF883D-5B4D-5BDB-2B3A-975554C1D698}"/>
              </a:ext>
            </a:extLst>
          </p:cNvPr>
          <p:cNvSpPr/>
          <p:nvPr/>
        </p:nvSpPr>
        <p:spPr>
          <a:xfrm>
            <a:off x="10704285" y="5759891"/>
            <a:ext cx="1386662" cy="1430172"/>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Scales of justice with solid fill">
            <a:extLst>
              <a:ext uri="{FF2B5EF4-FFF2-40B4-BE49-F238E27FC236}">
                <a16:creationId xmlns:a16="http://schemas.microsoft.com/office/drawing/2014/main" id="{A7A8E2E1-29C9-A33E-EB25-6D74B88079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9445" y="3118051"/>
            <a:ext cx="914400" cy="914400"/>
          </a:xfrm>
          <a:prstGeom prst="rect">
            <a:avLst/>
          </a:prstGeom>
        </p:spPr>
      </p:pic>
      <p:pic>
        <p:nvPicPr>
          <p:cNvPr id="19" name="Graphic 18" descr="Dump truck with solid fill">
            <a:extLst>
              <a:ext uri="{FF2B5EF4-FFF2-40B4-BE49-F238E27FC236}">
                <a16:creationId xmlns:a16="http://schemas.microsoft.com/office/drawing/2014/main" id="{FD04EA02-3162-B6D0-9743-2C382FE435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88017" y="2978121"/>
            <a:ext cx="914400" cy="914400"/>
          </a:xfrm>
          <a:prstGeom prst="rect">
            <a:avLst/>
          </a:prstGeom>
        </p:spPr>
      </p:pic>
      <p:pic>
        <p:nvPicPr>
          <p:cNvPr id="23" name="Graphic 22" descr="Building with solid fill">
            <a:extLst>
              <a:ext uri="{FF2B5EF4-FFF2-40B4-BE49-F238E27FC236}">
                <a16:creationId xmlns:a16="http://schemas.microsoft.com/office/drawing/2014/main" id="{2870A849-1289-C748-ED41-F9FD0E9DF2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79445" y="6000978"/>
            <a:ext cx="914400" cy="914400"/>
          </a:xfrm>
          <a:prstGeom prst="rect">
            <a:avLst/>
          </a:prstGeom>
        </p:spPr>
      </p:pic>
      <p:pic>
        <p:nvPicPr>
          <p:cNvPr id="25" name="Graphic 24" descr="Mining tools with solid fill">
            <a:extLst>
              <a:ext uri="{FF2B5EF4-FFF2-40B4-BE49-F238E27FC236}">
                <a16:creationId xmlns:a16="http://schemas.microsoft.com/office/drawing/2014/main" id="{A494EAA5-5EAF-FED4-4F6F-1DD21A2B1C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40416" y="6000978"/>
            <a:ext cx="914400" cy="914400"/>
          </a:xfrm>
          <a:prstGeom prst="rect">
            <a:avLst/>
          </a:prstGeom>
        </p:spPr>
      </p:pic>
    </p:spTree>
    <p:extLst>
      <p:ext uri="{BB962C8B-B14F-4D97-AF65-F5344CB8AC3E}">
        <p14:creationId xmlns:p14="http://schemas.microsoft.com/office/powerpoint/2010/main" val="3942823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6600" dirty="0">
                <a:solidFill>
                  <a:schemeClr val="bg1"/>
                </a:solidFill>
                <a:latin typeface="+mj-lt"/>
              </a:rPr>
              <a:t>G</a:t>
            </a:r>
            <a:r>
              <a:rPr lang="en-US" sz="11500" dirty="0">
                <a:solidFill>
                  <a:schemeClr val="bg1"/>
                </a:solidFill>
                <a:latin typeface="+mj-lt"/>
              </a:rPr>
              <a:t>A</a:t>
            </a:r>
            <a:r>
              <a:rPr lang="en-US" sz="9600" dirty="0">
                <a:solidFill>
                  <a:schemeClr val="bg1"/>
                </a:solidFill>
                <a:latin typeface="+mj-lt"/>
              </a:rPr>
              <a:t>M</a:t>
            </a:r>
            <a:r>
              <a:rPr lang="en-US" sz="11500" dirty="0">
                <a:solidFill>
                  <a:schemeClr val="bg1"/>
                </a:solidFill>
                <a:latin typeface="+mj-lt"/>
              </a:rPr>
              <a:t>E </a:t>
            </a:r>
            <a:r>
              <a:rPr lang="en-US" sz="16600" dirty="0">
                <a:solidFill>
                  <a:schemeClr val="bg1"/>
                </a:solidFill>
                <a:latin typeface="+mj-lt"/>
              </a:rPr>
              <a:t>T</a:t>
            </a:r>
            <a:r>
              <a:rPr lang="en-US" sz="11500" dirty="0">
                <a:solidFill>
                  <a:schemeClr val="bg1"/>
                </a:solidFill>
                <a:latin typeface="+mj-lt"/>
              </a:rPr>
              <a:t>I</a:t>
            </a:r>
            <a:r>
              <a:rPr lang="en-US" sz="16600" dirty="0">
                <a:solidFill>
                  <a:schemeClr val="bg1"/>
                </a:solidFill>
                <a:latin typeface="+mj-lt"/>
              </a:rPr>
              <a:t>M</a:t>
            </a:r>
            <a:r>
              <a:rPr lang="en-US" sz="8800" dirty="0">
                <a:solidFill>
                  <a:schemeClr val="bg1"/>
                </a:solidFill>
                <a:latin typeface="+mj-lt"/>
              </a:rPr>
              <a:t>E</a:t>
            </a:r>
            <a:r>
              <a:rPr lang="en-US" sz="19900" dirty="0">
                <a:solidFill>
                  <a:schemeClr val="bg1"/>
                </a:solidFill>
                <a:latin typeface="+mj-lt"/>
              </a:rPr>
              <a:t>! </a:t>
            </a:r>
          </a:p>
          <a:p>
            <a:pPr algn="ctr"/>
            <a:r>
              <a:rPr lang="en-US" sz="8000" dirty="0">
                <a:solidFill>
                  <a:schemeClr val="bg1"/>
                </a:solidFill>
                <a:latin typeface="+mj-lt"/>
              </a:rPr>
              <a:t>ROUND TWO</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5565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7200" dirty="0">
                <a:solidFill>
                  <a:schemeClr val="bg1"/>
                </a:solidFill>
                <a:latin typeface="+mj-lt"/>
              </a:rPr>
              <a:t>GAME RULES</a:t>
            </a:r>
          </a:p>
          <a:p>
            <a:r>
              <a:rPr lang="en-US" sz="4400" dirty="0">
                <a:solidFill>
                  <a:srgbClr val="174770"/>
                </a:solidFill>
                <a:latin typeface="+mj-lt"/>
              </a:rPr>
              <a:t>Correct answer = two points</a:t>
            </a:r>
          </a:p>
          <a:p>
            <a:r>
              <a:rPr lang="en-US" sz="4400" dirty="0">
                <a:solidFill>
                  <a:srgbClr val="174770"/>
                </a:solidFill>
                <a:latin typeface="+mj-lt"/>
              </a:rPr>
              <a:t>First person to raise hand answers for the team</a:t>
            </a:r>
          </a:p>
          <a:p>
            <a:r>
              <a:rPr lang="en-US" sz="4400" dirty="0">
                <a:solidFill>
                  <a:srgbClr val="174770"/>
                </a:solidFill>
                <a:latin typeface="+mj-lt"/>
              </a:rPr>
              <a:t>If incorrect, the other team will have the opportunity to answer</a:t>
            </a:r>
          </a:p>
          <a:p>
            <a:r>
              <a:rPr lang="en-US" sz="4400" dirty="0">
                <a:solidFill>
                  <a:srgbClr val="174770"/>
                </a:solidFill>
                <a:latin typeface="+mj-lt"/>
              </a:rPr>
              <a:t>Not partial credit given</a:t>
            </a:r>
          </a:p>
          <a:p>
            <a:r>
              <a:rPr lang="en-US" sz="4400" dirty="0">
                <a:solidFill>
                  <a:srgbClr val="174770"/>
                </a:solidFill>
                <a:latin typeface="+mj-lt"/>
              </a:rPr>
              <a:t>Jude’s decision is final</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3258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#1:</a:t>
            </a:r>
            <a:endParaRPr lang="en-US" sz="7200" dirty="0">
              <a:solidFill>
                <a:schemeClr val="bg1"/>
              </a:solidFill>
              <a:latin typeface="+mj-lt"/>
            </a:endParaRPr>
          </a:p>
          <a:p>
            <a:r>
              <a:rPr lang="en-US" sz="7200" dirty="0">
                <a:solidFill>
                  <a:srgbClr val="174770"/>
                </a:solidFill>
                <a:latin typeface="+mj-lt"/>
              </a:rPr>
              <a:t>What is one component of a premium finance loan?</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0214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#2:</a:t>
            </a:r>
            <a:endParaRPr lang="en-US" sz="7200" dirty="0">
              <a:solidFill>
                <a:schemeClr val="bg1"/>
              </a:solidFill>
              <a:latin typeface="+mj-lt"/>
            </a:endParaRPr>
          </a:p>
          <a:p>
            <a:r>
              <a:rPr lang="en-US" sz="7200" dirty="0">
                <a:solidFill>
                  <a:srgbClr val="174770"/>
                </a:solidFill>
                <a:latin typeface="+mj-lt"/>
              </a:rPr>
              <a:t>What is another component of a premium finance loan?</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4732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#3:</a:t>
            </a:r>
            <a:endParaRPr lang="en-US" sz="7200" dirty="0">
              <a:solidFill>
                <a:schemeClr val="bg1"/>
              </a:solidFill>
              <a:latin typeface="+mj-lt"/>
            </a:endParaRPr>
          </a:p>
          <a:p>
            <a:r>
              <a:rPr lang="en-US" sz="7200" dirty="0">
                <a:solidFill>
                  <a:srgbClr val="174770"/>
                </a:solidFill>
                <a:latin typeface="+mj-lt"/>
              </a:rPr>
              <a:t>True or False?</a:t>
            </a:r>
          </a:p>
          <a:p>
            <a:r>
              <a:rPr lang="en-US" sz="6000" dirty="0">
                <a:solidFill>
                  <a:srgbClr val="174770"/>
                </a:solidFill>
                <a:latin typeface="+mj-lt"/>
              </a:rPr>
              <a:t>Exposure refers to how much money the premium finance company stands to earn </a:t>
            </a:r>
          </a:p>
          <a:p>
            <a:r>
              <a:rPr lang="en-US" sz="6000" dirty="0">
                <a:solidFill>
                  <a:srgbClr val="174770"/>
                </a:solidFill>
                <a:latin typeface="+mj-lt"/>
              </a:rPr>
              <a:t>from finance charges at any point in time.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958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#4:</a:t>
            </a:r>
            <a:endParaRPr lang="en-US" sz="7200" dirty="0">
              <a:solidFill>
                <a:schemeClr val="bg1"/>
              </a:solidFill>
              <a:latin typeface="+mj-lt"/>
            </a:endParaRPr>
          </a:p>
          <a:p>
            <a:r>
              <a:rPr lang="en-US" sz="7200" dirty="0">
                <a:solidFill>
                  <a:srgbClr val="174770"/>
                </a:solidFill>
                <a:latin typeface="+mj-lt"/>
              </a:rPr>
              <a:t>Which structure has the least exposure?</a:t>
            </a:r>
          </a:p>
          <a:p>
            <a:pPr marL="1143000" indent="-1143000">
              <a:buAutoNum type="alphaUcParenR"/>
            </a:pPr>
            <a:r>
              <a:rPr lang="en-US" sz="6000" dirty="0">
                <a:solidFill>
                  <a:srgbClr val="174770"/>
                </a:solidFill>
                <a:latin typeface="+mj-lt"/>
              </a:rPr>
              <a:t>12 equals</a:t>
            </a:r>
          </a:p>
          <a:p>
            <a:pPr marL="1143000" indent="-1143000">
              <a:buAutoNum type="alphaUcParenR"/>
            </a:pPr>
            <a:r>
              <a:rPr lang="en-US" sz="6000" dirty="0">
                <a:solidFill>
                  <a:srgbClr val="174770"/>
                </a:solidFill>
                <a:latin typeface="+mj-lt"/>
              </a:rPr>
              <a:t>20% down with 9 payments</a:t>
            </a:r>
          </a:p>
          <a:p>
            <a:pPr marL="1143000" indent="-1143000">
              <a:buAutoNum type="alphaUcParenR"/>
            </a:pPr>
            <a:r>
              <a:rPr lang="en-US" sz="6000" dirty="0">
                <a:solidFill>
                  <a:srgbClr val="174770"/>
                </a:solidFill>
                <a:latin typeface="+mj-lt"/>
              </a:rPr>
              <a:t>35% down with 7 payments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7141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#5:</a:t>
            </a:r>
            <a:endParaRPr lang="en-US" sz="7200" dirty="0">
              <a:solidFill>
                <a:schemeClr val="bg1"/>
              </a:solidFill>
              <a:latin typeface="+mj-lt"/>
            </a:endParaRPr>
          </a:p>
          <a:p>
            <a:r>
              <a:rPr lang="en-US" sz="6600" dirty="0">
                <a:solidFill>
                  <a:srgbClr val="174770"/>
                </a:solidFill>
                <a:latin typeface="+mj-lt"/>
              </a:rPr>
              <a:t>When should any information that could affect the collateral of the loan be disclosed?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903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B970-C0FD-8805-766B-B4969360F0B7}"/>
              </a:ext>
            </a:extLst>
          </p:cNvPr>
          <p:cNvSpPr>
            <a:spLocks noGrp="1"/>
          </p:cNvSpPr>
          <p:nvPr>
            <p:ph type="title"/>
          </p:nvPr>
        </p:nvSpPr>
        <p:spPr>
          <a:xfrm>
            <a:off x="5268686" y="540327"/>
            <a:ext cx="12094520" cy="1288474"/>
          </a:xfrm>
        </p:spPr>
        <p:txBody>
          <a:bodyPr anchor="ctr">
            <a:normAutofit/>
          </a:bodyPr>
          <a:lstStyle/>
          <a:p>
            <a:r>
              <a:rPr lang="en-US" b="0" dirty="0">
                <a:solidFill>
                  <a:schemeClr val="tx1">
                    <a:lumMod val="95000"/>
                    <a:lumOff val="5000"/>
                  </a:schemeClr>
                </a:solidFill>
              </a:rPr>
              <a:t>How big is </a:t>
            </a:r>
            <a:r>
              <a:rPr lang="en-US" dirty="0"/>
              <a:t>premium financing</a:t>
            </a:r>
          </a:p>
        </p:txBody>
      </p:sp>
      <p:graphicFrame>
        <p:nvGraphicFramePr>
          <p:cNvPr id="7" name="Content Placeholder 4">
            <a:extLst>
              <a:ext uri="{FF2B5EF4-FFF2-40B4-BE49-F238E27FC236}">
                <a16:creationId xmlns:a16="http://schemas.microsoft.com/office/drawing/2014/main" id="{60F040DB-5A66-2400-8205-9422F29C5BA9}"/>
              </a:ext>
            </a:extLst>
          </p:cNvPr>
          <p:cNvGraphicFramePr>
            <a:graphicFrameLocks noGrp="1"/>
          </p:cNvGraphicFramePr>
          <p:nvPr>
            <p:ph sz="quarter" idx="14"/>
            <p:extLst>
              <p:ext uri="{D42A27DB-BD31-4B8C-83A1-F6EECF244321}">
                <p14:modId xmlns:p14="http://schemas.microsoft.com/office/powerpoint/2010/main" val="280258006"/>
              </p:ext>
            </p:extLst>
          </p:nvPr>
        </p:nvGraphicFramePr>
        <p:xfrm>
          <a:off x="5267966" y="2095500"/>
          <a:ext cx="12094521"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0B6C5FD-2D8A-0476-88B9-82A2623679BD}"/>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6</a:t>
            </a:fld>
            <a:endParaRPr lang="en-US" dirty="0"/>
          </a:p>
        </p:txBody>
      </p:sp>
      <p:sp>
        <p:nvSpPr>
          <p:cNvPr id="10" name="Multiplication Sign 9">
            <a:extLst>
              <a:ext uri="{FF2B5EF4-FFF2-40B4-BE49-F238E27FC236}">
                <a16:creationId xmlns:a16="http://schemas.microsoft.com/office/drawing/2014/main" id="{A20387C6-B05F-B642-5798-B4B48504CFAB}"/>
              </a:ext>
            </a:extLst>
          </p:cNvPr>
          <p:cNvSpPr/>
          <p:nvPr/>
        </p:nvSpPr>
        <p:spPr>
          <a:xfrm>
            <a:off x="8229600" y="4681462"/>
            <a:ext cx="777240" cy="77724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Equals 10">
            <a:extLst>
              <a:ext uri="{FF2B5EF4-FFF2-40B4-BE49-F238E27FC236}">
                <a16:creationId xmlns:a16="http://schemas.microsoft.com/office/drawing/2014/main" id="{9FBF4603-5E46-3288-0747-FA4AB6F0204B}"/>
              </a:ext>
            </a:extLst>
          </p:cNvPr>
          <p:cNvSpPr/>
          <p:nvPr/>
        </p:nvSpPr>
        <p:spPr>
          <a:xfrm>
            <a:off x="13011495" y="4750042"/>
            <a:ext cx="777240" cy="77724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Diagonal Corners Rounded 4">
            <a:extLst>
              <a:ext uri="{FF2B5EF4-FFF2-40B4-BE49-F238E27FC236}">
                <a16:creationId xmlns:a16="http://schemas.microsoft.com/office/drawing/2014/main" id="{58D0D34C-DD09-00DE-9F28-DF4EA4DF81CC}"/>
              </a:ext>
            </a:extLst>
          </p:cNvPr>
          <p:cNvSpPr/>
          <p:nvPr/>
        </p:nvSpPr>
        <p:spPr>
          <a:xfrm>
            <a:off x="5577839" y="3992879"/>
            <a:ext cx="2145103" cy="2291567"/>
          </a:xfrm>
          <a:prstGeom prst="round2DiagRect">
            <a:avLst>
              <a:gd name="adj1" fmla="val 29727"/>
              <a:gd name="adj2" fmla="val 0"/>
            </a:avLst>
          </a:prstGeom>
          <a:solidFill>
            <a:schemeClr val="bg1">
              <a:lumMod val="8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Rectangle: Diagonal Corners Rounded 5">
            <a:extLst>
              <a:ext uri="{FF2B5EF4-FFF2-40B4-BE49-F238E27FC236}">
                <a16:creationId xmlns:a16="http://schemas.microsoft.com/office/drawing/2014/main" id="{53BE4245-3B0A-DB74-820E-0206F9AE4743}"/>
              </a:ext>
            </a:extLst>
          </p:cNvPr>
          <p:cNvSpPr/>
          <p:nvPr/>
        </p:nvSpPr>
        <p:spPr>
          <a:xfrm>
            <a:off x="14398162" y="3992879"/>
            <a:ext cx="2145103" cy="2291567"/>
          </a:xfrm>
          <a:prstGeom prst="round2DiagRect">
            <a:avLst>
              <a:gd name="adj1" fmla="val 29727"/>
              <a:gd name="adj2" fmla="val 0"/>
            </a:avLst>
          </a:prstGeom>
          <a:solidFill>
            <a:schemeClr val="bg1">
              <a:lumMod val="8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pic>
        <p:nvPicPr>
          <p:cNvPr id="14" name="Graphic 13" descr="Money with solid fill">
            <a:extLst>
              <a:ext uri="{FF2B5EF4-FFF2-40B4-BE49-F238E27FC236}">
                <a16:creationId xmlns:a16="http://schemas.microsoft.com/office/drawing/2014/main" id="{B6D86919-18A2-B09E-30AB-C40CA86B49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39777" y="4453551"/>
            <a:ext cx="1261872" cy="1261872"/>
          </a:xfrm>
          <a:prstGeom prst="rect">
            <a:avLst/>
          </a:prstGeom>
        </p:spPr>
      </p:pic>
      <p:sp>
        <p:nvSpPr>
          <p:cNvPr id="15" name="TextBox 14">
            <a:extLst>
              <a:ext uri="{FF2B5EF4-FFF2-40B4-BE49-F238E27FC236}">
                <a16:creationId xmlns:a16="http://schemas.microsoft.com/office/drawing/2014/main" id="{83C1B12B-9F61-5103-5EE0-EC4F35615798}"/>
              </a:ext>
            </a:extLst>
          </p:cNvPr>
          <p:cNvSpPr txBox="1"/>
          <p:nvPr/>
        </p:nvSpPr>
        <p:spPr>
          <a:xfrm>
            <a:off x="5208558" y="6661353"/>
            <a:ext cx="3981162" cy="954107"/>
          </a:xfrm>
          <a:prstGeom prst="rect">
            <a:avLst/>
          </a:prstGeom>
          <a:noFill/>
        </p:spPr>
        <p:txBody>
          <a:bodyPr wrap="square" rtlCol="0">
            <a:spAutoFit/>
          </a:bodyPr>
          <a:lstStyle/>
          <a:p>
            <a:pPr algn="ctr"/>
            <a:r>
              <a:rPr lang="en-US" sz="2800" dirty="0"/>
              <a:t>395 billion in commercial lines in the P&amp;C industry</a:t>
            </a:r>
          </a:p>
        </p:txBody>
      </p:sp>
      <p:sp>
        <p:nvSpPr>
          <p:cNvPr id="16" name="TextBox 15">
            <a:extLst>
              <a:ext uri="{FF2B5EF4-FFF2-40B4-BE49-F238E27FC236}">
                <a16:creationId xmlns:a16="http://schemas.microsoft.com/office/drawing/2014/main" id="{A01BBCA7-5DAF-E253-6244-B4728920B4EB}"/>
              </a:ext>
            </a:extLst>
          </p:cNvPr>
          <p:cNvSpPr txBox="1"/>
          <p:nvPr/>
        </p:nvSpPr>
        <p:spPr>
          <a:xfrm>
            <a:off x="9371881" y="6661353"/>
            <a:ext cx="3997726" cy="1384995"/>
          </a:xfrm>
          <a:prstGeom prst="rect">
            <a:avLst/>
          </a:prstGeom>
          <a:noFill/>
        </p:spPr>
        <p:txBody>
          <a:bodyPr wrap="square" rtlCol="0">
            <a:spAutoFit/>
          </a:bodyPr>
          <a:lstStyle/>
          <a:p>
            <a:pPr algn="ctr"/>
            <a:r>
              <a:rPr lang="en-US" sz="2800" dirty="0"/>
              <a:t>10% - 15% of all commercial lines P&amp;C policies are financed</a:t>
            </a:r>
          </a:p>
        </p:txBody>
      </p:sp>
      <p:sp>
        <p:nvSpPr>
          <p:cNvPr id="17" name="TextBox 16">
            <a:extLst>
              <a:ext uri="{FF2B5EF4-FFF2-40B4-BE49-F238E27FC236}">
                <a16:creationId xmlns:a16="http://schemas.microsoft.com/office/drawing/2014/main" id="{E4CFF292-72C1-6A87-ECE3-2603AB2AA6AD}"/>
              </a:ext>
            </a:extLst>
          </p:cNvPr>
          <p:cNvSpPr txBox="1"/>
          <p:nvPr/>
        </p:nvSpPr>
        <p:spPr>
          <a:xfrm>
            <a:off x="13675722" y="6662716"/>
            <a:ext cx="3997726" cy="954107"/>
          </a:xfrm>
          <a:prstGeom prst="rect">
            <a:avLst/>
          </a:prstGeom>
          <a:noFill/>
        </p:spPr>
        <p:txBody>
          <a:bodyPr wrap="square" rtlCol="0">
            <a:spAutoFit/>
          </a:bodyPr>
          <a:lstStyle/>
          <a:p>
            <a:pPr algn="ctr"/>
            <a:r>
              <a:rPr lang="en-US" sz="2800" dirty="0"/>
              <a:t>$50 billion in premiums financed</a:t>
            </a:r>
          </a:p>
        </p:txBody>
      </p:sp>
      <p:pic>
        <p:nvPicPr>
          <p:cNvPr id="18" name="Graphic 17" descr="Blog with solid fill">
            <a:extLst>
              <a:ext uri="{FF2B5EF4-FFF2-40B4-BE49-F238E27FC236}">
                <a16:creationId xmlns:a16="http://schemas.microsoft.com/office/drawing/2014/main" id="{7CAD919D-15FC-0AEC-2272-9EB287DA4E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90120" y="4439146"/>
            <a:ext cx="1261872" cy="1261872"/>
          </a:xfrm>
          <a:prstGeom prst="rect">
            <a:avLst/>
          </a:prstGeom>
        </p:spPr>
      </p:pic>
    </p:spTree>
    <p:extLst>
      <p:ext uri="{BB962C8B-B14F-4D97-AF65-F5344CB8AC3E}">
        <p14:creationId xmlns:p14="http://schemas.microsoft.com/office/powerpoint/2010/main" val="814823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#6:</a:t>
            </a:r>
            <a:endParaRPr lang="en-US" sz="7200" dirty="0">
              <a:solidFill>
                <a:schemeClr val="bg1"/>
              </a:solidFill>
              <a:latin typeface="+mj-lt"/>
            </a:endParaRPr>
          </a:p>
          <a:p>
            <a:r>
              <a:rPr lang="en-US" sz="7200" dirty="0">
                <a:solidFill>
                  <a:srgbClr val="174770"/>
                </a:solidFill>
                <a:latin typeface="+mj-lt"/>
              </a:rPr>
              <a:t>Which structure has the most exposure?</a:t>
            </a:r>
          </a:p>
          <a:p>
            <a:pPr marL="1143000" indent="-1143000">
              <a:buAutoNum type="alphaUcParenR"/>
            </a:pPr>
            <a:r>
              <a:rPr lang="en-US" sz="6000" dirty="0">
                <a:solidFill>
                  <a:srgbClr val="174770"/>
                </a:solidFill>
                <a:latin typeface="+mj-lt"/>
              </a:rPr>
              <a:t>12 equals</a:t>
            </a:r>
          </a:p>
          <a:p>
            <a:pPr marL="1143000" indent="-1143000">
              <a:buAutoNum type="alphaUcParenR"/>
            </a:pPr>
            <a:r>
              <a:rPr lang="en-US" sz="6000" dirty="0">
                <a:solidFill>
                  <a:srgbClr val="174770"/>
                </a:solidFill>
                <a:latin typeface="+mj-lt"/>
              </a:rPr>
              <a:t>20% down with 9 payments</a:t>
            </a:r>
          </a:p>
          <a:p>
            <a:pPr marL="1143000" indent="-1143000">
              <a:buAutoNum type="alphaUcParenR"/>
            </a:pPr>
            <a:r>
              <a:rPr lang="en-US" sz="6000" dirty="0">
                <a:solidFill>
                  <a:srgbClr val="174770"/>
                </a:solidFill>
                <a:latin typeface="+mj-lt"/>
              </a:rPr>
              <a:t>35% down with 7 payments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2224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#7:</a:t>
            </a:r>
            <a:endParaRPr lang="en-US" sz="7200" dirty="0">
              <a:solidFill>
                <a:schemeClr val="bg1"/>
              </a:solidFill>
              <a:latin typeface="+mj-lt"/>
            </a:endParaRPr>
          </a:p>
          <a:p>
            <a:r>
              <a:rPr lang="en-US" sz="6600" dirty="0">
                <a:solidFill>
                  <a:srgbClr val="174770"/>
                </a:solidFill>
                <a:latin typeface="+mj-lt"/>
              </a:rPr>
              <a:t>True or false?</a:t>
            </a:r>
          </a:p>
          <a:p>
            <a:r>
              <a:rPr lang="en-US" sz="6000" dirty="0">
                <a:solidFill>
                  <a:srgbClr val="174770"/>
                </a:solidFill>
                <a:latin typeface="+mj-lt"/>
              </a:rPr>
              <a:t>Because of the ten percent penalty, a policy which earns short rate earns faster than a policy that is pro rata.</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113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#8:</a:t>
            </a:r>
            <a:endParaRPr lang="en-US" sz="7200" dirty="0">
              <a:solidFill>
                <a:schemeClr val="bg1"/>
              </a:solidFill>
              <a:latin typeface="+mj-lt"/>
            </a:endParaRPr>
          </a:p>
          <a:p>
            <a:r>
              <a:rPr lang="en-US" sz="6600" dirty="0">
                <a:solidFill>
                  <a:srgbClr val="174770"/>
                </a:solidFill>
                <a:latin typeface="+mj-lt"/>
              </a:rPr>
              <a:t>What is the standard terms for general lines of business?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5108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3800" dirty="0">
                <a:solidFill>
                  <a:schemeClr val="bg1"/>
                </a:solidFill>
                <a:latin typeface="+mj-lt"/>
              </a:rPr>
              <a:t> ROUND TWO</a:t>
            </a:r>
            <a:endParaRPr lang="en-US" sz="16600" dirty="0">
              <a:solidFill>
                <a:schemeClr val="bg1"/>
              </a:solidFill>
              <a:latin typeface="+mj-lt"/>
            </a:endParaRPr>
          </a:p>
          <a:p>
            <a:pPr algn="ctr"/>
            <a:r>
              <a:rPr lang="en-US" sz="11500" dirty="0">
                <a:solidFill>
                  <a:schemeClr val="bg1"/>
                </a:solidFill>
                <a:latin typeface="+mj-lt"/>
              </a:rPr>
              <a:t>COMPLETE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7552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A6E471-9B9F-83FA-B78E-28C25E646230}"/>
              </a:ext>
            </a:extLst>
          </p:cNvPr>
          <p:cNvSpPr txBox="1"/>
          <p:nvPr/>
        </p:nvSpPr>
        <p:spPr>
          <a:xfrm>
            <a:off x="8820901" y="4500299"/>
            <a:ext cx="8295860" cy="1569660"/>
          </a:xfrm>
          <a:prstGeom prst="rect">
            <a:avLst/>
          </a:prstGeom>
          <a:noFill/>
        </p:spPr>
        <p:txBody>
          <a:bodyPr wrap="square" rtlCol="0">
            <a:spAutoFit/>
          </a:bodyPr>
          <a:lstStyle/>
          <a:p>
            <a:r>
              <a:rPr lang="en-US" sz="9600" dirty="0">
                <a:latin typeface="+mj-lt"/>
              </a:rPr>
              <a:t>You Do </a:t>
            </a:r>
            <a:r>
              <a:rPr lang="en-US" sz="9600" b="1" dirty="0">
                <a:solidFill>
                  <a:schemeClr val="accent2"/>
                </a:solidFill>
                <a:latin typeface="+mj-lt"/>
              </a:rPr>
              <a:t>The Deal</a:t>
            </a:r>
          </a:p>
        </p:txBody>
      </p:sp>
    </p:spTree>
    <p:extLst>
      <p:ext uri="{BB962C8B-B14F-4D97-AF65-F5344CB8AC3E}">
        <p14:creationId xmlns:p14="http://schemas.microsoft.com/office/powerpoint/2010/main" val="202535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129E-35B0-90E0-CA51-0ADC91C0F567}"/>
              </a:ext>
            </a:extLst>
          </p:cNvPr>
          <p:cNvSpPr>
            <a:spLocks noGrp="1"/>
          </p:cNvSpPr>
          <p:nvPr>
            <p:ph type="title"/>
          </p:nvPr>
        </p:nvSpPr>
        <p:spPr/>
        <p:txBody>
          <a:bodyPr/>
          <a:lstStyle/>
          <a:p>
            <a:r>
              <a:rPr lang="en-US" b="0" dirty="0">
                <a:solidFill>
                  <a:srgbClr val="174770"/>
                </a:solidFill>
              </a:rPr>
              <a:t>Case Study </a:t>
            </a:r>
            <a:r>
              <a:rPr lang="en-US" dirty="0"/>
              <a:t>part one</a:t>
            </a:r>
          </a:p>
        </p:txBody>
      </p:sp>
      <p:sp>
        <p:nvSpPr>
          <p:cNvPr id="3" name="Slide Number Placeholder 2">
            <a:extLst>
              <a:ext uri="{FF2B5EF4-FFF2-40B4-BE49-F238E27FC236}">
                <a16:creationId xmlns:a16="http://schemas.microsoft.com/office/drawing/2014/main" id="{6E5D5AF9-F5FF-EAA6-A15C-07A96E96E142}"/>
              </a:ext>
            </a:extLst>
          </p:cNvPr>
          <p:cNvSpPr>
            <a:spLocks noGrp="1"/>
          </p:cNvSpPr>
          <p:nvPr>
            <p:ph type="sldNum" sz="quarter" idx="12"/>
          </p:nvPr>
        </p:nvSpPr>
        <p:spPr/>
        <p:txBody>
          <a:bodyPr/>
          <a:lstStyle/>
          <a:p>
            <a:fld id="{689283F9-B069-4DD8-986C-6F2C25501430}" type="slidenum">
              <a:rPr lang="en-US" smtClean="0"/>
              <a:t>65</a:t>
            </a:fld>
            <a:endParaRPr lang="en-US" dirty="0"/>
          </a:p>
        </p:txBody>
      </p:sp>
      <p:sp>
        <p:nvSpPr>
          <p:cNvPr id="5" name="Content Placeholder 4">
            <a:extLst>
              <a:ext uri="{FF2B5EF4-FFF2-40B4-BE49-F238E27FC236}">
                <a16:creationId xmlns:a16="http://schemas.microsoft.com/office/drawing/2014/main" id="{593023C9-6CCE-3643-C9D7-2FA73FE3AF1A}"/>
              </a:ext>
            </a:extLst>
          </p:cNvPr>
          <p:cNvSpPr>
            <a:spLocks noGrp="1"/>
          </p:cNvSpPr>
          <p:nvPr>
            <p:ph sz="quarter" idx="14"/>
          </p:nvPr>
        </p:nvSpPr>
        <p:spPr/>
        <p:txBody>
          <a:bodyPr/>
          <a:lstStyle/>
          <a:p>
            <a:r>
              <a:rPr lang="en-US" dirty="0"/>
              <a:t>The following exercise reflects, some but not all variables taken into account when making a decision to finance.</a:t>
            </a:r>
          </a:p>
          <a:p>
            <a:r>
              <a:rPr lang="en-US" sz="4000" b="1" dirty="0">
                <a:solidFill>
                  <a:schemeClr val="accent2"/>
                </a:solidFill>
              </a:rPr>
              <a:t>Scenario:</a:t>
            </a:r>
          </a:p>
          <a:p>
            <a:pPr marL="457200" indent="-457200">
              <a:buFont typeface="Wingdings" panose="05000000000000000000" pitchFamily="2" charset="2"/>
              <a:buChar char="§"/>
            </a:pPr>
            <a:r>
              <a:rPr lang="en-US" dirty="0"/>
              <a:t>You’ve just won the lottery and have learned that if you invest it wisely, you will live as you prefer for the rest of your life. After much research you’ve decided your best investment is to finance commercial P&amp;C insurance premiums.</a:t>
            </a:r>
          </a:p>
          <a:p>
            <a:pPr marL="457200" indent="-457200">
              <a:buFont typeface="Wingdings" panose="05000000000000000000" pitchFamily="2" charset="2"/>
              <a:buChar char="§"/>
            </a:pPr>
            <a:r>
              <a:rPr lang="en-US" dirty="0"/>
              <a:t>ABC Insurance Agency has agreed to try your company and has submitted the options below for financing. Please review and give your quotes for consideration. All potential customers have agreed to pre-set rates. You are in competition with other finance companies for the business but remember this is your money.</a:t>
            </a:r>
          </a:p>
          <a:p>
            <a:pPr marL="457200" indent="-457200">
              <a:buFont typeface="Wingdings" panose="05000000000000000000" pitchFamily="2" charset="2"/>
              <a:buChar char="§"/>
            </a:pPr>
            <a:r>
              <a:rPr lang="en-US" dirty="0"/>
              <a:t>Information is provided on each deal regarding the insured past payment history, D&amp;B score, policy provisions, and requested structure. After reviewing the information, please answer the questions associated with each case.</a:t>
            </a:r>
          </a:p>
        </p:txBody>
      </p:sp>
    </p:spTree>
    <p:extLst>
      <p:ext uri="{BB962C8B-B14F-4D97-AF65-F5344CB8AC3E}">
        <p14:creationId xmlns:p14="http://schemas.microsoft.com/office/powerpoint/2010/main" val="12498113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DAF6-9652-19CB-362F-606B8E0A4009}"/>
              </a:ext>
            </a:extLst>
          </p:cNvPr>
          <p:cNvSpPr>
            <a:spLocks noGrp="1"/>
          </p:cNvSpPr>
          <p:nvPr>
            <p:ph type="title"/>
          </p:nvPr>
        </p:nvSpPr>
        <p:spPr/>
        <p:txBody>
          <a:bodyPr/>
          <a:lstStyle/>
          <a:p>
            <a:r>
              <a:rPr lang="en-US" b="0" dirty="0">
                <a:solidFill>
                  <a:schemeClr val="tx1">
                    <a:lumMod val="95000"/>
                    <a:lumOff val="5000"/>
                  </a:schemeClr>
                </a:solidFill>
              </a:rPr>
              <a:t>Option</a:t>
            </a:r>
            <a:r>
              <a:rPr lang="en-US" dirty="0"/>
              <a:t> Number 1</a:t>
            </a:r>
          </a:p>
        </p:txBody>
      </p:sp>
      <p:sp>
        <p:nvSpPr>
          <p:cNvPr id="3" name="Slide Number Placeholder 2">
            <a:extLst>
              <a:ext uri="{FF2B5EF4-FFF2-40B4-BE49-F238E27FC236}">
                <a16:creationId xmlns:a16="http://schemas.microsoft.com/office/drawing/2014/main" id="{C2C74854-EB1B-7BF0-067B-62A98227DA31}"/>
              </a:ext>
            </a:extLst>
          </p:cNvPr>
          <p:cNvSpPr>
            <a:spLocks noGrp="1"/>
          </p:cNvSpPr>
          <p:nvPr>
            <p:ph type="sldNum" sz="quarter" idx="12"/>
          </p:nvPr>
        </p:nvSpPr>
        <p:spPr/>
        <p:txBody>
          <a:bodyPr/>
          <a:lstStyle/>
          <a:p>
            <a:fld id="{689283F9-B069-4DD8-986C-6F2C25501430}" type="slidenum">
              <a:rPr lang="en-US" smtClean="0"/>
              <a:t>66</a:t>
            </a:fld>
            <a:endParaRPr lang="en-US" dirty="0"/>
          </a:p>
        </p:txBody>
      </p:sp>
      <p:sp>
        <p:nvSpPr>
          <p:cNvPr id="5" name="Content Placeholder 4">
            <a:extLst>
              <a:ext uri="{FF2B5EF4-FFF2-40B4-BE49-F238E27FC236}">
                <a16:creationId xmlns:a16="http://schemas.microsoft.com/office/drawing/2014/main" id="{4887AF1E-FBA4-545C-7696-07ABA7FEAEE1}"/>
              </a:ext>
            </a:extLst>
          </p:cNvPr>
          <p:cNvSpPr>
            <a:spLocks noGrp="1"/>
          </p:cNvSpPr>
          <p:nvPr>
            <p:ph sz="quarter" idx="14"/>
          </p:nvPr>
        </p:nvSpPr>
        <p:spPr>
          <a:xfrm>
            <a:off x="1087852" y="2095500"/>
            <a:ext cx="7862887" cy="4499429"/>
          </a:xfrm>
          <a:solidFill>
            <a:schemeClr val="accent2">
              <a:lumMod val="20000"/>
              <a:lumOff val="80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Company Name: </a:t>
            </a:r>
            <a:r>
              <a:rPr lang="en-US" dirty="0"/>
              <a:t>Ace Trucking</a:t>
            </a:r>
          </a:p>
          <a:p>
            <a:pPr marL="457200" indent="-457200">
              <a:buFont typeface="Wingdings" panose="05000000000000000000" pitchFamily="2" charset="2"/>
              <a:buChar char="q"/>
            </a:pPr>
            <a:r>
              <a:rPr lang="en-US" b="1" dirty="0">
                <a:solidFill>
                  <a:schemeClr val="accent1"/>
                </a:solidFill>
              </a:rPr>
              <a:t>Request for: </a:t>
            </a:r>
            <a:r>
              <a:rPr lang="en-US" dirty="0"/>
              <a:t>$100,000</a:t>
            </a:r>
          </a:p>
          <a:p>
            <a:pPr marL="457200" indent="-457200">
              <a:buFont typeface="Wingdings" panose="05000000000000000000" pitchFamily="2" charset="2"/>
              <a:buChar char="q"/>
            </a:pPr>
            <a:r>
              <a:rPr lang="en-US" b="1" dirty="0">
                <a:solidFill>
                  <a:schemeClr val="accent1"/>
                </a:solidFill>
              </a:rPr>
              <a:t>D&amp;B rating: </a:t>
            </a:r>
            <a:r>
              <a:rPr lang="en-US" dirty="0"/>
              <a:t>2 (on a scale from 1 to 5 where 1 is the best and 0 = bankrupt)</a:t>
            </a:r>
          </a:p>
          <a:p>
            <a:pPr marL="457200" indent="-457200">
              <a:buFont typeface="Wingdings" panose="05000000000000000000" pitchFamily="2" charset="2"/>
              <a:buChar char="q"/>
            </a:pPr>
            <a:r>
              <a:rPr lang="en-US" b="1" dirty="0">
                <a:solidFill>
                  <a:schemeClr val="accent1"/>
                </a:solidFill>
              </a:rPr>
              <a:t>Years in business: </a:t>
            </a:r>
            <a:r>
              <a:rPr lang="en-US" dirty="0"/>
              <a:t>Seven</a:t>
            </a:r>
          </a:p>
        </p:txBody>
      </p:sp>
      <p:sp>
        <p:nvSpPr>
          <p:cNvPr id="6" name="Content Placeholder 5">
            <a:extLst>
              <a:ext uri="{FF2B5EF4-FFF2-40B4-BE49-F238E27FC236}">
                <a16:creationId xmlns:a16="http://schemas.microsoft.com/office/drawing/2014/main" id="{D130A542-9007-1F25-F0DD-5A53AD41BBB6}"/>
              </a:ext>
            </a:extLst>
          </p:cNvPr>
          <p:cNvSpPr>
            <a:spLocks noGrp="1"/>
          </p:cNvSpPr>
          <p:nvPr>
            <p:ph sz="quarter" idx="4294967295"/>
          </p:nvPr>
        </p:nvSpPr>
        <p:spPr>
          <a:xfrm>
            <a:off x="9500319" y="2188029"/>
            <a:ext cx="7862887" cy="4406900"/>
          </a:xfrm>
          <a:solidFill>
            <a:schemeClr val="accent2">
              <a:lumMod val="20000"/>
              <a:lumOff val="80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Type of policies</a:t>
            </a:r>
            <a:r>
              <a:rPr lang="en-US" b="1" dirty="0">
                <a:solidFill>
                  <a:schemeClr val="accent2"/>
                </a:solidFill>
              </a:rPr>
              <a:t>:</a:t>
            </a:r>
            <a:r>
              <a:rPr lang="en-US" dirty="0">
                <a:solidFill>
                  <a:schemeClr val="accent2"/>
                </a:solidFill>
              </a:rPr>
              <a:t> </a:t>
            </a:r>
            <a:r>
              <a:rPr lang="en-US" dirty="0"/>
              <a:t>Trucking</a:t>
            </a:r>
          </a:p>
          <a:p>
            <a:pPr marL="457200" indent="-457200">
              <a:buFont typeface="Wingdings" panose="05000000000000000000" pitchFamily="2" charset="2"/>
              <a:buChar char="q"/>
            </a:pPr>
            <a:r>
              <a:rPr lang="en-US" b="1" dirty="0">
                <a:solidFill>
                  <a:schemeClr val="accent1"/>
                </a:solidFill>
              </a:rPr>
              <a:t>Minimum earned premium: </a:t>
            </a:r>
            <a:r>
              <a:rPr lang="en-US" dirty="0"/>
              <a:t>25%</a:t>
            </a:r>
          </a:p>
          <a:p>
            <a:pPr marL="457200" indent="-457200">
              <a:buFont typeface="Wingdings" panose="05000000000000000000" pitchFamily="2" charset="2"/>
              <a:buChar char="q"/>
            </a:pPr>
            <a:r>
              <a:rPr lang="en-US" b="1" dirty="0">
                <a:solidFill>
                  <a:schemeClr val="accent1"/>
                </a:solidFill>
              </a:rPr>
              <a:t>Cancellation delay</a:t>
            </a:r>
            <a:r>
              <a:rPr lang="en-US" b="1" dirty="0">
                <a:solidFill>
                  <a:schemeClr val="accent2"/>
                </a:solidFill>
              </a:rPr>
              <a:t>: </a:t>
            </a:r>
            <a:r>
              <a:rPr lang="en-US" dirty="0"/>
              <a:t>30 days</a:t>
            </a:r>
          </a:p>
          <a:p>
            <a:pPr marL="457200" indent="-457200">
              <a:buFont typeface="Wingdings" panose="05000000000000000000" pitchFamily="2" charset="2"/>
              <a:buChar char="q"/>
            </a:pPr>
            <a:r>
              <a:rPr lang="en-US" b="1" dirty="0">
                <a:solidFill>
                  <a:schemeClr val="accent1"/>
                </a:solidFill>
              </a:rPr>
              <a:t>Requested structure: </a:t>
            </a:r>
            <a:r>
              <a:rPr lang="en-US" dirty="0"/>
              <a:t>12 equals</a:t>
            </a:r>
          </a:p>
          <a:p>
            <a:pPr marL="457200" indent="-457200">
              <a:buFont typeface="Wingdings" panose="05000000000000000000" pitchFamily="2" charset="2"/>
              <a:buChar char="q"/>
            </a:pPr>
            <a:r>
              <a:rPr lang="en-US" b="1" dirty="0">
                <a:solidFill>
                  <a:schemeClr val="accent1"/>
                </a:solidFill>
              </a:rPr>
              <a:t>History of payment to premium finance lender: </a:t>
            </a:r>
            <a:r>
              <a:rPr lang="en-US" dirty="0"/>
              <a:t>Two late payments last year and one the previous year. No cancellations.</a:t>
            </a:r>
          </a:p>
        </p:txBody>
      </p:sp>
      <p:sp>
        <p:nvSpPr>
          <p:cNvPr id="7" name="TextBox 6">
            <a:extLst>
              <a:ext uri="{FF2B5EF4-FFF2-40B4-BE49-F238E27FC236}">
                <a16:creationId xmlns:a16="http://schemas.microsoft.com/office/drawing/2014/main" id="{34672174-DDEE-3312-AC2F-8E1D34305328}"/>
              </a:ext>
            </a:extLst>
          </p:cNvPr>
          <p:cNvSpPr txBox="1"/>
          <p:nvPr/>
        </p:nvSpPr>
        <p:spPr>
          <a:xfrm>
            <a:off x="1087852" y="7360503"/>
            <a:ext cx="16274635" cy="1846659"/>
          </a:xfrm>
          <a:prstGeom prst="rect">
            <a:avLst/>
          </a:prstGeom>
          <a:noFill/>
        </p:spPr>
        <p:txBody>
          <a:bodyPr wrap="square" rtlCol="0">
            <a:spAutoFit/>
          </a:bodyPr>
          <a:lstStyle/>
          <a:p>
            <a:r>
              <a:rPr lang="en-US" sz="3200" dirty="0">
                <a:solidFill>
                  <a:srgbClr val="000000"/>
                </a:solidFill>
              </a:rPr>
              <a:t>Will you extend a loan to this insured? With the requested structure? If not, what structure would you suggest? (Take a guess). What is your rationale for choosing that structure? Is there anything else you would like to see or confirm before you do the deal?</a:t>
            </a:r>
          </a:p>
          <a:p>
            <a:endParaRPr lang="en-US" dirty="0"/>
          </a:p>
        </p:txBody>
      </p:sp>
    </p:spTree>
    <p:extLst>
      <p:ext uri="{BB962C8B-B14F-4D97-AF65-F5344CB8AC3E}">
        <p14:creationId xmlns:p14="http://schemas.microsoft.com/office/powerpoint/2010/main" val="818946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DAF6-9652-19CB-362F-606B8E0A4009}"/>
              </a:ext>
            </a:extLst>
          </p:cNvPr>
          <p:cNvSpPr>
            <a:spLocks noGrp="1"/>
          </p:cNvSpPr>
          <p:nvPr>
            <p:ph type="title"/>
          </p:nvPr>
        </p:nvSpPr>
        <p:spPr/>
        <p:txBody>
          <a:bodyPr/>
          <a:lstStyle/>
          <a:p>
            <a:r>
              <a:rPr lang="en-US" b="0" dirty="0">
                <a:solidFill>
                  <a:schemeClr val="tx1">
                    <a:lumMod val="95000"/>
                    <a:lumOff val="5000"/>
                  </a:schemeClr>
                </a:solidFill>
              </a:rPr>
              <a:t>Option</a:t>
            </a:r>
            <a:r>
              <a:rPr lang="en-US" dirty="0"/>
              <a:t> Number 2</a:t>
            </a:r>
          </a:p>
        </p:txBody>
      </p:sp>
      <p:sp>
        <p:nvSpPr>
          <p:cNvPr id="3" name="Slide Number Placeholder 2">
            <a:extLst>
              <a:ext uri="{FF2B5EF4-FFF2-40B4-BE49-F238E27FC236}">
                <a16:creationId xmlns:a16="http://schemas.microsoft.com/office/drawing/2014/main" id="{C2C74854-EB1B-7BF0-067B-62A98227DA31}"/>
              </a:ext>
            </a:extLst>
          </p:cNvPr>
          <p:cNvSpPr>
            <a:spLocks noGrp="1"/>
          </p:cNvSpPr>
          <p:nvPr>
            <p:ph type="sldNum" sz="quarter" idx="12"/>
          </p:nvPr>
        </p:nvSpPr>
        <p:spPr/>
        <p:txBody>
          <a:bodyPr/>
          <a:lstStyle/>
          <a:p>
            <a:fld id="{689283F9-B069-4DD8-986C-6F2C25501430}" type="slidenum">
              <a:rPr lang="en-US" smtClean="0"/>
              <a:t>67</a:t>
            </a:fld>
            <a:endParaRPr lang="en-US" dirty="0"/>
          </a:p>
        </p:txBody>
      </p:sp>
      <p:sp>
        <p:nvSpPr>
          <p:cNvPr id="5" name="Content Placeholder 4">
            <a:extLst>
              <a:ext uri="{FF2B5EF4-FFF2-40B4-BE49-F238E27FC236}">
                <a16:creationId xmlns:a16="http://schemas.microsoft.com/office/drawing/2014/main" id="{4887AF1E-FBA4-545C-7696-07ABA7FEAEE1}"/>
              </a:ext>
            </a:extLst>
          </p:cNvPr>
          <p:cNvSpPr>
            <a:spLocks noGrp="1"/>
          </p:cNvSpPr>
          <p:nvPr>
            <p:ph sz="quarter" idx="14"/>
          </p:nvPr>
        </p:nvSpPr>
        <p:spPr>
          <a:xfrm>
            <a:off x="1087852" y="2095500"/>
            <a:ext cx="7862887" cy="4499429"/>
          </a:xfrm>
          <a:solidFill>
            <a:schemeClr val="tx2">
              <a:lumMod val="10000"/>
              <a:lumOff val="90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Company Name: </a:t>
            </a:r>
            <a:r>
              <a:rPr lang="en-US" dirty="0">
                <a:solidFill>
                  <a:schemeClr val="tx1">
                    <a:lumMod val="95000"/>
                    <a:lumOff val="5000"/>
                  </a:schemeClr>
                </a:solidFill>
              </a:rPr>
              <a:t>Grisham’s Law Firm</a:t>
            </a:r>
          </a:p>
          <a:p>
            <a:pPr marL="457200" indent="-457200">
              <a:buFont typeface="Wingdings" panose="05000000000000000000" pitchFamily="2" charset="2"/>
              <a:buChar char="q"/>
            </a:pPr>
            <a:r>
              <a:rPr lang="en-US" b="1" dirty="0">
                <a:solidFill>
                  <a:schemeClr val="accent1"/>
                </a:solidFill>
              </a:rPr>
              <a:t>Request for: </a:t>
            </a:r>
            <a:r>
              <a:rPr lang="en-US" dirty="0"/>
              <a:t>$100,000</a:t>
            </a:r>
          </a:p>
          <a:p>
            <a:pPr marL="457200" indent="-457200">
              <a:buFont typeface="Wingdings" panose="05000000000000000000" pitchFamily="2" charset="2"/>
              <a:buChar char="q"/>
            </a:pPr>
            <a:r>
              <a:rPr lang="en-US" b="1" dirty="0">
                <a:solidFill>
                  <a:schemeClr val="accent1"/>
                </a:solidFill>
              </a:rPr>
              <a:t>D&amp;B rating: </a:t>
            </a:r>
            <a:r>
              <a:rPr lang="en-US" dirty="0"/>
              <a:t>4 (on a scale from 1 to 5 where 1 is the best and 0 = bankrupt)</a:t>
            </a:r>
          </a:p>
          <a:p>
            <a:pPr marL="457200" indent="-457200">
              <a:buFont typeface="Wingdings" panose="05000000000000000000" pitchFamily="2" charset="2"/>
              <a:buChar char="q"/>
            </a:pPr>
            <a:r>
              <a:rPr lang="en-US" b="1" dirty="0">
                <a:solidFill>
                  <a:schemeClr val="accent1"/>
                </a:solidFill>
              </a:rPr>
              <a:t>Years in business: </a:t>
            </a:r>
            <a:r>
              <a:rPr lang="en-US" dirty="0"/>
              <a:t>17</a:t>
            </a:r>
          </a:p>
        </p:txBody>
      </p:sp>
      <p:sp>
        <p:nvSpPr>
          <p:cNvPr id="6" name="Content Placeholder 5">
            <a:extLst>
              <a:ext uri="{FF2B5EF4-FFF2-40B4-BE49-F238E27FC236}">
                <a16:creationId xmlns:a16="http://schemas.microsoft.com/office/drawing/2014/main" id="{D130A542-9007-1F25-F0DD-5A53AD41BBB6}"/>
              </a:ext>
            </a:extLst>
          </p:cNvPr>
          <p:cNvSpPr>
            <a:spLocks noGrp="1"/>
          </p:cNvSpPr>
          <p:nvPr>
            <p:ph sz="quarter" idx="4294967295"/>
          </p:nvPr>
        </p:nvSpPr>
        <p:spPr>
          <a:xfrm>
            <a:off x="9500319" y="2188029"/>
            <a:ext cx="7862887" cy="4406900"/>
          </a:xfrm>
          <a:solidFill>
            <a:schemeClr val="tx2">
              <a:lumMod val="10000"/>
              <a:lumOff val="90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Type of policies</a:t>
            </a:r>
            <a:r>
              <a:rPr lang="en-US" b="1" dirty="0">
                <a:solidFill>
                  <a:schemeClr val="accent2"/>
                </a:solidFill>
              </a:rPr>
              <a:t>:</a:t>
            </a:r>
            <a:r>
              <a:rPr lang="en-US" dirty="0">
                <a:solidFill>
                  <a:schemeClr val="accent2"/>
                </a:solidFill>
              </a:rPr>
              <a:t> </a:t>
            </a:r>
            <a:r>
              <a:rPr lang="en-US" dirty="0">
                <a:solidFill>
                  <a:schemeClr val="tx1">
                    <a:lumMod val="95000"/>
                    <a:lumOff val="5000"/>
                  </a:schemeClr>
                </a:solidFill>
              </a:rPr>
              <a:t>Professional Liability</a:t>
            </a:r>
          </a:p>
          <a:p>
            <a:pPr marL="457200" indent="-457200">
              <a:buFont typeface="Wingdings" panose="05000000000000000000" pitchFamily="2" charset="2"/>
              <a:buChar char="q"/>
            </a:pPr>
            <a:r>
              <a:rPr lang="en-US" b="1" dirty="0">
                <a:solidFill>
                  <a:schemeClr val="accent1"/>
                </a:solidFill>
              </a:rPr>
              <a:t>Minimum earned premium: </a:t>
            </a:r>
            <a:r>
              <a:rPr lang="en-US" dirty="0"/>
              <a:t>25%</a:t>
            </a:r>
          </a:p>
          <a:p>
            <a:pPr marL="457200" indent="-457200">
              <a:buFont typeface="Wingdings" panose="05000000000000000000" pitchFamily="2" charset="2"/>
              <a:buChar char="q"/>
            </a:pPr>
            <a:r>
              <a:rPr lang="en-US" b="1" dirty="0">
                <a:solidFill>
                  <a:schemeClr val="accent1"/>
                </a:solidFill>
              </a:rPr>
              <a:t>Cancellation delay</a:t>
            </a:r>
            <a:r>
              <a:rPr lang="en-US" b="1" dirty="0">
                <a:solidFill>
                  <a:schemeClr val="accent2"/>
                </a:solidFill>
              </a:rPr>
              <a:t>: </a:t>
            </a:r>
            <a:r>
              <a:rPr lang="en-US" dirty="0">
                <a:solidFill>
                  <a:schemeClr val="tx1">
                    <a:lumMod val="95000"/>
                    <a:lumOff val="5000"/>
                  </a:schemeClr>
                </a:solidFill>
              </a:rPr>
              <a:t>10</a:t>
            </a:r>
            <a:r>
              <a:rPr lang="en-US" dirty="0"/>
              <a:t> days</a:t>
            </a:r>
          </a:p>
          <a:p>
            <a:pPr marL="457200" indent="-457200">
              <a:buFont typeface="Wingdings" panose="05000000000000000000" pitchFamily="2" charset="2"/>
              <a:buChar char="q"/>
            </a:pPr>
            <a:r>
              <a:rPr lang="en-US" b="1" dirty="0">
                <a:solidFill>
                  <a:schemeClr val="accent1"/>
                </a:solidFill>
              </a:rPr>
              <a:t>Requested structure: </a:t>
            </a:r>
            <a:r>
              <a:rPr lang="en-US" dirty="0"/>
              <a:t>10 equals</a:t>
            </a:r>
          </a:p>
        </p:txBody>
      </p:sp>
      <p:sp>
        <p:nvSpPr>
          <p:cNvPr id="7" name="TextBox 6">
            <a:extLst>
              <a:ext uri="{FF2B5EF4-FFF2-40B4-BE49-F238E27FC236}">
                <a16:creationId xmlns:a16="http://schemas.microsoft.com/office/drawing/2014/main" id="{34672174-DDEE-3312-AC2F-8E1D34305328}"/>
              </a:ext>
            </a:extLst>
          </p:cNvPr>
          <p:cNvSpPr txBox="1"/>
          <p:nvPr/>
        </p:nvSpPr>
        <p:spPr>
          <a:xfrm>
            <a:off x="1087852" y="7360503"/>
            <a:ext cx="16274635" cy="1846659"/>
          </a:xfrm>
          <a:prstGeom prst="rect">
            <a:avLst/>
          </a:prstGeom>
          <a:noFill/>
        </p:spPr>
        <p:txBody>
          <a:bodyPr wrap="square" rtlCol="0">
            <a:spAutoFit/>
          </a:bodyPr>
          <a:lstStyle/>
          <a:p>
            <a:r>
              <a:rPr lang="en-US" sz="3200" dirty="0">
                <a:solidFill>
                  <a:srgbClr val="000000"/>
                </a:solidFill>
              </a:rPr>
              <a:t>Will you extend a loan to this insured? With the requested structure? If not, what structure would you suggest? (Take a guess). What is your rationale for choosing that structure? Is there anything else you would like to see or confirm before you do the deal?</a:t>
            </a:r>
          </a:p>
          <a:p>
            <a:endParaRPr lang="en-US" dirty="0"/>
          </a:p>
        </p:txBody>
      </p:sp>
    </p:spTree>
    <p:extLst>
      <p:ext uri="{BB962C8B-B14F-4D97-AF65-F5344CB8AC3E}">
        <p14:creationId xmlns:p14="http://schemas.microsoft.com/office/powerpoint/2010/main" val="2314602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DAF6-9652-19CB-362F-606B8E0A4009}"/>
              </a:ext>
            </a:extLst>
          </p:cNvPr>
          <p:cNvSpPr>
            <a:spLocks noGrp="1"/>
          </p:cNvSpPr>
          <p:nvPr>
            <p:ph type="title"/>
          </p:nvPr>
        </p:nvSpPr>
        <p:spPr/>
        <p:txBody>
          <a:bodyPr/>
          <a:lstStyle/>
          <a:p>
            <a:r>
              <a:rPr lang="en-US" b="0" dirty="0">
                <a:solidFill>
                  <a:schemeClr val="tx1">
                    <a:lumMod val="95000"/>
                    <a:lumOff val="5000"/>
                  </a:schemeClr>
                </a:solidFill>
              </a:rPr>
              <a:t>Option</a:t>
            </a:r>
            <a:r>
              <a:rPr lang="en-US" dirty="0"/>
              <a:t> Number 3</a:t>
            </a:r>
          </a:p>
        </p:txBody>
      </p:sp>
      <p:sp>
        <p:nvSpPr>
          <p:cNvPr id="3" name="Slide Number Placeholder 2">
            <a:extLst>
              <a:ext uri="{FF2B5EF4-FFF2-40B4-BE49-F238E27FC236}">
                <a16:creationId xmlns:a16="http://schemas.microsoft.com/office/drawing/2014/main" id="{C2C74854-EB1B-7BF0-067B-62A98227DA31}"/>
              </a:ext>
            </a:extLst>
          </p:cNvPr>
          <p:cNvSpPr>
            <a:spLocks noGrp="1"/>
          </p:cNvSpPr>
          <p:nvPr>
            <p:ph type="sldNum" sz="quarter" idx="12"/>
          </p:nvPr>
        </p:nvSpPr>
        <p:spPr/>
        <p:txBody>
          <a:bodyPr/>
          <a:lstStyle/>
          <a:p>
            <a:fld id="{689283F9-B069-4DD8-986C-6F2C25501430}" type="slidenum">
              <a:rPr lang="en-US" smtClean="0"/>
              <a:t>68</a:t>
            </a:fld>
            <a:endParaRPr lang="en-US" dirty="0"/>
          </a:p>
        </p:txBody>
      </p:sp>
      <p:sp>
        <p:nvSpPr>
          <p:cNvPr id="5" name="Content Placeholder 4">
            <a:extLst>
              <a:ext uri="{FF2B5EF4-FFF2-40B4-BE49-F238E27FC236}">
                <a16:creationId xmlns:a16="http://schemas.microsoft.com/office/drawing/2014/main" id="{4887AF1E-FBA4-545C-7696-07ABA7FEAEE1}"/>
              </a:ext>
            </a:extLst>
          </p:cNvPr>
          <p:cNvSpPr>
            <a:spLocks noGrp="1"/>
          </p:cNvSpPr>
          <p:nvPr>
            <p:ph sz="quarter" idx="14"/>
          </p:nvPr>
        </p:nvSpPr>
        <p:spPr>
          <a:xfrm>
            <a:off x="1087852" y="2095500"/>
            <a:ext cx="7862887" cy="4499429"/>
          </a:xfrm>
          <a:solidFill>
            <a:schemeClr val="bg1">
              <a:lumMod val="95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Company Name: </a:t>
            </a:r>
            <a:r>
              <a:rPr lang="en-US" dirty="0">
                <a:solidFill>
                  <a:schemeClr val="tx1">
                    <a:lumMod val="95000"/>
                    <a:lumOff val="5000"/>
                  </a:schemeClr>
                </a:solidFill>
              </a:rPr>
              <a:t>ABC Toys</a:t>
            </a:r>
          </a:p>
          <a:p>
            <a:pPr marL="457200" indent="-457200">
              <a:buFont typeface="Wingdings" panose="05000000000000000000" pitchFamily="2" charset="2"/>
              <a:buChar char="q"/>
            </a:pPr>
            <a:r>
              <a:rPr lang="en-US" b="1" dirty="0">
                <a:solidFill>
                  <a:schemeClr val="accent1"/>
                </a:solidFill>
              </a:rPr>
              <a:t>Request for: </a:t>
            </a:r>
            <a:r>
              <a:rPr lang="en-US" dirty="0"/>
              <a:t>$250,000</a:t>
            </a:r>
          </a:p>
          <a:p>
            <a:pPr marL="457200" indent="-457200">
              <a:buFont typeface="Wingdings" panose="05000000000000000000" pitchFamily="2" charset="2"/>
              <a:buChar char="q"/>
            </a:pPr>
            <a:r>
              <a:rPr lang="en-US" b="1" dirty="0">
                <a:solidFill>
                  <a:schemeClr val="accent1"/>
                </a:solidFill>
              </a:rPr>
              <a:t>D&amp;B rating: </a:t>
            </a:r>
            <a:r>
              <a:rPr lang="en-US" dirty="0">
                <a:solidFill>
                  <a:schemeClr val="accent1"/>
                </a:solidFill>
              </a:rPr>
              <a:t>2</a:t>
            </a:r>
            <a:r>
              <a:rPr lang="en-US" dirty="0"/>
              <a:t> (on a scale from 1 to 5 where 1 is the best and 0 = bankrupt)</a:t>
            </a:r>
          </a:p>
          <a:p>
            <a:pPr marL="457200" indent="-457200">
              <a:buFont typeface="Wingdings" panose="05000000000000000000" pitchFamily="2" charset="2"/>
              <a:buChar char="q"/>
            </a:pPr>
            <a:r>
              <a:rPr lang="en-US" b="1" dirty="0">
                <a:solidFill>
                  <a:schemeClr val="accent1"/>
                </a:solidFill>
              </a:rPr>
              <a:t>Years in business: </a:t>
            </a:r>
            <a:r>
              <a:rPr lang="en-US" dirty="0">
                <a:solidFill>
                  <a:schemeClr val="accent1"/>
                </a:solidFill>
              </a:rPr>
              <a:t>4</a:t>
            </a:r>
            <a:endParaRPr lang="en-US" dirty="0"/>
          </a:p>
        </p:txBody>
      </p:sp>
      <p:sp>
        <p:nvSpPr>
          <p:cNvPr id="6" name="Content Placeholder 5">
            <a:extLst>
              <a:ext uri="{FF2B5EF4-FFF2-40B4-BE49-F238E27FC236}">
                <a16:creationId xmlns:a16="http://schemas.microsoft.com/office/drawing/2014/main" id="{D130A542-9007-1F25-F0DD-5A53AD41BBB6}"/>
              </a:ext>
            </a:extLst>
          </p:cNvPr>
          <p:cNvSpPr>
            <a:spLocks noGrp="1"/>
          </p:cNvSpPr>
          <p:nvPr>
            <p:ph sz="quarter" idx="4294967295"/>
          </p:nvPr>
        </p:nvSpPr>
        <p:spPr>
          <a:xfrm>
            <a:off x="9500319" y="2188029"/>
            <a:ext cx="7862887" cy="4406900"/>
          </a:xfrm>
          <a:solidFill>
            <a:schemeClr val="bg1">
              <a:lumMod val="95000"/>
            </a:schemeClr>
          </a:solidFill>
          <a:ln>
            <a:solidFill>
              <a:srgbClr val="174770"/>
            </a:solidFill>
          </a:ln>
        </p:spPr>
        <p:txBody>
          <a:bodyPr/>
          <a:lstStyle/>
          <a:p>
            <a:pPr marL="457200" indent="-457200">
              <a:buFont typeface="Wingdings" panose="05000000000000000000" pitchFamily="2" charset="2"/>
              <a:buChar char="q"/>
            </a:pPr>
            <a:r>
              <a:rPr lang="en-US" b="1" dirty="0">
                <a:solidFill>
                  <a:schemeClr val="accent1"/>
                </a:solidFill>
              </a:rPr>
              <a:t>Type of policies</a:t>
            </a:r>
            <a:r>
              <a:rPr lang="en-US" b="1" dirty="0">
                <a:solidFill>
                  <a:schemeClr val="accent2"/>
                </a:solidFill>
              </a:rPr>
              <a:t>:</a:t>
            </a:r>
            <a:r>
              <a:rPr lang="en-US" dirty="0">
                <a:solidFill>
                  <a:schemeClr val="accent2"/>
                </a:solidFill>
              </a:rPr>
              <a:t> </a:t>
            </a:r>
            <a:r>
              <a:rPr lang="en-US" dirty="0">
                <a:solidFill>
                  <a:schemeClr val="tx1">
                    <a:lumMod val="95000"/>
                    <a:lumOff val="5000"/>
                  </a:schemeClr>
                </a:solidFill>
              </a:rPr>
              <a:t>Workers Comp</a:t>
            </a:r>
          </a:p>
          <a:p>
            <a:pPr marL="457200" indent="-457200">
              <a:buFont typeface="Wingdings" panose="05000000000000000000" pitchFamily="2" charset="2"/>
              <a:buChar char="q"/>
            </a:pPr>
            <a:r>
              <a:rPr lang="en-US" b="1" dirty="0">
                <a:solidFill>
                  <a:schemeClr val="accent1"/>
                </a:solidFill>
              </a:rPr>
              <a:t>Minimum earned premium: </a:t>
            </a:r>
            <a:r>
              <a:rPr lang="en-US" dirty="0"/>
              <a:t>25%</a:t>
            </a:r>
          </a:p>
          <a:p>
            <a:pPr marL="457200" indent="-457200">
              <a:buFont typeface="Wingdings" panose="05000000000000000000" pitchFamily="2" charset="2"/>
              <a:buChar char="q"/>
            </a:pPr>
            <a:r>
              <a:rPr lang="en-US" b="1" dirty="0">
                <a:solidFill>
                  <a:schemeClr val="accent1"/>
                </a:solidFill>
              </a:rPr>
              <a:t>Cancellation delay</a:t>
            </a:r>
            <a:r>
              <a:rPr lang="en-US" b="1" dirty="0">
                <a:solidFill>
                  <a:schemeClr val="accent2"/>
                </a:solidFill>
              </a:rPr>
              <a:t>: </a:t>
            </a:r>
            <a:r>
              <a:rPr lang="en-US" dirty="0">
                <a:solidFill>
                  <a:schemeClr val="tx1">
                    <a:lumMod val="95000"/>
                    <a:lumOff val="5000"/>
                  </a:schemeClr>
                </a:solidFill>
              </a:rPr>
              <a:t>10</a:t>
            </a:r>
            <a:r>
              <a:rPr lang="en-US" dirty="0"/>
              <a:t> days</a:t>
            </a:r>
          </a:p>
          <a:p>
            <a:pPr marL="457200" indent="-457200">
              <a:buFont typeface="Wingdings" panose="05000000000000000000" pitchFamily="2" charset="2"/>
              <a:buChar char="q"/>
            </a:pPr>
            <a:r>
              <a:rPr lang="en-US" b="1" dirty="0">
                <a:solidFill>
                  <a:schemeClr val="accent1"/>
                </a:solidFill>
              </a:rPr>
              <a:t>Requested structure: </a:t>
            </a:r>
            <a:r>
              <a:rPr lang="en-US" dirty="0"/>
              <a:t>12 equals</a:t>
            </a:r>
          </a:p>
          <a:p>
            <a:pPr marL="457200" indent="-457200">
              <a:buFont typeface="Wingdings" panose="05000000000000000000" pitchFamily="2" charset="2"/>
              <a:buChar char="q"/>
            </a:pPr>
            <a:r>
              <a:rPr lang="en-US" b="1" dirty="0">
                <a:solidFill>
                  <a:schemeClr val="accent1"/>
                </a:solidFill>
              </a:rPr>
              <a:t>Considerations: </a:t>
            </a:r>
            <a:r>
              <a:rPr lang="en-US" dirty="0">
                <a:solidFill>
                  <a:schemeClr val="tx1">
                    <a:lumMod val="95000"/>
                    <a:lumOff val="5000"/>
                  </a:schemeClr>
                </a:solidFill>
              </a:rPr>
              <a:t>auditable,</a:t>
            </a:r>
            <a:r>
              <a:rPr lang="en-US" dirty="0"/>
              <a:t> large deductible or guaranteed cost</a:t>
            </a:r>
          </a:p>
        </p:txBody>
      </p:sp>
      <p:sp>
        <p:nvSpPr>
          <p:cNvPr id="7" name="TextBox 6">
            <a:extLst>
              <a:ext uri="{FF2B5EF4-FFF2-40B4-BE49-F238E27FC236}">
                <a16:creationId xmlns:a16="http://schemas.microsoft.com/office/drawing/2014/main" id="{34672174-DDEE-3312-AC2F-8E1D34305328}"/>
              </a:ext>
            </a:extLst>
          </p:cNvPr>
          <p:cNvSpPr txBox="1"/>
          <p:nvPr/>
        </p:nvSpPr>
        <p:spPr>
          <a:xfrm>
            <a:off x="1087852" y="7360503"/>
            <a:ext cx="16274635" cy="1846659"/>
          </a:xfrm>
          <a:prstGeom prst="rect">
            <a:avLst/>
          </a:prstGeom>
          <a:noFill/>
        </p:spPr>
        <p:txBody>
          <a:bodyPr wrap="square" rtlCol="0">
            <a:spAutoFit/>
          </a:bodyPr>
          <a:lstStyle/>
          <a:p>
            <a:r>
              <a:rPr lang="en-US" sz="3200" dirty="0">
                <a:solidFill>
                  <a:srgbClr val="000000"/>
                </a:solidFill>
              </a:rPr>
              <a:t>Will you extend a loan to this insured? With the requested structure? If not, what structure would you suggest? (Take a guess). What is your rationale for choosing that structure? Is there anything else you would like to see or confirm before you do the deal?</a:t>
            </a:r>
          </a:p>
          <a:p>
            <a:endParaRPr lang="en-US" dirty="0"/>
          </a:p>
        </p:txBody>
      </p:sp>
    </p:spTree>
    <p:extLst>
      <p:ext uri="{BB962C8B-B14F-4D97-AF65-F5344CB8AC3E}">
        <p14:creationId xmlns:p14="http://schemas.microsoft.com/office/powerpoint/2010/main" val="5453053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9769376" y="3743116"/>
            <a:ext cx="8123582" cy="3046988"/>
          </a:xfrm>
          <a:prstGeom prst="rect">
            <a:avLst/>
          </a:prstGeom>
          <a:noFill/>
        </p:spPr>
        <p:txBody>
          <a:bodyPr wrap="square" rtlCol="0">
            <a:spAutoFit/>
          </a:bodyPr>
          <a:lstStyle/>
          <a:p>
            <a:r>
              <a:rPr lang="en-US" sz="9600" dirty="0">
                <a:latin typeface="+mj-lt"/>
              </a:rPr>
              <a:t>Interest On</a:t>
            </a:r>
          </a:p>
          <a:p>
            <a:r>
              <a:rPr lang="en-US" sz="9600" b="1" dirty="0">
                <a:solidFill>
                  <a:schemeClr val="accent2"/>
                </a:solidFill>
                <a:latin typeface="+mj-lt"/>
              </a:rPr>
              <a:t>The Loan</a:t>
            </a:r>
          </a:p>
        </p:txBody>
      </p:sp>
    </p:spTree>
    <p:extLst>
      <p:ext uri="{BB962C8B-B14F-4D97-AF65-F5344CB8AC3E}">
        <p14:creationId xmlns:p14="http://schemas.microsoft.com/office/powerpoint/2010/main" val="244868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FA44-9321-24F9-1167-8BF9E23B0A24}"/>
              </a:ext>
            </a:extLst>
          </p:cNvPr>
          <p:cNvSpPr>
            <a:spLocks noGrp="1"/>
          </p:cNvSpPr>
          <p:nvPr>
            <p:ph type="title"/>
          </p:nvPr>
        </p:nvSpPr>
        <p:spPr/>
        <p:txBody>
          <a:bodyPr/>
          <a:lstStyle/>
          <a:p>
            <a:r>
              <a:rPr lang="en-US" b="0" dirty="0">
                <a:solidFill>
                  <a:schemeClr val="tx2"/>
                </a:solidFill>
              </a:rPr>
              <a:t>Who is involved in </a:t>
            </a:r>
            <a:r>
              <a:rPr lang="en-US" dirty="0"/>
              <a:t>premium financing</a:t>
            </a:r>
          </a:p>
        </p:txBody>
      </p:sp>
      <p:sp>
        <p:nvSpPr>
          <p:cNvPr id="3" name="Slide Number Placeholder 2">
            <a:extLst>
              <a:ext uri="{FF2B5EF4-FFF2-40B4-BE49-F238E27FC236}">
                <a16:creationId xmlns:a16="http://schemas.microsoft.com/office/drawing/2014/main" id="{CE83FE68-86B8-F12C-2163-2F369EFC4806}"/>
              </a:ext>
            </a:extLst>
          </p:cNvPr>
          <p:cNvSpPr>
            <a:spLocks noGrp="1"/>
          </p:cNvSpPr>
          <p:nvPr>
            <p:ph type="sldNum" sz="quarter" idx="12"/>
          </p:nvPr>
        </p:nvSpPr>
        <p:spPr/>
        <p:txBody>
          <a:bodyPr/>
          <a:lstStyle/>
          <a:p>
            <a:fld id="{689283F9-B069-4DD8-986C-6F2C25501430}" type="slidenum">
              <a:rPr lang="en-US" smtClean="0"/>
              <a:t>7</a:t>
            </a:fld>
            <a:endParaRPr lang="en-US" dirty="0"/>
          </a:p>
        </p:txBody>
      </p:sp>
      <p:sp>
        <p:nvSpPr>
          <p:cNvPr id="6" name="Rectangle 5">
            <a:extLst>
              <a:ext uri="{FF2B5EF4-FFF2-40B4-BE49-F238E27FC236}">
                <a16:creationId xmlns:a16="http://schemas.microsoft.com/office/drawing/2014/main" id="{C06EEE30-6A97-09D8-F144-B6B154DB94C6}"/>
              </a:ext>
            </a:extLst>
          </p:cNvPr>
          <p:cNvSpPr/>
          <p:nvPr/>
        </p:nvSpPr>
        <p:spPr>
          <a:xfrm>
            <a:off x="1072592" y="2674029"/>
            <a:ext cx="2926080" cy="570415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A37EEF4-1156-908C-2AA2-833133D0AC6F}"/>
              </a:ext>
            </a:extLst>
          </p:cNvPr>
          <p:cNvSpPr/>
          <p:nvPr/>
        </p:nvSpPr>
        <p:spPr>
          <a:xfrm>
            <a:off x="4481140" y="2714494"/>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7D7369-4124-4820-768B-1E0398A383A8}"/>
              </a:ext>
            </a:extLst>
          </p:cNvPr>
          <p:cNvSpPr/>
          <p:nvPr/>
        </p:nvSpPr>
        <p:spPr>
          <a:xfrm>
            <a:off x="7717301" y="2674029"/>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AC362E-F424-2DC4-DCDB-256DD428BAAD}"/>
              </a:ext>
            </a:extLst>
          </p:cNvPr>
          <p:cNvSpPr/>
          <p:nvPr/>
        </p:nvSpPr>
        <p:spPr>
          <a:xfrm>
            <a:off x="10978624" y="2714494"/>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2DFEC1-3F2A-AF4C-F33A-AB51E04484EF}"/>
              </a:ext>
            </a:extLst>
          </p:cNvPr>
          <p:cNvSpPr/>
          <p:nvPr/>
        </p:nvSpPr>
        <p:spPr>
          <a:xfrm>
            <a:off x="14298483" y="2714494"/>
            <a:ext cx="2926080" cy="5705856"/>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3E3CE94-72A4-D368-3B4A-08C209B4CE8A}"/>
              </a:ext>
            </a:extLst>
          </p:cNvPr>
          <p:cNvSpPr/>
          <p:nvPr/>
        </p:nvSpPr>
        <p:spPr>
          <a:xfrm>
            <a:off x="1835763" y="3086172"/>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4942148-6DD6-A6EF-F2DE-94B1DA6D480C}"/>
              </a:ext>
            </a:extLst>
          </p:cNvPr>
          <p:cNvSpPr/>
          <p:nvPr/>
        </p:nvSpPr>
        <p:spPr>
          <a:xfrm>
            <a:off x="5203874" y="3032912"/>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8682FC0-698C-F0C6-2240-722AFFF6A05C}"/>
              </a:ext>
            </a:extLst>
          </p:cNvPr>
          <p:cNvSpPr/>
          <p:nvPr/>
        </p:nvSpPr>
        <p:spPr>
          <a:xfrm>
            <a:off x="8423817" y="2923147"/>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35501D8-9EEB-7C88-4913-ACA7FF34B945}"/>
              </a:ext>
            </a:extLst>
          </p:cNvPr>
          <p:cNvSpPr/>
          <p:nvPr/>
        </p:nvSpPr>
        <p:spPr>
          <a:xfrm>
            <a:off x="11741796" y="2950554"/>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22FF24B-A839-DC28-E881-EF364C74F1D8}"/>
              </a:ext>
            </a:extLst>
          </p:cNvPr>
          <p:cNvSpPr/>
          <p:nvPr/>
        </p:nvSpPr>
        <p:spPr>
          <a:xfrm>
            <a:off x="14957473" y="2976788"/>
            <a:ext cx="1399735" cy="139973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DB561EEB-6613-7133-B00C-D5EA6F23B14B}"/>
              </a:ext>
            </a:extLst>
          </p:cNvPr>
          <p:cNvSpPr txBox="1"/>
          <p:nvPr/>
        </p:nvSpPr>
        <p:spPr>
          <a:xfrm>
            <a:off x="1533308" y="5189440"/>
            <a:ext cx="2004647" cy="523220"/>
          </a:xfrm>
          <a:prstGeom prst="rect">
            <a:avLst/>
          </a:prstGeom>
          <a:noFill/>
        </p:spPr>
        <p:txBody>
          <a:bodyPr wrap="square" rtlCol="0">
            <a:spAutoFit/>
          </a:bodyPr>
          <a:lstStyle/>
          <a:p>
            <a:pPr algn="ctr"/>
            <a:r>
              <a:rPr lang="en-US" sz="2800" dirty="0"/>
              <a:t>INSURED</a:t>
            </a:r>
          </a:p>
        </p:txBody>
      </p:sp>
      <p:sp>
        <p:nvSpPr>
          <p:cNvPr id="30" name="TextBox 29">
            <a:extLst>
              <a:ext uri="{FF2B5EF4-FFF2-40B4-BE49-F238E27FC236}">
                <a16:creationId xmlns:a16="http://schemas.microsoft.com/office/drawing/2014/main" id="{B19786A0-BD80-83AA-1C34-64AFFBBD3082}"/>
              </a:ext>
            </a:extLst>
          </p:cNvPr>
          <p:cNvSpPr txBox="1"/>
          <p:nvPr/>
        </p:nvSpPr>
        <p:spPr>
          <a:xfrm>
            <a:off x="4820178" y="5158443"/>
            <a:ext cx="2101949" cy="523220"/>
          </a:xfrm>
          <a:prstGeom prst="rect">
            <a:avLst/>
          </a:prstGeom>
          <a:noFill/>
        </p:spPr>
        <p:txBody>
          <a:bodyPr wrap="square" rtlCol="0">
            <a:spAutoFit/>
          </a:bodyPr>
          <a:lstStyle/>
          <a:p>
            <a:pPr algn="ctr"/>
            <a:r>
              <a:rPr lang="en-US" sz="2800" dirty="0"/>
              <a:t>AGENT</a:t>
            </a:r>
          </a:p>
        </p:txBody>
      </p:sp>
      <p:sp>
        <p:nvSpPr>
          <p:cNvPr id="31" name="TextBox 30">
            <a:extLst>
              <a:ext uri="{FF2B5EF4-FFF2-40B4-BE49-F238E27FC236}">
                <a16:creationId xmlns:a16="http://schemas.microsoft.com/office/drawing/2014/main" id="{B06F1BC1-019E-637C-9670-520A7374DCB7}"/>
              </a:ext>
            </a:extLst>
          </p:cNvPr>
          <p:cNvSpPr txBox="1"/>
          <p:nvPr/>
        </p:nvSpPr>
        <p:spPr>
          <a:xfrm>
            <a:off x="8072709" y="4725963"/>
            <a:ext cx="2101949" cy="1384995"/>
          </a:xfrm>
          <a:prstGeom prst="rect">
            <a:avLst/>
          </a:prstGeom>
          <a:noFill/>
        </p:spPr>
        <p:txBody>
          <a:bodyPr wrap="square" rtlCol="0">
            <a:spAutoFit/>
          </a:bodyPr>
          <a:lstStyle/>
          <a:p>
            <a:pPr algn="ctr"/>
            <a:r>
              <a:rPr lang="en-US" sz="2800" dirty="0"/>
              <a:t>PREMIUM FINANCE AGREEMENT</a:t>
            </a:r>
          </a:p>
        </p:txBody>
      </p:sp>
      <p:sp>
        <p:nvSpPr>
          <p:cNvPr id="32" name="TextBox 31">
            <a:extLst>
              <a:ext uri="{FF2B5EF4-FFF2-40B4-BE49-F238E27FC236}">
                <a16:creationId xmlns:a16="http://schemas.microsoft.com/office/drawing/2014/main" id="{958FCF08-5C84-F3FD-ABF7-DA079A7DB8FA}"/>
              </a:ext>
            </a:extLst>
          </p:cNvPr>
          <p:cNvSpPr txBox="1"/>
          <p:nvPr/>
        </p:nvSpPr>
        <p:spPr>
          <a:xfrm>
            <a:off x="11283614" y="4767852"/>
            <a:ext cx="2251697" cy="954107"/>
          </a:xfrm>
          <a:prstGeom prst="rect">
            <a:avLst/>
          </a:prstGeom>
          <a:noFill/>
        </p:spPr>
        <p:txBody>
          <a:bodyPr wrap="square" rtlCol="0">
            <a:spAutoFit/>
          </a:bodyPr>
          <a:lstStyle/>
          <a:p>
            <a:pPr algn="ctr"/>
            <a:r>
              <a:rPr lang="en-US" sz="2800" dirty="0"/>
              <a:t>WHOLESALER/CARRER</a:t>
            </a:r>
          </a:p>
        </p:txBody>
      </p:sp>
      <p:sp>
        <p:nvSpPr>
          <p:cNvPr id="33" name="TextBox 32">
            <a:extLst>
              <a:ext uri="{FF2B5EF4-FFF2-40B4-BE49-F238E27FC236}">
                <a16:creationId xmlns:a16="http://schemas.microsoft.com/office/drawing/2014/main" id="{E5802B90-CD33-2E61-657A-F41E2852289F}"/>
              </a:ext>
            </a:extLst>
          </p:cNvPr>
          <p:cNvSpPr txBox="1"/>
          <p:nvPr/>
        </p:nvSpPr>
        <p:spPr>
          <a:xfrm>
            <a:off x="14587608" y="4682197"/>
            <a:ext cx="2101949" cy="1384995"/>
          </a:xfrm>
          <a:prstGeom prst="rect">
            <a:avLst/>
          </a:prstGeom>
          <a:noFill/>
        </p:spPr>
        <p:txBody>
          <a:bodyPr wrap="square" rtlCol="0">
            <a:spAutoFit/>
          </a:bodyPr>
          <a:lstStyle/>
          <a:p>
            <a:pPr algn="ctr"/>
            <a:r>
              <a:rPr lang="en-US" sz="2800" dirty="0"/>
              <a:t>PREMIUM FINANCE COMPANY</a:t>
            </a:r>
          </a:p>
        </p:txBody>
      </p:sp>
      <p:pic>
        <p:nvPicPr>
          <p:cNvPr id="26" name="Graphic 25" descr="Male profile with solid fill">
            <a:extLst>
              <a:ext uri="{FF2B5EF4-FFF2-40B4-BE49-F238E27FC236}">
                <a16:creationId xmlns:a16="http://schemas.microsoft.com/office/drawing/2014/main" id="{B275AEF7-B067-928C-9437-E43AACA5BC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8430" y="3275579"/>
            <a:ext cx="914400" cy="914400"/>
          </a:xfrm>
          <a:prstGeom prst="rect">
            <a:avLst/>
          </a:prstGeom>
        </p:spPr>
      </p:pic>
      <p:pic>
        <p:nvPicPr>
          <p:cNvPr id="12" name="Graphic 11" descr="Users with solid fill">
            <a:extLst>
              <a:ext uri="{FF2B5EF4-FFF2-40B4-BE49-F238E27FC236}">
                <a16:creationId xmlns:a16="http://schemas.microsoft.com/office/drawing/2014/main" id="{5502523F-1CA6-1314-6037-A247ACE1F3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8899" y="3320649"/>
            <a:ext cx="914400" cy="914400"/>
          </a:xfrm>
          <a:prstGeom prst="rect">
            <a:avLst/>
          </a:prstGeom>
        </p:spPr>
      </p:pic>
      <p:pic>
        <p:nvPicPr>
          <p:cNvPr id="15" name="Graphic 14" descr="Contract with solid fill">
            <a:extLst>
              <a:ext uri="{FF2B5EF4-FFF2-40B4-BE49-F238E27FC236}">
                <a16:creationId xmlns:a16="http://schemas.microsoft.com/office/drawing/2014/main" id="{00AC55A8-6F73-21F5-161D-485FDD654B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66483" y="3152823"/>
            <a:ext cx="914400" cy="914400"/>
          </a:xfrm>
          <a:prstGeom prst="rect">
            <a:avLst/>
          </a:prstGeom>
        </p:spPr>
      </p:pic>
      <p:pic>
        <p:nvPicPr>
          <p:cNvPr id="19" name="Graphic 18" descr="City with solid fill">
            <a:extLst>
              <a:ext uri="{FF2B5EF4-FFF2-40B4-BE49-F238E27FC236}">
                <a16:creationId xmlns:a16="http://schemas.microsoft.com/office/drawing/2014/main" id="{78EDF253-DA1A-CA55-225D-705DF221BF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66821" y="3261790"/>
            <a:ext cx="914400" cy="914400"/>
          </a:xfrm>
          <a:prstGeom prst="rect">
            <a:avLst/>
          </a:prstGeom>
        </p:spPr>
      </p:pic>
      <p:pic>
        <p:nvPicPr>
          <p:cNvPr id="23" name="Graphic 22" descr="Building with solid fill">
            <a:extLst>
              <a:ext uri="{FF2B5EF4-FFF2-40B4-BE49-F238E27FC236}">
                <a16:creationId xmlns:a16="http://schemas.microsoft.com/office/drawing/2014/main" id="{E9F538E7-E097-36D1-3B50-D3C8C4800DA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200140" y="3219455"/>
            <a:ext cx="914400" cy="914400"/>
          </a:xfrm>
          <a:prstGeom prst="rect">
            <a:avLst/>
          </a:prstGeom>
        </p:spPr>
      </p:pic>
    </p:spTree>
    <p:extLst>
      <p:ext uri="{BB962C8B-B14F-4D97-AF65-F5344CB8AC3E}">
        <p14:creationId xmlns:p14="http://schemas.microsoft.com/office/powerpoint/2010/main" val="327780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5A040E-6AE4-EEB2-F903-5C8F3600FD52}"/>
              </a:ext>
            </a:extLst>
          </p:cNvPr>
          <p:cNvSpPr>
            <a:spLocks noGrp="1"/>
          </p:cNvSpPr>
          <p:nvPr>
            <p:ph type="sldNum" sz="quarter" idx="12"/>
          </p:nvPr>
        </p:nvSpPr>
        <p:spPr/>
        <p:txBody>
          <a:bodyPr/>
          <a:lstStyle/>
          <a:p>
            <a:fld id="{689283F9-B069-4DD8-986C-6F2C25501430}" type="slidenum">
              <a:rPr lang="en-US" smtClean="0"/>
              <a:pPr/>
              <a:t>70</a:t>
            </a:fld>
            <a:endParaRPr lang="en-US" dirty="0"/>
          </a:p>
        </p:txBody>
      </p:sp>
      <p:sp>
        <p:nvSpPr>
          <p:cNvPr id="4" name="Title 3">
            <a:extLst>
              <a:ext uri="{FF2B5EF4-FFF2-40B4-BE49-F238E27FC236}">
                <a16:creationId xmlns:a16="http://schemas.microsoft.com/office/drawing/2014/main" id="{AACAD564-FB0B-24AE-73A9-81B34B1017A7}"/>
              </a:ext>
            </a:extLst>
          </p:cNvPr>
          <p:cNvSpPr>
            <a:spLocks noGrp="1"/>
          </p:cNvSpPr>
          <p:nvPr>
            <p:ph type="title"/>
          </p:nvPr>
        </p:nvSpPr>
        <p:spPr/>
        <p:txBody>
          <a:bodyPr/>
          <a:lstStyle/>
          <a:p>
            <a:r>
              <a:rPr lang="en-US" b="0" dirty="0">
                <a:solidFill>
                  <a:schemeClr val="tx2"/>
                </a:solidFill>
              </a:rPr>
              <a:t>Finance charge and </a:t>
            </a:r>
            <a:r>
              <a:rPr lang="en-US" dirty="0"/>
              <a:t>interest</a:t>
            </a:r>
          </a:p>
        </p:txBody>
      </p:sp>
      <p:sp>
        <p:nvSpPr>
          <p:cNvPr id="6" name="Rectangle 5">
            <a:extLst>
              <a:ext uri="{FF2B5EF4-FFF2-40B4-BE49-F238E27FC236}">
                <a16:creationId xmlns:a16="http://schemas.microsoft.com/office/drawing/2014/main" id="{44AAC3B6-21D8-7231-72FC-0050437C7B39}"/>
              </a:ext>
            </a:extLst>
          </p:cNvPr>
          <p:cNvSpPr/>
          <p:nvPr/>
        </p:nvSpPr>
        <p:spPr>
          <a:xfrm>
            <a:off x="3870118" y="4875843"/>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p>
          <a:p>
            <a:pPr marL="342900" indent="-342900">
              <a:buFont typeface="Wingdings" panose="05000000000000000000" pitchFamily="2" charset="2"/>
              <a:buChar char="§"/>
            </a:pPr>
            <a:r>
              <a:rPr lang="en-US" sz="2400" dirty="0">
                <a:solidFill>
                  <a:schemeClr val="tx2"/>
                </a:solidFill>
              </a:rPr>
              <a:t>The APR does not determine the finance charge. It is determined by the loan terms, and duration of the loan</a:t>
            </a:r>
          </a:p>
        </p:txBody>
      </p:sp>
      <p:sp>
        <p:nvSpPr>
          <p:cNvPr id="7" name="Rectangle 6">
            <a:extLst>
              <a:ext uri="{FF2B5EF4-FFF2-40B4-BE49-F238E27FC236}">
                <a16:creationId xmlns:a16="http://schemas.microsoft.com/office/drawing/2014/main" id="{52F88630-7AE9-E3A2-215E-9E8BEEDAE7A8}"/>
              </a:ext>
            </a:extLst>
          </p:cNvPr>
          <p:cNvSpPr/>
          <p:nvPr/>
        </p:nvSpPr>
        <p:spPr>
          <a:xfrm>
            <a:off x="10155400" y="4879846"/>
            <a:ext cx="4874455" cy="3664634"/>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2400" dirty="0">
              <a:solidFill>
                <a:schemeClr val="tx2"/>
              </a:solidFill>
            </a:endParaRPr>
          </a:p>
          <a:p>
            <a:pPr algn="ctr"/>
            <a:endParaRPr lang="en-US" sz="2400" dirty="0">
              <a:solidFill>
                <a:schemeClr val="tx2"/>
              </a:solidFill>
            </a:endParaRPr>
          </a:p>
          <a:p>
            <a:pPr marL="342900" indent="-342900">
              <a:buFont typeface="Wingdings" panose="05000000000000000000" pitchFamily="2" charset="2"/>
              <a:buChar char="§"/>
            </a:pPr>
            <a:r>
              <a:rPr lang="en-US" sz="2400" dirty="0">
                <a:solidFill>
                  <a:schemeClr val="tx2"/>
                </a:solidFill>
              </a:rPr>
              <a:t>Earns more in the beginning of loan than upon completion</a:t>
            </a:r>
          </a:p>
          <a:p>
            <a:pPr marL="342900" indent="-342900">
              <a:buFont typeface="Wingdings" panose="05000000000000000000" pitchFamily="2" charset="2"/>
              <a:buChar char="§"/>
            </a:pPr>
            <a:r>
              <a:rPr lang="en-US" sz="2400" dirty="0">
                <a:solidFill>
                  <a:schemeClr val="tx2"/>
                </a:solidFill>
              </a:rPr>
              <a:t>Important if policy is cancelled early in the payment schedule</a:t>
            </a:r>
          </a:p>
        </p:txBody>
      </p:sp>
      <p:sp>
        <p:nvSpPr>
          <p:cNvPr id="9" name="Oval 8">
            <a:extLst>
              <a:ext uri="{FF2B5EF4-FFF2-40B4-BE49-F238E27FC236}">
                <a16:creationId xmlns:a16="http://schemas.microsoft.com/office/drawing/2014/main" id="{46D88544-3DF6-7FEB-6644-969C3CDF028D}"/>
              </a:ext>
            </a:extLst>
          </p:cNvPr>
          <p:cNvSpPr/>
          <p:nvPr/>
        </p:nvSpPr>
        <p:spPr>
          <a:xfrm>
            <a:off x="5291349" y="5171483"/>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BE741EA-5D93-2A41-6EE2-330146D4961D}"/>
              </a:ext>
            </a:extLst>
          </p:cNvPr>
          <p:cNvSpPr/>
          <p:nvPr/>
        </p:nvSpPr>
        <p:spPr>
          <a:xfrm>
            <a:off x="11617814" y="5087663"/>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oogle Shape;468;p53">
            <a:extLst>
              <a:ext uri="{FF2B5EF4-FFF2-40B4-BE49-F238E27FC236}">
                <a16:creationId xmlns:a16="http://schemas.microsoft.com/office/drawing/2014/main" id="{D4A638BA-726D-BE20-0312-93EEF37C4013}"/>
              </a:ext>
            </a:extLst>
          </p:cNvPr>
          <p:cNvGrpSpPr/>
          <p:nvPr/>
        </p:nvGrpSpPr>
        <p:grpSpPr>
          <a:xfrm>
            <a:off x="11843092" y="5407866"/>
            <a:ext cx="921043" cy="865046"/>
            <a:chOff x="-63666550" y="2278975"/>
            <a:chExt cx="319800" cy="318625"/>
          </a:xfrm>
          <a:solidFill>
            <a:schemeClr val="accent1"/>
          </a:solidFill>
        </p:grpSpPr>
        <p:sp>
          <p:nvSpPr>
            <p:cNvPr id="19" name="Google Shape;469;p53">
              <a:extLst>
                <a:ext uri="{FF2B5EF4-FFF2-40B4-BE49-F238E27FC236}">
                  <a16:creationId xmlns:a16="http://schemas.microsoft.com/office/drawing/2014/main" id="{64DC2256-A585-9954-BADF-1954B77FB263}"/>
                </a:ext>
              </a:extLst>
            </p:cNvPr>
            <p:cNvSpPr/>
            <p:nvPr/>
          </p:nvSpPr>
          <p:spPr>
            <a:xfrm>
              <a:off x="-63481450" y="2309700"/>
              <a:ext cx="62225" cy="146525"/>
            </a:xfrm>
            <a:custGeom>
              <a:avLst/>
              <a:gdLst/>
              <a:ahLst/>
              <a:cxnLst/>
              <a:rect l="l" t="t" r="r" b="b"/>
              <a:pathLst>
                <a:path w="2489" h="5861" extrusionOk="0">
                  <a:moveTo>
                    <a:pt x="1229" y="0"/>
                  </a:moveTo>
                  <a:cubicBezTo>
                    <a:pt x="977" y="0"/>
                    <a:pt x="819" y="189"/>
                    <a:pt x="819" y="441"/>
                  </a:cubicBezTo>
                  <a:lnTo>
                    <a:pt x="819" y="694"/>
                  </a:lnTo>
                  <a:cubicBezTo>
                    <a:pt x="347" y="883"/>
                    <a:pt x="0" y="1324"/>
                    <a:pt x="0" y="1891"/>
                  </a:cubicBezTo>
                  <a:cubicBezTo>
                    <a:pt x="0" y="2552"/>
                    <a:pt x="536" y="2962"/>
                    <a:pt x="977" y="3277"/>
                  </a:cubicBezTo>
                  <a:cubicBezTo>
                    <a:pt x="1292" y="3497"/>
                    <a:pt x="1638" y="3749"/>
                    <a:pt x="1638" y="3970"/>
                  </a:cubicBezTo>
                  <a:cubicBezTo>
                    <a:pt x="1607" y="4254"/>
                    <a:pt x="1418" y="4411"/>
                    <a:pt x="1197" y="4411"/>
                  </a:cubicBezTo>
                  <a:cubicBezTo>
                    <a:pt x="977" y="4411"/>
                    <a:pt x="819" y="4222"/>
                    <a:pt x="819" y="3970"/>
                  </a:cubicBezTo>
                  <a:cubicBezTo>
                    <a:pt x="819" y="3749"/>
                    <a:pt x="630" y="3560"/>
                    <a:pt x="410" y="3560"/>
                  </a:cubicBezTo>
                  <a:cubicBezTo>
                    <a:pt x="189" y="3560"/>
                    <a:pt x="0" y="3749"/>
                    <a:pt x="0" y="3970"/>
                  </a:cubicBezTo>
                  <a:cubicBezTo>
                    <a:pt x="0" y="4537"/>
                    <a:pt x="347" y="4978"/>
                    <a:pt x="819" y="5167"/>
                  </a:cubicBezTo>
                  <a:lnTo>
                    <a:pt x="819" y="5419"/>
                  </a:lnTo>
                  <a:cubicBezTo>
                    <a:pt x="819" y="5671"/>
                    <a:pt x="1008" y="5860"/>
                    <a:pt x="1197" y="5860"/>
                  </a:cubicBezTo>
                  <a:cubicBezTo>
                    <a:pt x="1449" y="5860"/>
                    <a:pt x="1638" y="5671"/>
                    <a:pt x="1638" y="5419"/>
                  </a:cubicBezTo>
                  <a:lnTo>
                    <a:pt x="1638" y="5167"/>
                  </a:lnTo>
                  <a:cubicBezTo>
                    <a:pt x="2111" y="5010"/>
                    <a:pt x="2489" y="4537"/>
                    <a:pt x="2489" y="3970"/>
                  </a:cubicBezTo>
                  <a:cubicBezTo>
                    <a:pt x="2489" y="3308"/>
                    <a:pt x="1922" y="2930"/>
                    <a:pt x="1481" y="2615"/>
                  </a:cubicBezTo>
                  <a:cubicBezTo>
                    <a:pt x="1166" y="2363"/>
                    <a:pt x="819" y="2143"/>
                    <a:pt x="819" y="1891"/>
                  </a:cubicBezTo>
                  <a:cubicBezTo>
                    <a:pt x="819" y="1670"/>
                    <a:pt x="1008" y="1450"/>
                    <a:pt x="1229" y="1450"/>
                  </a:cubicBezTo>
                  <a:cubicBezTo>
                    <a:pt x="1449" y="1450"/>
                    <a:pt x="1638" y="1670"/>
                    <a:pt x="1638" y="1891"/>
                  </a:cubicBezTo>
                  <a:cubicBezTo>
                    <a:pt x="1638" y="2111"/>
                    <a:pt x="1859" y="2332"/>
                    <a:pt x="2048" y="2332"/>
                  </a:cubicBezTo>
                  <a:cubicBezTo>
                    <a:pt x="2269" y="2332"/>
                    <a:pt x="2489" y="2111"/>
                    <a:pt x="2489" y="1891"/>
                  </a:cubicBezTo>
                  <a:cubicBezTo>
                    <a:pt x="2489" y="1324"/>
                    <a:pt x="2111" y="914"/>
                    <a:pt x="1638" y="694"/>
                  </a:cubicBezTo>
                  <a:lnTo>
                    <a:pt x="1638" y="441"/>
                  </a:lnTo>
                  <a:cubicBezTo>
                    <a:pt x="1638" y="189"/>
                    <a:pt x="1449" y="0"/>
                    <a:pt x="1229"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0" name="Google Shape;470;p53">
              <a:extLst>
                <a:ext uri="{FF2B5EF4-FFF2-40B4-BE49-F238E27FC236}">
                  <a16:creationId xmlns:a16="http://schemas.microsoft.com/office/drawing/2014/main" id="{5FE81B14-EEAB-4E78-0185-7866A8E6CB83}"/>
                </a:ext>
              </a:extLst>
            </p:cNvPr>
            <p:cNvSpPr/>
            <p:nvPr/>
          </p:nvSpPr>
          <p:spPr>
            <a:xfrm>
              <a:off x="-63666550" y="2278975"/>
              <a:ext cx="319800" cy="318625"/>
            </a:xfrm>
            <a:custGeom>
              <a:avLst/>
              <a:gdLst/>
              <a:ahLst/>
              <a:cxnLst/>
              <a:rect l="l" t="t" r="r" b="b"/>
              <a:pathLst>
                <a:path w="12792" h="12745" extrusionOk="0">
                  <a:moveTo>
                    <a:pt x="8601" y="914"/>
                  </a:moveTo>
                  <a:cubicBezTo>
                    <a:pt x="10429" y="914"/>
                    <a:pt x="11909" y="2427"/>
                    <a:pt x="11909" y="4222"/>
                  </a:cubicBezTo>
                  <a:cubicBezTo>
                    <a:pt x="11909" y="6050"/>
                    <a:pt x="10429" y="7530"/>
                    <a:pt x="8601" y="7530"/>
                  </a:cubicBezTo>
                  <a:cubicBezTo>
                    <a:pt x="7971" y="7530"/>
                    <a:pt x="7404" y="7373"/>
                    <a:pt x="6869" y="7026"/>
                  </a:cubicBezTo>
                  <a:lnTo>
                    <a:pt x="7089" y="6270"/>
                  </a:lnTo>
                  <a:cubicBezTo>
                    <a:pt x="7144" y="5997"/>
                    <a:pt x="6938" y="5748"/>
                    <a:pt x="6677" y="5748"/>
                  </a:cubicBezTo>
                  <a:cubicBezTo>
                    <a:pt x="6637" y="5748"/>
                    <a:pt x="6596" y="5754"/>
                    <a:pt x="6554" y="5766"/>
                  </a:cubicBezTo>
                  <a:lnTo>
                    <a:pt x="5829" y="5955"/>
                  </a:lnTo>
                  <a:cubicBezTo>
                    <a:pt x="5514" y="5451"/>
                    <a:pt x="5293" y="4852"/>
                    <a:pt x="5293" y="4222"/>
                  </a:cubicBezTo>
                  <a:cubicBezTo>
                    <a:pt x="5293" y="2364"/>
                    <a:pt x="6774" y="914"/>
                    <a:pt x="8601" y="914"/>
                  </a:cubicBezTo>
                  <a:close/>
                  <a:moveTo>
                    <a:pt x="6050" y="6711"/>
                  </a:moveTo>
                  <a:lnTo>
                    <a:pt x="5041" y="10303"/>
                  </a:lnTo>
                  <a:lnTo>
                    <a:pt x="4789" y="9421"/>
                  </a:lnTo>
                  <a:cubicBezTo>
                    <a:pt x="4749" y="9221"/>
                    <a:pt x="4571" y="9098"/>
                    <a:pt x="4389" y="9098"/>
                  </a:cubicBezTo>
                  <a:cubicBezTo>
                    <a:pt x="4284" y="9098"/>
                    <a:pt x="4177" y="9139"/>
                    <a:pt x="4096" y="9232"/>
                  </a:cubicBezTo>
                  <a:lnTo>
                    <a:pt x="1418" y="11910"/>
                  </a:lnTo>
                  <a:lnTo>
                    <a:pt x="820" y="11311"/>
                  </a:lnTo>
                  <a:lnTo>
                    <a:pt x="3529" y="8665"/>
                  </a:lnTo>
                  <a:cubicBezTo>
                    <a:pt x="3781" y="8444"/>
                    <a:pt x="3655" y="8034"/>
                    <a:pt x="3340" y="7971"/>
                  </a:cubicBezTo>
                  <a:lnTo>
                    <a:pt x="2458" y="7719"/>
                  </a:lnTo>
                  <a:lnTo>
                    <a:pt x="6050" y="6711"/>
                  </a:lnTo>
                  <a:close/>
                  <a:moveTo>
                    <a:pt x="8664" y="1"/>
                  </a:moveTo>
                  <a:cubicBezTo>
                    <a:pt x="6365" y="1"/>
                    <a:pt x="4506" y="1860"/>
                    <a:pt x="4506" y="4159"/>
                  </a:cubicBezTo>
                  <a:cubicBezTo>
                    <a:pt x="4506" y="4852"/>
                    <a:pt x="4663" y="5514"/>
                    <a:pt x="5041" y="6113"/>
                  </a:cubicBezTo>
                  <a:lnTo>
                    <a:pt x="820" y="7341"/>
                  </a:lnTo>
                  <a:cubicBezTo>
                    <a:pt x="631" y="7373"/>
                    <a:pt x="505" y="7562"/>
                    <a:pt x="505" y="7719"/>
                  </a:cubicBezTo>
                  <a:cubicBezTo>
                    <a:pt x="505" y="7940"/>
                    <a:pt x="631" y="8097"/>
                    <a:pt x="820" y="8129"/>
                  </a:cubicBezTo>
                  <a:lnTo>
                    <a:pt x="2458" y="8570"/>
                  </a:lnTo>
                  <a:lnTo>
                    <a:pt x="316" y="10712"/>
                  </a:lnTo>
                  <a:cubicBezTo>
                    <a:pt x="1" y="11027"/>
                    <a:pt x="1" y="11563"/>
                    <a:pt x="316" y="11910"/>
                  </a:cubicBezTo>
                  <a:lnTo>
                    <a:pt x="883" y="12508"/>
                  </a:lnTo>
                  <a:cubicBezTo>
                    <a:pt x="1040" y="12666"/>
                    <a:pt x="1253" y="12744"/>
                    <a:pt x="1469" y="12744"/>
                  </a:cubicBezTo>
                  <a:cubicBezTo>
                    <a:pt x="1686" y="12744"/>
                    <a:pt x="1907" y="12666"/>
                    <a:pt x="2080" y="12508"/>
                  </a:cubicBezTo>
                  <a:lnTo>
                    <a:pt x="4254" y="10334"/>
                  </a:lnTo>
                  <a:lnTo>
                    <a:pt x="4663" y="11973"/>
                  </a:lnTo>
                  <a:cubicBezTo>
                    <a:pt x="4727" y="12181"/>
                    <a:pt x="4906" y="12292"/>
                    <a:pt x="5078" y="12292"/>
                  </a:cubicBezTo>
                  <a:cubicBezTo>
                    <a:pt x="5244" y="12292"/>
                    <a:pt x="5405" y="12189"/>
                    <a:pt x="5451" y="11973"/>
                  </a:cubicBezTo>
                  <a:lnTo>
                    <a:pt x="6680" y="7782"/>
                  </a:lnTo>
                  <a:cubicBezTo>
                    <a:pt x="7278" y="8097"/>
                    <a:pt x="7940" y="8286"/>
                    <a:pt x="8664" y="8286"/>
                  </a:cubicBezTo>
                  <a:cubicBezTo>
                    <a:pt x="10933" y="8286"/>
                    <a:pt x="12792" y="6428"/>
                    <a:pt x="12792" y="4159"/>
                  </a:cubicBezTo>
                  <a:cubicBezTo>
                    <a:pt x="12792" y="1860"/>
                    <a:pt x="10933" y="1"/>
                    <a:pt x="8664"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grpSp>
        <p:nvGrpSpPr>
          <p:cNvPr id="24" name="Google Shape;465;p53">
            <a:extLst>
              <a:ext uri="{FF2B5EF4-FFF2-40B4-BE49-F238E27FC236}">
                <a16:creationId xmlns:a16="http://schemas.microsoft.com/office/drawing/2014/main" id="{E053FB75-CF68-DFB8-AFC0-16EA2DB26658}"/>
              </a:ext>
            </a:extLst>
          </p:cNvPr>
          <p:cNvGrpSpPr/>
          <p:nvPr/>
        </p:nvGrpSpPr>
        <p:grpSpPr>
          <a:xfrm>
            <a:off x="5472216" y="5407866"/>
            <a:ext cx="1009865" cy="948497"/>
            <a:chOff x="-65131525" y="1914325"/>
            <a:chExt cx="316650" cy="316625"/>
          </a:xfrm>
          <a:solidFill>
            <a:schemeClr val="accent1"/>
          </a:solidFill>
        </p:grpSpPr>
        <p:sp>
          <p:nvSpPr>
            <p:cNvPr id="25" name="Google Shape;466;p53">
              <a:extLst>
                <a:ext uri="{FF2B5EF4-FFF2-40B4-BE49-F238E27FC236}">
                  <a16:creationId xmlns:a16="http://schemas.microsoft.com/office/drawing/2014/main" id="{1A6775DC-2E9B-E964-7051-BAB276F71A53}"/>
                </a:ext>
              </a:extLst>
            </p:cNvPr>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sp>
          <p:nvSpPr>
            <p:cNvPr id="26" name="Google Shape;467;p53">
              <a:extLst>
                <a:ext uri="{FF2B5EF4-FFF2-40B4-BE49-F238E27FC236}">
                  <a16:creationId xmlns:a16="http://schemas.microsoft.com/office/drawing/2014/main" id="{6D36A5CE-9C81-E1FF-3809-012DA9E3C55A}"/>
                </a:ext>
              </a:extLst>
            </p:cNvPr>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5600" dirty="0"/>
            </a:p>
          </p:txBody>
        </p:sp>
      </p:grpSp>
    </p:spTree>
    <p:extLst>
      <p:ext uri="{BB962C8B-B14F-4D97-AF65-F5344CB8AC3E}">
        <p14:creationId xmlns:p14="http://schemas.microsoft.com/office/powerpoint/2010/main" val="936898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60D8-E267-B0F9-B6BF-A6E1C3F672B8}"/>
              </a:ext>
            </a:extLst>
          </p:cNvPr>
          <p:cNvSpPr>
            <a:spLocks noGrp="1"/>
          </p:cNvSpPr>
          <p:nvPr>
            <p:ph type="title"/>
          </p:nvPr>
        </p:nvSpPr>
        <p:spPr/>
        <p:txBody>
          <a:bodyPr/>
          <a:lstStyle/>
          <a:p>
            <a:r>
              <a:rPr lang="en-US" b="0" dirty="0">
                <a:solidFill>
                  <a:schemeClr val="tx1"/>
                </a:solidFill>
              </a:rPr>
              <a:t>Rule of </a:t>
            </a:r>
            <a:r>
              <a:rPr lang="en-US" dirty="0"/>
              <a:t>78s</a:t>
            </a:r>
          </a:p>
        </p:txBody>
      </p:sp>
      <p:sp>
        <p:nvSpPr>
          <p:cNvPr id="3" name="Slide Number Placeholder 2">
            <a:extLst>
              <a:ext uri="{FF2B5EF4-FFF2-40B4-BE49-F238E27FC236}">
                <a16:creationId xmlns:a16="http://schemas.microsoft.com/office/drawing/2014/main" id="{53021945-3B61-7A1C-5930-3C2B0D7D0E03}"/>
              </a:ext>
            </a:extLst>
          </p:cNvPr>
          <p:cNvSpPr>
            <a:spLocks noGrp="1"/>
          </p:cNvSpPr>
          <p:nvPr>
            <p:ph type="sldNum" sz="quarter" idx="12"/>
          </p:nvPr>
        </p:nvSpPr>
        <p:spPr/>
        <p:txBody>
          <a:bodyPr/>
          <a:lstStyle/>
          <a:p>
            <a:fld id="{689283F9-B069-4DD8-986C-6F2C25501430}" type="slidenum">
              <a:rPr lang="en-US" smtClean="0"/>
              <a:t>71</a:t>
            </a:fld>
            <a:endParaRPr lang="en-US" dirty="0"/>
          </a:p>
        </p:txBody>
      </p:sp>
      <p:sp>
        <p:nvSpPr>
          <p:cNvPr id="5" name="Content Placeholder 4">
            <a:extLst>
              <a:ext uri="{FF2B5EF4-FFF2-40B4-BE49-F238E27FC236}">
                <a16:creationId xmlns:a16="http://schemas.microsoft.com/office/drawing/2014/main" id="{D55C45AC-58B9-74B9-FCEC-4D12CDB2999B}"/>
              </a:ext>
            </a:extLst>
          </p:cNvPr>
          <p:cNvSpPr>
            <a:spLocks noGrp="1"/>
          </p:cNvSpPr>
          <p:nvPr>
            <p:ph sz="quarter" idx="14"/>
          </p:nvPr>
        </p:nvSpPr>
        <p:spPr/>
        <p:txBody>
          <a:bodyPr/>
          <a:lstStyle/>
          <a:p>
            <a:r>
              <a:rPr lang="en-US" sz="3600" dirty="0">
                <a:solidFill>
                  <a:schemeClr val="accent2"/>
                </a:solidFill>
              </a:rPr>
              <a:t>The rule of 78s is a method of earning or accruing the finance charge over the term of the loan. It is based on the sum of the digits of the total number of payments on the loan.</a:t>
            </a:r>
          </a:p>
          <a:p>
            <a:endParaRPr lang="en-US" sz="3600" dirty="0"/>
          </a:p>
          <a:p>
            <a:pPr marL="571500" indent="-571500">
              <a:buFont typeface="Wingdings" panose="05000000000000000000" pitchFamily="2" charset="2"/>
              <a:buChar char="§"/>
            </a:pPr>
            <a:r>
              <a:rPr lang="en-US" sz="3600" dirty="0"/>
              <a:t>For a 12-payment loan:</a:t>
            </a:r>
          </a:p>
          <a:p>
            <a:pPr marL="909638" lvl="3" indent="-571500"/>
            <a:r>
              <a:rPr lang="en-US" sz="3600" dirty="0"/>
              <a:t>12+11+10+9+8+7+6+5+4+3+2+1=78</a:t>
            </a:r>
          </a:p>
          <a:p>
            <a:pPr lvl="3" indent="0">
              <a:buNone/>
            </a:pPr>
            <a:endParaRPr lang="en-US" sz="3600" dirty="0"/>
          </a:p>
          <a:p>
            <a:r>
              <a:rPr lang="en-US" sz="3600" dirty="0"/>
              <a:t>Remember, a standard loan in nine months</a:t>
            </a:r>
          </a:p>
        </p:txBody>
      </p:sp>
    </p:spTree>
    <p:extLst>
      <p:ext uri="{BB962C8B-B14F-4D97-AF65-F5344CB8AC3E}">
        <p14:creationId xmlns:p14="http://schemas.microsoft.com/office/powerpoint/2010/main" val="38265166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graphicFrame>
        <p:nvGraphicFramePr>
          <p:cNvPr id="911" name="Google Shape;911;p108"/>
          <p:cNvGraphicFramePr/>
          <p:nvPr>
            <p:extLst>
              <p:ext uri="{D42A27DB-BD31-4B8C-83A1-F6EECF244321}">
                <p14:modId xmlns:p14="http://schemas.microsoft.com/office/powerpoint/2010/main" val="559074839"/>
              </p:ext>
            </p:extLst>
          </p:nvPr>
        </p:nvGraphicFramePr>
        <p:xfrm>
          <a:off x="1402680" y="2170129"/>
          <a:ext cx="15366486" cy="7159850"/>
        </p:xfrm>
        <a:graphic>
          <a:graphicData uri="http://schemas.openxmlformats.org/drawingml/2006/table">
            <a:tbl>
              <a:tblPr firstRow="1" bandRow="1">
                <a:noFill/>
              </a:tblPr>
              <a:tblGrid>
                <a:gridCol w="2142030">
                  <a:extLst>
                    <a:ext uri="{9D8B030D-6E8A-4147-A177-3AD203B41FA5}">
                      <a16:colId xmlns:a16="http://schemas.microsoft.com/office/drawing/2014/main" val="20000"/>
                    </a:ext>
                  </a:extLst>
                </a:gridCol>
                <a:gridCol w="3540615">
                  <a:extLst>
                    <a:ext uri="{9D8B030D-6E8A-4147-A177-3AD203B41FA5}">
                      <a16:colId xmlns:a16="http://schemas.microsoft.com/office/drawing/2014/main" val="20001"/>
                    </a:ext>
                  </a:extLst>
                </a:gridCol>
                <a:gridCol w="4279942">
                  <a:extLst>
                    <a:ext uri="{9D8B030D-6E8A-4147-A177-3AD203B41FA5}">
                      <a16:colId xmlns:a16="http://schemas.microsoft.com/office/drawing/2014/main" val="20002"/>
                    </a:ext>
                  </a:extLst>
                </a:gridCol>
                <a:gridCol w="5403899">
                  <a:extLst>
                    <a:ext uri="{9D8B030D-6E8A-4147-A177-3AD203B41FA5}">
                      <a16:colId xmlns:a16="http://schemas.microsoft.com/office/drawing/2014/main" val="20003"/>
                    </a:ext>
                  </a:extLst>
                </a:gridCol>
              </a:tblGrid>
              <a:tr h="715985">
                <a:tc>
                  <a:txBody>
                    <a:bodyPr/>
                    <a:lstStyle/>
                    <a:p>
                      <a:pPr marL="0" marR="0" lvl="0" indent="0" algn="l" rtl="0">
                        <a:spcBef>
                          <a:spcPts val="0"/>
                        </a:spcBef>
                        <a:spcAft>
                          <a:spcPts val="0"/>
                        </a:spcAft>
                        <a:buNone/>
                      </a:pPr>
                      <a:r>
                        <a:rPr lang="en" sz="3200" b="1" dirty="0">
                          <a:solidFill>
                            <a:srgbClr val="FFFFFF"/>
                          </a:solidFill>
                          <a:latin typeface="+mn-lt"/>
                          <a:ea typeface="Oswald"/>
                          <a:cs typeface="Oswald"/>
                          <a:sym typeface="Oswald"/>
                        </a:rPr>
                        <a:t>Payment</a:t>
                      </a:r>
                      <a:endParaRPr sz="3200" b="1" dirty="0">
                        <a:solidFill>
                          <a:srgbClr val="FFFFFF"/>
                        </a:solidFill>
                        <a:latin typeface="+mn-lt"/>
                        <a:ea typeface="Oswald"/>
                        <a:cs typeface="Oswald"/>
                        <a:sym typeface="Oswald"/>
                      </a:endParaRPr>
                    </a:p>
                  </a:txBody>
                  <a:tcPr marL="182900" marR="182900" marT="91450" marB="91450">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rtl="0">
                        <a:spcBef>
                          <a:spcPts val="0"/>
                        </a:spcBef>
                        <a:spcAft>
                          <a:spcPts val="0"/>
                        </a:spcAft>
                        <a:buNone/>
                      </a:pPr>
                      <a:r>
                        <a:rPr lang="en" sz="3200" b="1" dirty="0">
                          <a:solidFill>
                            <a:srgbClr val="FFFFFF"/>
                          </a:solidFill>
                          <a:latin typeface="+mn-lt"/>
                          <a:ea typeface="Oswald"/>
                          <a:cs typeface="Oswald"/>
                          <a:sym typeface="Oswald"/>
                        </a:rPr>
                        <a:t>Fraction FC Paid</a:t>
                      </a:r>
                      <a:endParaRPr sz="3200" b="1" dirty="0">
                        <a:solidFill>
                          <a:srgbClr val="FFFFFF"/>
                        </a:solidFill>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 sz="3200" b="1" dirty="0">
                          <a:solidFill>
                            <a:srgbClr val="FFFFFF"/>
                          </a:solidFill>
                          <a:latin typeface="+mn-lt"/>
                          <a:ea typeface="Oswald"/>
                          <a:cs typeface="Oswald"/>
                          <a:sym typeface="Oswald"/>
                        </a:rPr>
                        <a:t>% Finance Charge Paid</a:t>
                      </a:r>
                      <a:endParaRPr sz="3200" b="1" dirty="0">
                        <a:solidFill>
                          <a:srgbClr val="FFFFFF"/>
                        </a:solidFill>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 sz="3200" b="1" dirty="0">
                          <a:solidFill>
                            <a:srgbClr val="FFFFFF"/>
                          </a:solidFill>
                          <a:latin typeface="+mn-lt"/>
                          <a:ea typeface="Oswald"/>
                          <a:cs typeface="Oswald"/>
                          <a:sym typeface="Oswald"/>
                        </a:rPr>
                        <a:t>Interest Paid Each Payment</a:t>
                      </a:r>
                      <a:endParaRPr sz="3200" b="1" dirty="0">
                        <a:solidFill>
                          <a:srgbClr val="FFFFFF"/>
                        </a:solidFill>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715985">
                <a:tc>
                  <a:txBody>
                    <a:bodyPr/>
                    <a:lstStyle/>
                    <a:p>
                      <a:pPr marL="0" marR="0" lvl="0" indent="0" algn="l" rtl="0">
                        <a:spcBef>
                          <a:spcPts val="0"/>
                        </a:spcBef>
                        <a:spcAft>
                          <a:spcPts val="0"/>
                        </a:spcAft>
                        <a:buNone/>
                      </a:pPr>
                      <a:r>
                        <a:rPr lang="en" sz="3200" dirty="0">
                          <a:latin typeface="+mn-lt"/>
                          <a:ea typeface="Oswald"/>
                          <a:cs typeface="Oswald"/>
                          <a:sym typeface="Oswald"/>
                        </a:rPr>
                        <a:t>1</a:t>
                      </a:r>
                      <a:endParaRPr sz="3200" dirty="0">
                        <a:latin typeface="+mn-lt"/>
                        <a:ea typeface="Oswald"/>
                        <a:cs typeface="Oswald"/>
                        <a:sym typeface="Oswald"/>
                      </a:endParaRPr>
                    </a:p>
                  </a:txBody>
                  <a:tcPr marL="182900" marR="182900" marT="91450" marB="91450">
                    <a:lnL w="9525" cap="flat" cmpd="sng">
                      <a:solidFill>
                        <a:schemeClr val="dk1"/>
                      </a:solidFill>
                      <a:prstDash val="solid"/>
                      <a:round/>
                      <a:headEnd type="none" w="sm" len="sm"/>
                      <a:tailEnd type="none" w="sm" len="sm"/>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lumMod val="60000"/>
                        <a:lumOff val="40000"/>
                        <a:alpha val="10130"/>
                      </a:scheme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9/45</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solidFill>
                        <a:schemeClr val="dk1"/>
                      </a:solidFill>
                      <a:prstDash val="solid"/>
                      <a:round/>
                      <a:headEnd type="none" w="sm" len="sm"/>
                      <a:tailEnd type="none" w="sm" len="sm"/>
                    </a:lnT>
                    <a:lnB w="12700" cap="flat" cmpd="sng" algn="ctr">
                      <a:solidFill>
                        <a:schemeClr val="accent2"/>
                      </a:solidFill>
                      <a:prstDash val="solid"/>
                      <a:round/>
                      <a:headEnd type="none" w="med" len="med"/>
                      <a:tailEnd type="none" w="med" len="med"/>
                    </a:lnB>
                    <a:solidFill>
                      <a:schemeClr val="accent1">
                        <a:lumMod val="60000"/>
                        <a:lumOff val="40000"/>
                        <a:alpha val="10130"/>
                      </a:scheme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20.00%</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solidFill>
                        <a:schemeClr val="dk1"/>
                      </a:solidFill>
                      <a:prstDash val="solid"/>
                      <a:round/>
                      <a:headEnd type="none" w="sm" len="sm"/>
                      <a:tailEnd type="none" w="sm" len="sm"/>
                    </a:lnT>
                    <a:lnB w="12700" cap="flat" cmpd="sng" algn="ctr">
                      <a:solidFill>
                        <a:schemeClr val="accent2"/>
                      </a:solidFill>
                      <a:prstDash val="solid"/>
                      <a:round/>
                      <a:headEnd type="none" w="med" len="med"/>
                      <a:tailEnd type="none" w="med" len="med"/>
                    </a:lnB>
                    <a:solidFill>
                      <a:schemeClr val="accent1">
                        <a:lumMod val="60000"/>
                        <a:lumOff val="40000"/>
                        <a:alpha val="10130"/>
                      </a:scheme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$521.10</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lgn="ctr">
                      <a:solidFill>
                        <a:schemeClr val="accent2"/>
                      </a:solidFill>
                      <a:prstDash val="solid"/>
                      <a:round/>
                      <a:headEnd type="none" w="med" len="med"/>
                      <a:tailEnd type="none" w="med" len="med"/>
                    </a:lnB>
                    <a:solidFill>
                      <a:schemeClr val="accent1">
                        <a:lumMod val="60000"/>
                        <a:lumOff val="40000"/>
                        <a:alpha val="10130"/>
                      </a:schemeClr>
                    </a:solidFill>
                  </a:tcPr>
                </a:tc>
                <a:extLst>
                  <a:ext uri="{0D108BD9-81ED-4DB2-BD59-A6C34878D82A}">
                    <a16:rowId xmlns:a16="http://schemas.microsoft.com/office/drawing/2014/main" val="10001"/>
                  </a:ext>
                </a:extLst>
              </a:tr>
              <a:tr h="715985">
                <a:tc>
                  <a:txBody>
                    <a:bodyPr/>
                    <a:lstStyle/>
                    <a:p>
                      <a:pPr marL="0" marR="0" lvl="0" indent="0" algn="l" rtl="0">
                        <a:spcBef>
                          <a:spcPts val="0"/>
                        </a:spcBef>
                        <a:spcAft>
                          <a:spcPts val="0"/>
                        </a:spcAft>
                        <a:buNone/>
                      </a:pPr>
                      <a:r>
                        <a:rPr lang="en" sz="3200" dirty="0">
                          <a:latin typeface="+mn-lt"/>
                          <a:ea typeface="Oswald"/>
                          <a:cs typeface="Oswald"/>
                          <a:sym typeface="Oswald"/>
                        </a:rPr>
                        <a:t>2</a:t>
                      </a:r>
                      <a:endParaRPr sz="3200" dirty="0">
                        <a:latin typeface="+mn-lt"/>
                        <a:ea typeface="Oswald"/>
                        <a:cs typeface="Oswald"/>
                        <a:sym typeface="Oswald"/>
                      </a:endParaRPr>
                    </a:p>
                  </a:txBody>
                  <a:tcPr marL="182900" marR="182900" marT="91450" marB="91450">
                    <a:lnL w="9525" cap="flat" cmpd="sng">
                      <a:solidFill>
                        <a:schemeClr val="dk1"/>
                      </a:solidFill>
                      <a:prstDash val="solid"/>
                      <a:round/>
                      <a:headEnd type="none" w="sm" len="sm"/>
                      <a:tailEnd type="none" w="sm" len="sm"/>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8/45</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17.78%</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$463.26</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9525" cap="flat" cmpd="sng">
                      <a:solidFill>
                        <a:schemeClr val="dk1"/>
                      </a:solidFill>
                      <a:prstDash val="solid"/>
                      <a:round/>
                      <a:headEnd type="none" w="sm" len="sm"/>
                      <a:tailEnd type="none" w="sm" len="sm"/>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15985">
                <a:tc>
                  <a:txBody>
                    <a:bodyPr/>
                    <a:lstStyle/>
                    <a:p>
                      <a:pPr marL="0" marR="0" lvl="0" indent="0" algn="l" rtl="0">
                        <a:spcBef>
                          <a:spcPts val="0"/>
                        </a:spcBef>
                        <a:spcAft>
                          <a:spcPts val="0"/>
                        </a:spcAft>
                        <a:buNone/>
                      </a:pPr>
                      <a:r>
                        <a:rPr lang="en" sz="3200" dirty="0">
                          <a:latin typeface="+mn-lt"/>
                          <a:ea typeface="Oswald"/>
                          <a:cs typeface="Oswald"/>
                          <a:sym typeface="Oswald"/>
                        </a:rPr>
                        <a:t>3</a:t>
                      </a:r>
                      <a:endParaRPr sz="3200" dirty="0">
                        <a:latin typeface="+mn-lt"/>
                        <a:ea typeface="Oswald"/>
                        <a:cs typeface="Oswald"/>
                        <a:sym typeface="Oswald"/>
                      </a:endParaRPr>
                    </a:p>
                  </a:txBody>
                  <a:tcPr marL="182900" marR="182900" marT="91450" marB="91450">
                    <a:lnL w="9525" cap="flat" cmpd="sng">
                      <a:solidFill>
                        <a:schemeClr val="dk1"/>
                      </a:solidFill>
                      <a:prstDash val="solid"/>
                      <a:round/>
                      <a:headEnd type="none" w="sm" len="sm"/>
                      <a:tailEnd type="none" w="sm" len="sm"/>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7/45</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15.56%</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$405.42</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9525" cap="flat" cmpd="sng">
                      <a:solidFill>
                        <a:schemeClr val="dk1"/>
                      </a:solidFill>
                      <a:prstDash val="solid"/>
                      <a:round/>
                      <a:headEnd type="none" w="sm" len="sm"/>
                      <a:tailEnd type="none" w="sm" len="sm"/>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extLst>
                  <a:ext uri="{0D108BD9-81ED-4DB2-BD59-A6C34878D82A}">
                    <a16:rowId xmlns:a16="http://schemas.microsoft.com/office/drawing/2014/main" val="10003"/>
                  </a:ext>
                </a:extLst>
              </a:tr>
              <a:tr h="715985">
                <a:tc>
                  <a:txBody>
                    <a:bodyPr/>
                    <a:lstStyle/>
                    <a:p>
                      <a:pPr marL="0" marR="0" lvl="0" indent="0" algn="l" rtl="0">
                        <a:spcBef>
                          <a:spcPts val="0"/>
                        </a:spcBef>
                        <a:spcAft>
                          <a:spcPts val="0"/>
                        </a:spcAft>
                        <a:buNone/>
                      </a:pPr>
                      <a:r>
                        <a:rPr lang="en" sz="3200" dirty="0">
                          <a:latin typeface="+mn-lt"/>
                          <a:ea typeface="Oswald"/>
                          <a:cs typeface="Oswald"/>
                          <a:sym typeface="Oswald"/>
                        </a:rPr>
                        <a:t>4</a:t>
                      </a:r>
                      <a:endParaRPr sz="3200" dirty="0">
                        <a:latin typeface="+mn-lt"/>
                        <a:ea typeface="Oswald"/>
                        <a:cs typeface="Oswald"/>
                        <a:sym typeface="Oswald"/>
                      </a:endParaRPr>
                    </a:p>
                  </a:txBody>
                  <a:tcPr marL="182900" marR="182900" marT="91450" marB="91450">
                    <a:lnL w="9525" cap="flat" cmpd="sng">
                      <a:solidFill>
                        <a:schemeClr val="dk1"/>
                      </a:solidFill>
                      <a:prstDash val="solid"/>
                      <a:round/>
                      <a:headEnd type="none" w="sm" len="sm"/>
                      <a:tailEnd type="none" w="sm" len="sm"/>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6/45</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13.33%</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$347.31</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9525" cap="flat" cmpd="sng">
                      <a:solidFill>
                        <a:schemeClr val="dk1"/>
                      </a:solidFill>
                      <a:prstDash val="solid"/>
                      <a:round/>
                      <a:headEnd type="none" w="sm" len="sm"/>
                      <a:tailEnd type="none" w="sm" len="sm"/>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15985">
                <a:tc>
                  <a:txBody>
                    <a:bodyPr/>
                    <a:lstStyle/>
                    <a:p>
                      <a:pPr marL="0" marR="0" lvl="0" indent="0" algn="l" rtl="0">
                        <a:spcBef>
                          <a:spcPts val="0"/>
                        </a:spcBef>
                        <a:spcAft>
                          <a:spcPts val="0"/>
                        </a:spcAft>
                        <a:buNone/>
                      </a:pPr>
                      <a:r>
                        <a:rPr lang="en" sz="3200" dirty="0">
                          <a:latin typeface="+mn-lt"/>
                          <a:ea typeface="Oswald"/>
                          <a:cs typeface="Oswald"/>
                          <a:sym typeface="Oswald"/>
                        </a:rPr>
                        <a:t>5</a:t>
                      </a:r>
                      <a:endParaRPr sz="3200" dirty="0">
                        <a:latin typeface="+mn-lt"/>
                        <a:ea typeface="Oswald"/>
                        <a:cs typeface="Oswald"/>
                        <a:sym typeface="Oswald"/>
                      </a:endParaRPr>
                    </a:p>
                  </a:txBody>
                  <a:tcPr marL="182900" marR="182900" marT="91450" marB="91450">
                    <a:lnL w="9525" cap="flat" cmpd="sng">
                      <a:solidFill>
                        <a:schemeClr val="dk1"/>
                      </a:solidFill>
                      <a:prstDash val="solid"/>
                      <a:round/>
                      <a:headEnd type="none" w="sm" len="sm"/>
                      <a:tailEnd type="none" w="sm" len="sm"/>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5/45</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11.11%</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$289.47</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9525" cap="flat" cmpd="sng">
                      <a:solidFill>
                        <a:schemeClr val="dk1"/>
                      </a:solidFill>
                      <a:prstDash val="solid"/>
                      <a:round/>
                      <a:headEnd type="none" w="sm" len="sm"/>
                      <a:tailEnd type="none" w="sm" len="sm"/>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extLst>
                  <a:ext uri="{0D108BD9-81ED-4DB2-BD59-A6C34878D82A}">
                    <a16:rowId xmlns:a16="http://schemas.microsoft.com/office/drawing/2014/main" val="10005"/>
                  </a:ext>
                </a:extLst>
              </a:tr>
              <a:tr h="715985">
                <a:tc>
                  <a:txBody>
                    <a:bodyPr/>
                    <a:lstStyle/>
                    <a:p>
                      <a:pPr marL="0" marR="0" lvl="0" indent="0" algn="l" rtl="0">
                        <a:spcBef>
                          <a:spcPts val="0"/>
                        </a:spcBef>
                        <a:spcAft>
                          <a:spcPts val="0"/>
                        </a:spcAft>
                        <a:buNone/>
                      </a:pPr>
                      <a:r>
                        <a:rPr lang="en" sz="3200" dirty="0">
                          <a:latin typeface="+mn-lt"/>
                          <a:ea typeface="Oswald"/>
                          <a:cs typeface="Oswald"/>
                          <a:sym typeface="Oswald"/>
                        </a:rPr>
                        <a:t>6</a:t>
                      </a:r>
                      <a:endParaRPr sz="3200" dirty="0">
                        <a:latin typeface="+mn-lt"/>
                        <a:ea typeface="Oswald"/>
                        <a:cs typeface="Oswald"/>
                        <a:sym typeface="Oswald"/>
                      </a:endParaRPr>
                    </a:p>
                  </a:txBody>
                  <a:tcPr marL="182900" marR="182900" marT="91450" marB="91450">
                    <a:lnL w="9525" cap="flat" cmpd="sng">
                      <a:solidFill>
                        <a:schemeClr val="dk1"/>
                      </a:solidFill>
                      <a:prstDash val="solid"/>
                      <a:round/>
                      <a:headEnd type="none" w="sm" len="sm"/>
                      <a:tailEnd type="none" w="sm" len="sm"/>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4/45</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8.89%</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$231.63</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9525" cap="flat" cmpd="sng">
                      <a:solidFill>
                        <a:schemeClr val="dk1"/>
                      </a:solidFill>
                      <a:prstDash val="solid"/>
                      <a:round/>
                      <a:headEnd type="none" w="sm" len="sm"/>
                      <a:tailEnd type="none" w="sm" len="sm"/>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15985">
                <a:tc>
                  <a:txBody>
                    <a:bodyPr/>
                    <a:lstStyle/>
                    <a:p>
                      <a:pPr marL="0" marR="0" lvl="0" indent="0" algn="l" rtl="0">
                        <a:spcBef>
                          <a:spcPts val="0"/>
                        </a:spcBef>
                        <a:spcAft>
                          <a:spcPts val="0"/>
                        </a:spcAft>
                        <a:buNone/>
                      </a:pPr>
                      <a:r>
                        <a:rPr lang="en" sz="3200" dirty="0">
                          <a:latin typeface="+mn-lt"/>
                          <a:ea typeface="Oswald"/>
                          <a:cs typeface="Oswald"/>
                          <a:sym typeface="Oswald"/>
                        </a:rPr>
                        <a:t>7</a:t>
                      </a:r>
                      <a:endParaRPr sz="3200" b="1" dirty="0">
                        <a:latin typeface="+mn-lt"/>
                        <a:ea typeface="Oswald"/>
                        <a:cs typeface="Oswald"/>
                        <a:sym typeface="Oswald"/>
                      </a:endParaRPr>
                    </a:p>
                  </a:txBody>
                  <a:tcPr marL="182900" marR="182900" marT="91450" marB="91450">
                    <a:lnL w="9525" cap="flat" cmpd="sng">
                      <a:solidFill>
                        <a:schemeClr val="dk1"/>
                      </a:solidFill>
                      <a:prstDash val="solid"/>
                      <a:round/>
                      <a:headEnd type="none" w="sm" len="sm"/>
                      <a:tailEnd type="none" w="sm" len="sm"/>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3/45</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6.67%</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$173.79</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9525" cap="flat" cmpd="sng">
                      <a:solidFill>
                        <a:schemeClr val="dk1"/>
                      </a:solidFill>
                      <a:prstDash val="solid"/>
                      <a:round/>
                      <a:headEnd type="none" w="sm" len="sm"/>
                      <a:tailEnd type="none" w="sm" len="sm"/>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51B5E0">
                        <a:alpha val="10130"/>
                      </a:srgbClr>
                    </a:solidFill>
                  </a:tcPr>
                </a:tc>
                <a:extLst>
                  <a:ext uri="{0D108BD9-81ED-4DB2-BD59-A6C34878D82A}">
                    <a16:rowId xmlns:a16="http://schemas.microsoft.com/office/drawing/2014/main" val="10007"/>
                  </a:ext>
                </a:extLst>
              </a:tr>
              <a:tr h="715985">
                <a:tc>
                  <a:txBody>
                    <a:bodyPr/>
                    <a:lstStyle/>
                    <a:p>
                      <a:pPr marL="0" marR="0" lvl="0" indent="0" algn="l" rtl="0">
                        <a:spcBef>
                          <a:spcPts val="0"/>
                        </a:spcBef>
                        <a:spcAft>
                          <a:spcPts val="0"/>
                        </a:spcAft>
                        <a:buNone/>
                      </a:pPr>
                      <a:r>
                        <a:rPr lang="en" sz="3200" dirty="0">
                          <a:latin typeface="+mn-lt"/>
                          <a:ea typeface="Oswald"/>
                          <a:cs typeface="Oswald"/>
                          <a:sym typeface="Oswald"/>
                        </a:rPr>
                        <a:t>8</a:t>
                      </a:r>
                      <a:endParaRPr sz="3200" b="1" dirty="0">
                        <a:latin typeface="+mn-lt"/>
                        <a:ea typeface="Oswald"/>
                        <a:cs typeface="Oswald"/>
                        <a:sym typeface="Oswald"/>
                      </a:endParaRPr>
                    </a:p>
                  </a:txBody>
                  <a:tcPr marL="182900" marR="182900" marT="91450" marB="91450">
                    <a:lnL w="9525" cap="flat" cmpd="sng">
                      <a:solidFill>
                        <a:schemeClr val="dk1"/>
                      </a:solidFill>
                      <a:prstDash val="solid"/>
                      <a:round/>
                      <a:headEnd type="none" w="sm" len="sm"/>
                      <a:tailEnd type="none" w="sm" len="sm"/>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2/45</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4.44%</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$115.68</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9525" cap="flat" cmpd="sng">
                      <a:solidFill>
                        <a:schemeClr val="dk1"/>
                      </a:solidFill>
                      <a:prstDash val="solid"/>
                      <a:round/>
                      <a:headEnd type="none" w="sm" len="sm"/>
                      <a:tailEnd type="none" w="sm" len="sm"/>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715985">
                <a:tc>
                  <a:txBody>
                    <a:bodyPr/>
                    <a:lstStyle/>
                    <a:p>
                      <a:pPr marL="0" marR="0" lvl="0" indent="0" algn="l" rtl="0">
                        <a:spcBef>
                          <a:spcPts val="0"/>
                        </a:spcBef>
                        <a:spcAft>
                          <a:spcPts val="0"/>
                        </a:spcAft>
                        <a:buNone/>
                      </a:pPr>
                      <a:r>
                        <a:rPr lang="en" sz="3200" dirty="0">
                          <a:latin typeface="+mn-lt"/>
                          <a:ea typeface="Oswald"/>
                          <a:cs typeface="Oswald"/>
                          <a:sym typeface="Oswald"/>
                        </a:rPr>
                        <a:t>9</a:t>
                      </a:r>
                      <a:endParaRPr sz="3200" b="1" dirty="0">
                        <a:latin typeface="+mn-lt"/>
                        <a:ea typeface="Oswald"/>
                        <a:cs typeface="Oswald"/>
                        <a:sym typeface="Oswald"/>
                      </a:endParaRPr>
                    </a:p>
                  </a:txBody>
                  <a:tcPr marL="182900" marR="182900" marT="91450" marB="91450">
                    <a:lnL w="9525" cap="flat" cmpd="sng">
                      <a:solidFill>
                        <a:schemeClr val="dk1"/>
                      </a:solidFill>
                      <a:prstDash val="solid"/>
                      <a:round/>
                      <a:headEnd type="none" w="sm" len="sm"/>
                      <a:tailEnd type="none" w="sm" len="sm"/>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solidFill>
                        <a:schemeClr val="dk1"/>
                      </a:solidFill>
                      <a:prstDash val="solid"/>
                      <a:round/>
                      <a:headEnd type="none" w="sm" len="sm"/>
                      <a:tailEnd type="none" w="sm" len="sm"/>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1/45</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2.22%</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9525" cap="flat" cmpd="sng">
                      <a:solidFill>
                        <a:schemeClr val="dk1"/>
                      </a:solidFill>
                      <a:prstDash val="solid"/>
                      <a:round/>
                      <a:headEnd type="none" w="sm" len="sm"/>
                      <a:tailEnd type="none" w="sm" len="sm"/>
                    </a:lnB>
                    <a:solidFill>
                      <a:srgbClr val="51B5E0">
                        <a:alpha val="10130"/>
                      </a:srgbClr>
                    </a:solidFill>
                  </a:tcPr>
                </a:tc>
                <a:tc>
                  <a:txBody>
                    <a:bodyPr/>
                    <a:lstStyle/>
                    <a:p>
                      <a:pPr marL="0" marR="0" lvl="0" indent="0" algn="l" rtl="0">
                        <a:spcBef>
                          <a:spcPts val="0"/>
                        </a:spcBef>
                        <a:spcAft>
                          <a:spcPts val="0"/>
                        </a:spcAft>
                        <a:buNone/>
                      </a:pPr>
                      <a:r>
                        <a:rPr lang="en" sz="3200" dirty="0">
                          <a:latin typeface="+mn-lt"/>
                          <a:ea typeface="Oswald"/>
                          <a:cs typeface="Oswald"/>
                          <a:sym typeface="Oswald"/>
                        </a:rPr>
                        <a:t>$57.84</a:t>
                      </a:r>
                      <a:endParaRPr sz="3200" dirty="0">
                        <a:latin typeface="+mn-lt"/>
                        <a:ea typeface="Oswald"/>
                        <a:cs typeface="Oswald"/>
                        <a:sym typeface="Oswald"/>
                      </a:endParaRPr>
                    </a:p>
                  </a:txBody>
                  <a:tcPr marL="182900" marR="182900" marT="91450" marB="91450">
                    <a:lnL w="12700" cap="flat" cmpd="sng" algn="ctr">
                      <a:solidFill>
                        <a:schemeClr val="accent2"/>
                      </a:solidFill>
                      <a:prstDash val="solid"/>
                      <a:round/>
                      <a:headEnd type="none" w="med" len="med"/>
                      <a:tailEnd type="none" w="med" len="med"/>
                    </a:lnL>
                    <a:lnR w="9525" cap="flat" cmpd="sng">
                      <a:solidFill>
                        <a:schemeClr val="dk1"/>
                      </a:solidFill>
                      <a:prstDash val="solid"/>
                      <a:round/>
                      <a:headEnd type="none" w="sm" len="sm"/>
                      <a:tailEnd type="none" w="sm" len="sm"/>
                    </a:lnR>
                    <a:lnT w="12700" cap="flat" cmpd="sng" algn="ctr">
                      <a:solidFill>
                        <a:schemeClr val="accent2"/>
                      </a:solidFill>
                      <a:prstDash val="solid"/>
                      <a:round/>
                      <a:headEnd type="none" w="med" len="med"/>
                      <a:tailEnd type="none" w="med" len="med"/>
                    </a:lnT>
                    <a:lnB w="9525" cap="flat" cmpd="sng">
                      <a:solidFill>
                        <a:schemeClr val="dk1"/>
                      </a:solidFill>
                      <a:prstDash val="solid"/>
                      <a:round/>
                      <a:headEnd type="none" w="sm" len="sm"/>
                      <a:tailEnd type="none" w="sm" len="sm"/>
                    </a:lnB>
                    <a:solidFill>
                      <a:srgbClr val="51B5E0">
                        <a:alpha val="10130"/>
                      </a:srgbClr>
                    </a:solidFill>
                  </a:tcPr>
                </a:tc>
                <a:extLst>
                  <a:ext uri="{0D108BD9-81ED-4DB2-BD59-A6C34878D82A}">
                    <a16:rowId xmlns:a16="http://schemas.microsoft.com/office/drawing/2014/main" val="10009"/>
                  </a:ext>
                </a:extLst>
              </a:tr>
            </a:tbl>
          </a:graphicData>
        </a:graphic>
      </p:graphicFrame>
      <p:sp>
        <p:nvSpPr>
          <p:cNvPr id="8" name="Title 7">
            <a:extLst>
              <a:ext uri="{FF2B5EF4-FFF2-40B4-BE49-F238E27FC236}">
                <a16:creationId xmlns:a16="http://schemas.microsoft.com/office/drawing/2014/main" id="{021131FD-262E-8388-2D36-120E5B1C6D2D}"/>
              </a:ext>
            </a:extLst>
          </p:cNvPr>
          <p:cNvSpPr>
            <a:spLocks noGrp="1"/>
          </p:cNvSpPr>
          <p:nvPr>
            <p:ph type="title"/>
          </p:nvPr>
        </p:nvSpPr>
        <p:spPr/>
        <p:txBody>
          <a:bodyPr/>
          <a:lstStyle/>
          <a:p>
            <a:r>
              <a:rPr lang="en-US" b="0" dirty="0">
                <a:solidFill>
                  <a:schemeClr val="tx1"/>
                </a:solidFill>
              </a:rPr>
              <a:t>Rules of </a:t>
            </a:r>
            <a:r>
              <a:rPr lang="en-US" dirty="0"/>
              <a:t>78s</a:t>
            </a:r>
          </a:p>
        </p:txBody>
      </p:sp>
    </p:spTree>
    <p:extLst>
      <p:ext uri="{BB962C8B-B14F-4D97-AF65-F5344CB8AC3E}">
        <p14:creationId xmlns:p14="http://schemas.microsoft.com/office/powerpoint/2010/main" val="14413117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257568" y="2315462"/>
            <a:ext cx="9091648" cy="4524315"/>
          </a:xfrm>
          <a:prstGeom prst="rect">
            <a:avLst/>
          </a:prstGeom>
          <a:noFill/>
        </p:spPr>
        <p:txBody>
          <a:bodyPr wrap="square" rtlCol="0">
            <a:spAutoFit/>
          </a:bodyPr>
          <a:lstStyle/>
          <a:p>
            <a:r>
              <a:rPr lang="en-US" sz="9600" dirty="0">
                <a:latin typeface="+mj-lt"/>
              </a:rPr>
              <a:t>The Premium Finance Agreement</a:t>
            </a:r>
          </a:p>
          <a:p>
            <a:r>
              <a:rPr lang="en-US" sz="9600" b="1" dirty="0">
                <a:solidFill>
                  <a:schemeClr val="accent2"/>
                </a:solidFill>
                <a:latin typeface="+mj-lt"/>
              </a:rPr>
              <a:t>A Close-Up Look</a:t>
            </a:r>
          </a:p>
        </p:txBody>
      </p:sp>
    </p:spTree>
    <p:extLst>
      <p:ext uri="{BB962C8B-B14F-4D97-AF65-F5344CB8AC3E}">
        <p14:creationId xmlns:p14="http://schemas.microsoft.com/office/powerpoint/2010/main" val="40621887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175B8D1-18F2-31F9-AAFF-DDB1AF5A1990}"/>
              </a:ext>
            </a:extLst>
          </p:cNvPr>
          <p:cNvSpPr>
            <a:spLocks noGrp="1"/>
          </p:cNvSpPr>
          <p:nvPr>
            <p:ph type="sldNum" sz="quarter" idx="12"/>
          </p:nvPr>
        </p:nvSpPr>
        <p:spPr>
          <a:xfrm>
            <a:off x="13248406" y="9534526"/>
            <a:ext cx="4114800" cy="346249"/>
          </a:xfrm>
        </p:spPr>
        <p:txBody>
          <a:bodyPr/>
          <a:lstStyle/>
          <a:p>
            <a:pPr>
              <a:spcAft>
                <a:spcPts val="600"/>
              </a:spcAft>
            </a:pPr>
            <a:fld id="{689283F9-B069-4DD8-986C-6F2C25501430}" type="slidenum">
              <a:rPr lang="en-US" smtClean="0"/>
              <a:pPr>
                <a:spcAft>
                  <a:spcPts val="600"/>
                </a:spcAft>
              </a:pPr>
              <a:t>74</a:t>
            </a:fld>
            <a:endParaRPr lang="en-US" dirty="0"/>
          </a:p>
        </p:txBody>
      </p:sp>
      <p:sp>
        <p:nvSpPr>
          <p:cNvPr id="4" name="Title 3">
            <a:extLst>
              <a:ext uri="{FF2B5EF4-FFF2-40B4-BE49-F238E27FC236}">
                <a16:creationId xmlns:a16="http://schemas.microsoft.com/office/drawing/2014/main" id="{42D8519E-2854-8C4A-F13C-BA993085274D}"/>
              </a:ext>
            </a:extLst>
          </p:cNvPr>
          <p:cNvSpPr>
            <a:spLocks noGrp="1"/>
          </p:cNvSpPr>
          <p:nvPr>
            <p:ph type="title"/>
          </p:nvPr>
        </p:nvSpPr>
        <p:spPr>
          <a:xfrm>
            <a:off x="5268686" y="540327"/>
            <a:ext cx="12094520" cy="1288474"/>
          </a:xfrm>
        </p:spPr>
        <p:txBody>
          <a:bodyPr anchor="ctr">
            <a:normAutofit/>
          </a:bodyPr>
          <a:lstStyle/>
          <a:p>
            <a:r>
              <a:rPr lang="en-US" b="0" dirty="0">
                <a:solidFill>
                  <a:schemeClr val="tx1"/>
                </a:solidFill>
              </a:rPr>
              <a:t>Premium finance </a:t>
            </a:r>
            <a:r>
              <a:rPr lang="en-US" dirty="0"/>
              <a:t>agreement</a:t>
            </a:r>
          </a:p>
        </p:txBody>
      </p:sp>
      <p:pic>
        <p:nvPicPr>
          <p:cNvPr id="2" name="Content Placeholder 3">
            <a:extLst>
              <a:ext uri="{FF2B5EF4-FFF2-40B4-BE49-F238E27FC236}">
                <a16:creationId xmlns:a16="http://schemas.microsoft.com/office/drawing/2014/main" id="{8487ED4E-48F6-868A-1113-12B24E936EA2}"/>
              </a:ext>
            </a:extLst>
          </p:cNvPr>
          <p:cNvPicPr>
            <a:picLocks/>
          </p:cNvPicPr>
          <p:nvPr/>
        </p:nvPicPr>
        <p:blipFill>
          <a:blip r:embed="rId3"/>
          <a:stretch>
            <a:fillRect/>
          </a:stretch>
        </p:blipFill>
        <p:spPr>
          <a:xfrm>
            <a:off x="5852955" y="1991032"/>
            <a:ext cx="9352632" cy="7543493"/>
          </a:xfrm>
          <a:prstGeom prst="rect">
            <a:avLst/>
          </a:prstGeom>
          <a:noFill/>
        </p:spPr>
      </p:pic>
    </p:spTree>
    <p:extLst>
      <p:ext uri="{BB962C8B-B14F-4D97-AF65-F5344CB8AC3E}">
        <p14:creationId xmlns:p14="http://schemas.microsoft.com/office/powerpoint/2010/main" val="41681369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4" name="Title 3">
            <a:extLst>
              <a:ext uri="{FF2B5EF4-FFF2-40B4-BE49-F238E27FC236}">
                <a16:creationId xmlns:a16="http://schemas.microsoft.com/office/drawing/2014/main" id="{42D8519E-2854-8C4A-F13C-BA993085274D}"/>
              </a:ext>
            </a:extLst>
          </p:cNvPr>
          <p:cNvSpPr>
            <a:spLocks noGrp="1"/>
          </p:cNvSpPr>
          <p:nvPr>
            <p:ph type="title"/>
          </p:nvPr>
        </p:nvSpPr>
        <p:spPr>
          <a:xfrm>
            <a:off x="1088571" y="540327"/>
            <a:ext cx="16274635" cy="1288474"/>
          </a:xfrm>
        </p:spPr>
        <p:txBody>
          <a:bodyPr anchor="ctr">
            <a:normAutofit/>
          </a:bodyPr>
          <a:lstStyle/>
          <a:p>
            <a:r>
              <a:rPr lang="en-US" b="0" dirty="0">
                <a:solidFill>
                  <a:schemeClr val="tx1"/>
                </a:solidFill>
              </a:rPr>
              <a:t>Premium finance </a:t>
            </a:r>
            <a:r>
              <a:rPr lang="en-US" dirty="0"/>
              <a:t>agreement</a:t>
            </a:r>
          </a:p>
        </p:txBody>
      </p:sp>
      <p:sp>
        <p:nvSpPr>
          <p:cNvPr id="9" name="Slide Number Placeholder 1">
            <a:extLst>
              <a:ext uri="{FF2B5EF4-FFF2-40B4-BE49-F238E27FC236}">
                <a16:creationId xmlns:a16="http://schemas.microsoft.com/office/drawing/2014/main" id="{4175B8D1-18F2-31F9-AAFF-DDB1AF5A1990}"/>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75</a:t>
            </a:fld>
            <a:endParaRPr lang="en-US" dirty="0"/>
          </a:p>
        </p:txBody>
      </p:sp>
      <p:pic>
        <p:nvPicPr>
          <p:cNvPr id="3" name="Content Placeholder 3">
            <a:extLst>
              <a:ext uri="{FF2B5EF4-FFF2-40B4-BE49-F238E27FC236}">
                <a16:creationId xmlns:a16="http://schemas.microsoft.com/office/drawing/2014/main" id="{8DA2D030-46F0-E849-97CF-5DA060EBBB5A}"/>
              </a:ext>
            </a:extLst>
          </p:cNvPr>
          <p:cNvPicPr>
            <a:picLocks noChangeAspect="1"/>
          </p:cNvPicPr>
          <p:nvPr/>
        </p:nvPicPr>
        <p:blipFill>
          <a:blip r:embed="rId3"/>
          <a:stretch>
            <a:fillRect/>
          </a:stretch>
        </p:blipFill>
        <p:spPr>
          <a:xfrm>
            <a:off x="1142077" y="2095500"/>
            <a:ext cx="16166185" cy="7315200"/>
          </a:xfrm>
          <a:prstGeom prst="rect">
            <a:avLst/>
          </a:prstGeom>
          <a:noFill/>
        </p:spPr>
      </p:pic>
    </p:spTree>
    <p:extLst>
      <p:ext uri="{BB962C8B-B14F-4D97-AF65-F5344CB8AC3E}">
        <p14:creationId xmlns:p14="http://schemas.microsoft.com/office/powerpoint/2010/main" val="4036985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4" name="Title 3">
            <a:extLst>
              <a:ext uri="{FF2B5EF4-FFF2-40B4-BE49-F238E27FC236}">
                <a16:creationId xmlns:a16="http://schemas.microsoft.com/office/drawing/2014/main" id="{CD9062F9-1EDB-0CE7-37CE-338C81F7EC9D}"/>
              </a:ext>
            </a:extLst>
          </p:cNvPr>
          <p:cNvSpPr>
            <a:spLocks noGrp="1"/>
          </p:cNvSpPr>
          <p:nvPr>
            <p:ph type="title"/>
          </p:nvPr>
        </p:nvSpPr>
        <p:spPr>
          <a:xfrm>
            <a:off x="1088571" y="540327"/>
            <a:ext cx="16274635" cy="1288474"/>
          </a:xfrm>
        </p:spPr>
        <p:txBody>
          <a:bodyPr anchor="ctr">
            <a:normAutofit/>
          </a:bodyPr>
          <a:lstStyle/>
          <a:p>
            <a:r>
              <a:rPr lang="en-US" b="0" dirty="0">
                <a:solidFill>
                  <a:schemeClr val="tx1"/>
                </a:solidFill>
              </a:rPr>
              <a:t>Agreement</a:t>
            </a:r>
            <a:r>
              <a:rPr lang="en-US" dirty="0"/>
              <a:t> highlights</a:t>
            </a:r>
          </a:p>
        </p:txBody>
      </p:sp>
      <p:sp>
        <p:nvSpPr>
          <p:cNvPr id="950" name="Slide Number Placeholder 2">
            <a:extLst>
              <a:ext uri="{FF2B5EF4-FFF2-40B4-BE49-F238E27FC236}">
                <a16:creationId xmlns:a16="http://schemas.microsoft.com/office/drawing/2014/main" id="{6E69DA12-E155-0885-529B-4B419C35954A}"/>
              </a:ext>
            </a:extLst>
          </p:cNvPr>
          <p:cNvSpPr>
            <a:spLocks noGrp="1"/>
          </p:cNvSpPr>
          <p:nvPr>
            <p:ph type="sldNum" sz="quarter" idx="12"/>
          </p:nvPr>
        </p:nvSpPr>
        <p:spPr>
          <a:xfrm>
            <a:off x="13248406" y="9534526"/>
            <a:ext cx="4114800" cy="346249"/>
          </a:xfrm>
        </p:spPr>
        <p:txBody>
          <a:bodyPr/>
          <a:lstStyle/>
          <a:p>
            <a:pPr>
              <a:spcAft>
                <a:spcPts val="600"/>
              </a:spcAft>
            </a:pPr>
            <a:fld id="{689283F9-B069-4DD8-986C-6F2C25501430}" type="slidenum">
              <a:rPr lang="en-US" smtClean="0"/>
              <a:pPr>
                <a:spcAft>
                  <a:spcPts val="600"/>
                </a:spcAft>
              </a:pPr>
              <a:t>76</a:t>
            </a:fld>
            <a:endParaRPr lang="en-US" dirty="0"/>
          </a:p>
        </p:txBody>
      </p:sp>
      <p:graphicFrame>
        <p:nvGraphicFramePr>
          <p:cNvPr id="947" name="Google Shape;944;p113">
            <a:extLst>
              <a:ext uri="{FF2B5EF4-FFF2-40B4-BE49-F238E27FC236}">
                <a16:creationId xmlns:a16="http://schemas.microsoft.com/office/drawing/2014/main" id="{AA9FB683-A949-0E82-5CC6-F53EEB5D26F8}"/>
              </a:ext>
            </a:extLst>
          </p:cNvPr>
          <p:cNvGraphicFramePr>
            <a:graphicFrameLocks noGrp="1"/>
          </p:cNvGraphicFramePr>
          <p:nvPr>
            <p:ph sz="quarter" idx="14"/>
            <p:extLst>
              <p:ext uri="{D42A27DB-BD31-4B8C-83A1-F6EECF244321}">
                <p14:modId xmlns:p14="http://schemas.microsoft.com/office/powerpoint/2010/main" val="3122051354"/>
              </p:ext>
            </p:extLst>
          </p:nvPr>
        </p:nvGraphicFramePr>
        <p:xfrm>
          <a:off x="1087852" y="2095500"/>
          <a:ext cx="16274636"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28669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4" name="Title 3">
            <a:extLst>
              <a:ext uri="{FF2B5EF4-FFF2-40B4-BE49-F238E27FC236}">
                <a16:creationId xmlns:a16="http://schemas.microsoft.com/office/drawing/2014/main" id="{42D8519E-2854-8C4A-F13C-BA993085274D}"/>
              </a:ext>
            </a:extLst>
          </p:cNvPr>
          <p:cNvSpPr>
            <a:spLocks noGrp="1"/>
          </p:cNvSpPr>
          <p:nvPr>
            <p:ph type="title"/>
          </p:nvPr>
        </p:nvSpPr>
        <p:spPr>
          <a:xfrm>
            <a:off x="1088571" y="540327"/>
            <a:ext cx="16274635" cy="1288474"/>
          </a:xfrm>
        </p:spPr>
        <p:txBody>
          <a:bodyPr anchor="ctr">
            <a:normAutofit/>
          </a:bodyPr>
          <a:lstStyle/>
          <a:p>
            <a:r>
              <a:rPr lang="en-US" b="0" dirty="0">
                <a:solidFill>
                  <a:schemeClr val="tx1"/>
                </a:solidFill>
              </a:rPr>
              <a:t>Premium finance </a:t>
            </a:r>
            <a:r>
              <a:rPr lang="en-US" dirty="0"/>
              <a:t>agreement</a:t>
            </a:r>
          </a:p>
        </p:txBody>
      </p:sp>
      <p:sp>
        <p:nvSpPr>
          <p:cNvPr id="9" name="Slide Number Placeholder 1">
            <a:extLst>
              <a:ext uri="{FF2B5EF4-FFF2-40B4-BE49-F238E27FC236}">
                <a16:creationId xmlns:a16="http://schemas.microsoft.com/office/drawing/2014/main" id="{4175B8D1-18F2-31F9-AAFF-DDB1AF5A1990}"/>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77</a:t>
            </a:fld>
            <a:endParaRPr lang="en-US" dirty="0"/>
          </a:p>
        </p:txBody>
      </p:sp>
      <p:pic>
        <p:nvPicPr>
          <p:cNvPr id="2" name="Content Placeholder 5">
            <a:extLst>
              <a:ext uri="{FF2B5EF4-FFF2-40B4-BE49-F238E27FC236}">
                <a16:creationId xmlns:a16="http://schemas.microsoft.com/office/drawing/2014/main" id="{E34B0CAC-8275-C925-914D-61D0AB70C69E}"/>
              </a:ext>
            </a:extLst>
          </p:cNvPr>
          <p:cNvPicPr>
            <a:picLocks/>
          </p:cNvPicPr>
          <p:nvPr/>
        </p:nvPicPr>
        <p:blipFill>
          <a:blip r:embed="rId3"/>
          <a:stretch>
            <a:fillRect/>
          </a:stretch>
        </p:blipFill>
        <p:spPr>
          <a:xfrm>
            <a:off x="1087852" y="2219326"/>
            <a:ext cx="15544800" cy="7315200"/>
          </a:xfrm>
          <a:prstGeom prst="rect">
            <a:avLst/>
          </a:prstGeom>
          <a:noFill/>
        </p:spPr>
      </p:pic>
    </p:spTree>
    <p:extLst>
      <p:ext uri="{BB962C8B-B14F-4D97-AF65-F5344CB8AC3E}">
        <p14:creationId xmlns:p14="http://schemas.microsoft.com/office/powerpoint/2010/main" val="28744097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64" name="Title 1">
            <a:extLst>
              <a:ext uri="{FF2B5EF4-FFF2-40B4-BE49-F238E27FC236}">
                <a16:creationId xmlns:a16="http://schemas.microsoft.com/office/drawing/2014/main" id="{0B905D61-FDD1-2360-BFB5-138432B16861}"/>
              </a:ext>
            </a:extLst>
          </p:cNvPr>
          <p:cNvSpPr>
            <a:spLocks noGrp="1"/>
          </p:cNvSpPr>
          <p:nvPr>
            <p:ph type="title"/>
          </p:nvPr>
        </p:nvSpPr>
        <p:spPr>
          <a:xfrm>
            <a:off x="1087852" y="540327"/>
            <a:ext cx="16275354" cy="1288474"/>
          </a:xfrm>
        </p:spPr>
        <p:txBody>
          <a:bodyPr/>
          <a:lstStyle/>
          <a:p>
            <a:r>
              <a:rPr lang="en-US" b="0" dirty="0">
                <a:solidFill>
                  <a:schemeClr val="tx1"/>
                </a:solidFill>
              </a:rPr>
              <a:t>Agreement</a:t>
            </a:r>
            <a:r>
              <a:rPr lang="en-US" dirty="0"/>
              <a:t> Highlights</a:t>
            </a:r>
          </a:p>
        </p:txBody>
      </p:sp>
      <p:sp>
        <p:nvSpPr>
          <p:cNvPr id="966" name="Slide Number Placeholder 2">
            <a:extLst>
              <a:ext uri="{FF2B5EF4-FFF2-40B4-BE49-F238E27FC236}">
                <a16:creationId xmlns:a16="http://schemas.microsoft.com/office/drawing/2014/main" id="{292A0FAD-828D-246C-1634-7F217182C931}"/>
              </a:ext>
            </a:extLst>
          </p:cNvPr>
          <p:cNvSpPr>
            <a:spLocks noGrp="1"/>
          </p:cNvSpPr>
          <p:nvPr>
            <p:ph type="sldNum" sz="quarter" idx="12"/>
          </p:nvPr>
        </p:nvSpPr>
        <p:spPr>
          <a:xfrm>
            <a:off x="13248406" y="9534526"/>
            <a:ext cx="4114800" cy="346249"/>
          </a:xfrm>
        </p:spPr>
        <p:txBody>
          <a:bodyPr/>
          <a:lstStyle/>
          <a:p>
            <a:pPr>
              <a:spcAft>
                <a:spcPts val="600"/>
              </a:spcAft>
            </a:pPr>
            <a:fld id="{689283F9-B069-4DD8-986C-6F2C25501430}" type="slidenum">
              <a:rPr lang="en-US" smtClean="0"/>
              <a:pPr>
                <a:spcAft>
                  <a:spcPts val="600"/>
                </a:spcAft>
              </a:pPr>
              <a:t>78</a:t>
            </a:fld>
            <a:endParaRPr lang="en-US" dirty="0"/>
          </a:p>
        </p:txBody>
      </p:sp>
      <p:graphicFrame>
        <p:nvGraphicFramePr>
          <p:cNvPr id="961" name="Google Shape;958;p115">
            <a:extLst>
              <a:ext uri="{FF2B5EF4-FFF2-40B4-BE49-F238E27FC236}">
                <a16:creationId xmlns:a16="http://schemas.microsoft.com/office/drawing/2014/main" id="{ECA2DF3F-9E5A-4A1C-ACD5-64D82B9E4CF8}"/>
              </a:ext>
            </a:extLst>
          </p:cNvPr>
          <p:cNvGraphicFramePr>
            <a:graphicFrameLocks noGrp="1"/>
          </p:cNvGraphicFramePr>
          <p:nvPr>
            <p:ph sz="quarter" idx="14"/>
            <p:extLst>
              <p:ext uri="{D42A27DB-BD31-4B8C-83A1-F6EECF244321}">
                <p14:modId xmlns:p14="http://schemas.microsoft.com/office/powerpoint/2010/main" val="146475546"/>
              </p:ext>
            </p:extLst>
          </p:nvPr>
        </p:nvGraphicFramePr>
        <p:xfrm>
          <a:off x="1087852" y="2095501"/>
          <a:ext cx="16274636" cy="7284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4492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4" name="Title 3">
            <a:extLst>
              <a:ext uri="{FF2B5EF4-FFF2-40B4-BE49-F238E27FC236}">
                <a16:creationId xmlns:a16="http://schemas.microsoft.com/office/drawing/2014/main" id="{42D8519E-2854-8C4A-F13C-BA993085274D}"/>
              </a:ext>
            </a:extLst>
          </p:cNvPr>
          <p:cNvSpPr>
            <a:spLocks noGrp="1"/>
          </p:cNvSpPr>
          <p:nvPr>
            <p:ph type="title"/>
          </p:nvPr>
        </p:nvSpPr>
        <p:spPr>
          <a:xfrm>
            <a:off x="1088571" y="540327"/>
            <a:ext cx="16274635" cy="1288474"/>
          </a:xfrm>
        </p:spPr>
        <p:txBody>
          <a:bodyPr anchor="ctr">
            <a:normAutofit/>
          </a:bodyPr>
          <a:lstStyle/>
          <a:p>
            <a:r>
              <a:rPr lang="en-US" b="0" dirty="0">
                <a:solidFill>
                  <a:schemeClr val="tx1"/>
                </a:solidFill>
              </a:rPr>
              <a:t>Premium finance </a:t>
            </a:r>
            <a:r>
              <a:rPr lang="en-US" dirty="0"/>
              <a:t>agreement</a:t>
            </a:r>
          </a:p>
        </p:txBody>
      </p:sp>
      <p:sp>
        <p:nvSpPr>
          <p:cNvPr id="9" name="Slide Number Placeholder 1">
            <a:extLst>
              <a:ext uri="{FF2B5EF4-FFF2-40B4-BE49-F238E27FC236}">
                <a16:creationId xmlns:a16="http://schemas.microsoft.com/office/drawing/2014/main" id="{4175B8D1-18F2-31F9-AAFF-DDB1AF5A1990}"/>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79</a:t>
            </a:fld>
            <a:endParaRPr lang="en-US" dirty="0"/>
          </a:p>
        </p:txBody>
      </p:sp>
      <p:pic>
        <p:nvPicPr>
          <p:cNvPr id="3" name="Content Placeholder 6">
            <a:extLst>
              <a:ext uri="{FF2B5EF4-FFF2-40B4-BE49-F238E27FC236}">
                <a16:creationId xmlns:a16="http://schemas.microsoft.com/office/drawing/2014/main" id="{80BE1E5F-CEB2-8980-2926-4D07CCCB9D5A}"/>
              </a:ext>
            </a:extLst>
          </p:cNvPr>
          <p:cNvPicPr>
            <a:picLocks/>
          </p:cNvPicPr>
          <p:nvPr/>
        </p:nvPicPr>
        <p:blipFill>
          <a:blip r:embed="rId3"/>
          <a:stretch>
            <a:fillRect/>
          </a:stretch>
        </p:blipFill>
        <p:spPr>
          <a:xfrm>
            <a:off x="1087852" y="2258927"/>
            <a:ext cx="16274636" cy="6957405"/>
          </a:xfrm>
          <a:prstGeom prst="rect">
            <a:avLst/>
          </a:prstGeom>
          <a:noFill/>
        </p:spPr>
      </p:pic>
    </p:spTree>
    <p:extLst>
      <p:ext uri="{BB962C8B-B14F-4D97-AF65-F5344CB8AC3E}">
        <p14:creationId xmlns:p14="http://schemas.microsoft.com/office/powerpoint/2010/main" val="190300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A6E471-9B9F-83FA-B78E-28C25E646230}"/>
              </a:ext>
            </a:extLst>
          </p:cNvPr>
          <p:cNvSpPr txBox="1"/>
          <p:nvPr/>
        </p:nvSpPr>
        <p:spPr>
          <a:xfrm>
            <a:off x="8269358" y="1166191"/>
            <a:ext cx="8295860" cy="2123658"/>
          </a:xfrm>
          <a:prstGeom prst="rect">
            <a:avLst/>
          </a:prstGeom>
          <a:noFill/>
        </p:spPr>
        <p:txBody>
          <a:bodyPr wrap="square" rtlCol="0">
            <a:spAutoFit/>
          </a:bodyPr>
          <a:lstStyle/>
          <a:p>
            <a:r>
              <a:rPr lang="en-US" sz="6600" dirty="0">
                <a:latin typeface="+mj-lt"/>
              </a:rPr>
              <a:t>WHO OFFERS PREMIUM</a:t>
            </a:r>
            <a:r>
              <a:rPr lang="en-US" sz="6600" dirty="0">
                <a:solidFill>
                  <a:schemeClr val="accent2"/>
                </a:solidFill>
                <a:latin typeface="+mj-lt"/>
              </a:rPr>
              <a:t> </a:t>
            </a:r>
            <a:r>
              <a:rPr lang="en-US" sz="6600" b="1" dirty="0">
                <a:solidFill>
                  <a:schemeClr val="accent2"/>
                </a:solidFill>
                <a:latin typeface="+mj-lt"/>
              </a:rPr>
              <a:t>FINANCING?</a:t>
            </a:r>
          </a:p>
        </p:txBody>
      </p:sp>
      <p:sp>
        <p:nvSpPr>
          <p:cNvPr id="5" name="TextBox 4">
            <a:extLst>
              <a:ext uri="{FF2B5EF4-FFF2-40B4-BE49-F238E27FC236}">
                <a16:creationId xmlns:a16="http://schemas.microsoft.com/office/drawing/2014/main" id="{B0956395-514E-6B8F-8B1D-8CB6BEEA8DF3}"/>
              </a:ext>
            </a:extLst>
          </p:cNvPr>
          <p:cNvSpPr txBox="1"/>
          <p:nvPr/>
        </p:nvSpPr>
        <p:spPr>
          <a:xfrm>
            <a:off x="8600661" y="4107029"/>
            <a:ext cx="8150087" cy="4678204"/>
          </a:xfrm>
          <a:prstGeom prst="rect">
            <a:avLst/>
          </a:prstGeom>
          <a:noFill/>
        </p:spPr>
        <p:txBody>
          <a:bodyPr wrap="square" rtlCol="0">
            <a:spAutoFit/>
          </a:bodyPr>
          <a:lstStyle/>
          <a:p>
            <a:pPr marL="571500" indent="-571500">
              <a:buFont typeface="Wingdings" panose="05000000000000000000" pitchFamily="2" charset="2"/>
              <a:buChar char="§"/>
            </a:pPr>
            <a:r>
              <a:rPr lang="en-US" sz="4000" dirty="0"/>
              <a:t>Banks  </a:t>
            </a:r>
          </a:p>
          <a:p>
            <a:endParaRPr lang="en-US" sz="4000" dirty="0"/>
          </a:p>
          <a:p>
            <a:pPr marL="571500" indent="-571500">
              <a:buFont typeface="Wingdings" panose="05000000000000000000" pitchFamily="2" charset="2"/>
              <a:buChar char="§"/>
            </a:pPr>
            <a:r>
              <a:rPr lang="en-US" sz="4000" dirty="0"/>
              <a:t>Agencies</a:t>
            </a:r>
          </a:p>
          <a:p>
            <a:endParaRPr lang="en-US" sz="4000" dirty="0"/>
          </a:p>
          <a:p>
            <a:pPr marL="571500" indent="-571500">
              <a:buFont typeface="Wingdings" panose="05000000000000000000" pitchFamily="2" charset="2"/>
              <a:buChar char="§"/>
            </a:pPr>
            <a:r>
              <a:rPr lang="en-US" sz="4000" dirty="0"/>
              <a:t>Wholesalers</a:t>
            </a:r>
          </a:p>
          <a:p>
            <a:endParaRPr lang="en-US" sz="4000" dirty="0"/>
          </a:p>
          <a:p>
            <a:pPr marL="571500" indent="-571500">
              <a:buFont typeface="Wingdings" panose="05000000000000000000" pitchFamily="2" charset="2"/>
              <a:buChar char="§"/>
            </a:pPr>
            <a:r>
              <a:rPr lang="en-US" sz="4000" dirty="0"/>
              <a:t>Insurance Companies</a:t>
            </a:r>
          </a:p>
          <a:p>
            <a:endParaRPr lang="en-US" dirty="0"/>
          </a:p>
        </p:txBody>
      </p:sp>
    </p:spTree>
    <p:extLst>
      <p:ext uri="{BB962C8B-B14F-4D97-AF65-F5344CB8AC3E}">
        <p14:creationId xmlns:p14="http://schemas.microsoft.com/office/powerpoint/2010/main" val="26259001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7" name="Slide Number Placeholder 1">
            <a:extLst>
              <a:ext uri="{FF2B5EF4-FFF2-40B4-BE49-F238E27FC236}">
                <a16:creationId xmlns:a16="http://schemas.microsoft.com/office/drawing/2014/main" id="{B9C0E54C-BD3E-1A5A-8576-6496FCA6A5C7}"/>
              </a:ext>
            </a:extLst>
          </p:cNvPr>
          <p:cNvSpPr>
            <a:spLocks noGrp="1"/>
          </p:cNvSpPr>
          <p:nvPr>
            <p:ph type="sldNum" sz="quarter" idx="12"/>
          </p:nvPr>
        </p:nvSpPr>
        <p:spPr>
          <a:xfrm>
            <a:off x="13248406" y="9534526"/>
            <a:ext cx="4114800" cy="346249"/>
          </a:xfrm>
        </p:spPr>
        <p:txBody>
          <a:bodyPr anchor="ctr">
            <a:normAutofit/>
          </a:bodyPr>
          <a:lstStyle/>
          <a:p>
            <a:pPr>
              <a:spcAft>
                <a:spcPts val="600"/>
              </a:spcAft>
            </a:pPr>
            <a:fld id="{689283F9-B069-4DD8-986C-6F2C25501430}" type="slidenum">
              <a:rPr lang="en-US" smtClean="0"/>
              <a:pPr>
                <a:spcAft>
                  <a:spcPts val="600"/>
                </a:spcAft>
              </a:pPr>
              <a:t>80</a:t>
            </a:fld>
            <a:endParaRPr lang="en-US" dirty="0"/>
          </a:p>
        </p:txBody>
      </p:sp>
      <p:sp>
        <p:nvSpPr>
          <p:cNvPr id="987" name="Title 3">
            <a:extLst>
              <a:ext uri="{FF2B5EF4-FFF2-40B4-BE49-F238E27FC236}">
                <a16:creationId xmlns:a16="http://schemas.microsoft.com/office/drawing/2014/main" id="{04107062-7D33-B71C-3C94-92C07213B6D8}"/>
              </a:ext>
            </a:extLst>
          </p:cNvPr>
          <p:cNvSpPr>
            <a:spLocks noGrp="1"/>
          </p:cNvSpPr>
          <p:nvPr>
            <p:ph type="title"/>
          </p:nvPr>
        </p:nvSpPr>
        <p:spPr>
          <a:xfrm>
            <a:off x="5268686" y="540327"/>
            <a:ext cx="12094520" cy="1288474"/>
          </a:xfrm>
        </p:spPr>
        <p:txBody>
          <a:bodyPr/>
          <a:lstStyle/>
          <a:p>
            <a:r>
              <a:rPr lang="en-US" b="0" dirty="0">
                <a:solidFill>
                  <a:schemeClr val="tx1"/>
                </a:solidFill>
              </a:rPr>
              <a:t>Agreement</a:t>
            </a:r>
            <a:r>
              <a:rPr lang="en-US" dirty="0"/>
              <a:t> highlights</a:t>
            </a:r>
          </a:p>
        </p:txBody>
      </p:sp>
      <p:graphicFrame>
        <p:nvGraphicFramePr>
          <p:cNvPr id="983" name="Google Shape;972;p117">
            <a:extLst>
              <a:ext uri="{FF2B5EF4-FFF2-40B4-BE49-F238E27FC236}">
                <a16:creationId xmlns:a16="http://schemas.microsoft.com/office/drawing/2014/main" id="{70727841-60AF-2508-FD2C-870C71380515}"/>
              </a:ext>
            </a:extLst>
          </p:cNvPr>
          <p:cNvGraphicFramePr>
            <a:graphicFrameLocks noGrp="1"/>
          </p:cNvGraphicFramePr>
          <p:nvPr>
            <p:ph sz="quarter" idx="14"/>
            <p:extLst>
              <p:ext uri="{D42A27DB-BD31-4B8C-83A1-F6EECF244321}">
                <p14:modId xmlns:p14="http://schemas.microsoft.com/office/powerpoint/2010/main" val="1920451561"/>
              </p:ext>
            </p:extLst>
          </p:nvPr>
        </p:nvGraphicFramePr>
        <p:xfrm>
          <a:off x="5267966" y="2095500"/>
          <a:ext cx="12094521"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74979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562368" y="3420362"/>
            <a:ext cx="9091648" cy="3046988"/>
          </a:xfrm>
          <a:prstGeom prst="rect">
            <a:avLst/>
          </a:prstGeom>
          <a:noFill/>
        </p:spPr>
        <p:txBody>
          <a:bodyPr wrap="square" rtlCol="0">
            <a:spAutoFit/>
          </a:bodyPr>
          <a:lstStyle/>
          <a:p>
            <a:r>
              <a:rPr lang="en-US" sz="9600" dirty="0">
                <a:latin typeface="+mj-lt"/>
              </a:rPr>
              <a:t>Responsibilities of </a:t>
            </a:r>
          </a:p>
          <a:p>
            <a:r>
              <a:rPr lang="en-US" sz="9600" b="1" dirty="0">
                <a:solidFill>
                  <a:schemeClr val="accent2"/>
                </a:solidFill>
                <a:latin typeface="+mj-lt"/>
              </a:rPr>
              <a:t>Each Party</a:t>
            </a:r>
          </a:p>
        </p:txBody>
      </p:sp>
    </p:spTree>
    <p:extLst>
      <p:ext uri="{BB962C8B-B14F-4D97-AF65-F5344CB8AC3E}">
        <p14:creationId xmlns:p14="http://schemas.microsoft.com/office/powerpoint/2010/main" val="30660102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A6E471-9B9F-83FA-B78E-28C25E646230}"/>
              </a:ext>
            </a:extLst>
          </p:cNvPr>
          <p:cNvSpPr txBox="1"/>
          <p:nvPr/>
        </p:nvSpPr>
        <p:spPr>
          <a:xfrm>
            <a:off x="8036884" y="763235"/>
            <a:ext cx="8295860" cy="2123658"/>
          </a:xfrm>
          <a:prstGeom prst="rect">
            <a:avLst/>
          </a:prstGeom>
          <a:noFill/>
        </p:spPr>
        <p:txBody>
          <a:bodyPr wrap="square" rtlCol="0">
            <a:spAutoFit/>
          </a:bodyPr>
          <a:lstStyle/>
          <a:p>
            <a:r>
              <a:rPr lang="en-US" sz="6600" dirty="0">
                <a:latin typeface="+mj-lt"/>
              </a:rPr>
              <a:t>RESPONSIBILITIES OF</a:t>
            </a:r>
          </a:p>
          <a:p>
            <a:r>
              <a:rPr lang="en-US" sz="6600" b="1" dirty="0">
                <a:solidFill>
                  <a:schemeClr val="accent2"/>
                </a:solidFill>
                <a:latin typeface="+mj-lt"/>
              </a:rPr>
              <a:t>EACH PARTY</a:t>
            </a:r>
          </a:p>
        </p:txBody>
      </p:sp>
      <p:sp>
        <p:nvSpPr>
          <p:cNvPr id="5" name="TextBox 4">
            <a:extLst>
              <a:ext uri="{FF2B5EF4-FFF2-40B4-BE49-F238E27FC236}">
                <a16:creationId xmlns:a16="http://schemas.microsoft.com/office/drawing/2014/main" id="{B0956395-514E-6B8F-8B1D-8CB6BEEA8DF3}"/>
              </a:ext>
            </a:extLst>
          </p:cNvPr>
          <p:cNvSpPr txBox="1"/>
          <p:nvPr/>
        </p:nvSpPr>
        <p:spPr>
          <a:xfrm>
            <a:off x="8600661" y="3563690"/>
            <a:ext cx="8150087" cy="5724644"/>
          </a:xfrm>
          <a:prstGeom prst="rect">
            <a:avLst/>
          </a:prstGeom>
          <a:noFill/>
        </p:spPr>
        <p:txBody>
          <a:bodyPr wrap="square" rtlCol="0">
            <a:spAutoFit/>
          </a:bodyPr>
          <a:lstStyle/>
          <a:p>
            <a:pPr marL="571500" indent="-571500">
              <a:buFont typeface="Wingdings" panose="05000000000000000000" pitchFamily="2" charset="2"/>
              <a:buChar char="§"/>
            </a:pPr>
            <a:r>
              <a:rPr lang="en-US" sz="4400" dirty="0"/>
              <a:t>Insured</a:t>
            </a:r>
          </a:p>
          <a:p>
            <a:endParaRPr lang="en-US" sz="4400" dirty="0"/>
          </a:p>
          <a:p>
            <a:pPr marL="571500" indent="-571500">
              <a:buFont typeface="Wingdings" panose="05000000000000000000" pitchFamily="2" charset="2"/>
              <a:buChar char="§"/>
            </a:pPr>
            <a:r>
              <a:rPr lang="en-US" sz="4400" dirty="0"/>
              <a:t>Agent</a:t>
            </a:r>
          </a:p>
          <a:p>
            <a:endParaRPr lang="en-US" sz="4400" dirty="0"/>
          </a:p>
          <a:p>
            <a:pPr marL="571500" indent="-571500">
              <a:buFont typeface="Wingdings" panose="05000000000000000000" pitchFamily="2" charset="2"/>
              <a:buChar char="§"/>
            </a:pPr>
            <a:r>
              <a:rPr lang="en-US" sz="4400" dirty="0"/>
              <a:t>Wholesaler/Carrier</a:t>
            </a:r>
          </a:p>
          <a:p>
            <a:endParaRPr lang="en-US" sz="4400" dirty="0"/>
          </a:p>
          <a:p>
            <a:pPr marL="571500" indent="-571500">
              <a:buFont typeface="Wingdings" panose="05000000000000000000" pitchFamily="2" charset="2"/>
              <a:buChar char="§"/>
            </a:pPr>
            <a:r>
              <a:rPr lang="en-US" sz="4400" dirty="0"/>
              <a:t>Premium Finance Company</a:t>
            </a:r>
          </a:p>
          <a:p>
            <a:endParaRPr lang="en-US" sz="4000" dirty="0"/>
          </a:p>
          <a:p>
            <a:endParaRPr lang="en-US" dirty="0"/>
          </a:p>
        </p:txBody>
      </p:sp>
    </p:spTree>
    <p:extLst>
      <p:ext uri="{BB962C8B-B14F-4D97-AF65-F5344CB8AC3E}">
        <p14:creationId xmlns:p14="http://schemas.microsoft.com/office/powerpoint/2010/main" val="37476481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Insured</a:t>
            </a:r>
            <a:r>
              <a:rPr lang="en-US" dirty="0"/>
              <a:t>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83</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360791" y="2497401"/>
            <a:ext cx="9787412" cy="6608145"/>
          </a:xfrm>
          <a:prstGeom prst="rect">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0250" y="2819400"/>
            <a:ext cx="914400" cy="914400"/>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00250" y="4658474"/>
            <a:ext cx="914400" cy="914400"/>
          </a:xfrm>
          <a:prstGeom prst="rect">
            <a:avLst/>
          </a:prstGeom>
        </p:spPr>
      </p:pic>
      <p:pic>
        <p:nvPicPr>
          <p:cNvPr id="18" name="Graphic 17" descr="Badge 3 with solid fill">
            <a:extLst>
              <a:ext uri="{FF2B5EF4-FFF2-40B4-BE49-F238E27FC236}">
                <a16:creationId xmlns:a16="http://schemas.microsoft.com/office/drawing/2014/main" id="{EBCAC02C-1A68-D997-44D9-E4FF7B59C3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0250" y="6497548"/>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43249" y="2873483"/>
            <a:ext cx="7066950" cy="954107"/>
          </a:xfrm>
          <a:prstGeom prst="rect">
            <a:avLst/>
          </a:prstGeom>
          <a:noFill/>
        </p:spPr>
        <p:txBody>
          <a:bodyPr wrap="square" rtlCol="0">
            <a:spAutoFit/>
          </a:bodyPr>
          <a:lstStyle/>
          <a:p>
            <a:r>
              <a:rPr lang="en-US" sz="2800" dirty="0"/>
              <a:t>Repays lender, with interest, the sum the lender advances to pay premium</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229976" y="4820334"/>
            <a:ext cx="7066950" cy="954107"/>
          </a:xfrm>
          <a:prstGeom prst="rect">
            <a:avLst/>
          </a:prstGeom>
          <a:noFill/>
        </p:spPr>
        <p:txBody>
          <a:bodyPr wrap="square" rtlCol="0">
            <a:spAutoFit/>
          </a:bodyPr>
          <a:lstStyle/>
          <a:p>
            <a:r>
              <a:rPr lang="en-US" sz="2800" dirty="0"/>
              <a:t>Assigns to lender, as collateral, the unearned portion of the premiums</a:t>
            </a:r>
          </a:p>
        </p:txBody>
      </p:sp>
      <p:sp>
        <p:nvSpPr>
          <p:cNvPr id="23" name="TextBox 22">
            <a:extLst>
              <a:ext uri="{FF2B5EF4-FFF2-40B4-BE49-F238E27FC236}">
                <a16:creationId xmlns:a16="http://schemas.microsoft.com/office/drawing/2014/main" id="{AFB9F598-9424-9858-2074-F33FB368EE1C}"/>
              </a:ext>
            </a:extLst>
          </p:cNvPr>
          <p:cNvSpPr txBox="1"/>
          <p:nvPr/>
        </p:nvSpPr>
        <p:spPr>
          <a:xfrm>
            <a:off x="3229975" y="6536354"/>
            <a:ext cx="6980223" cy="1384995"/>
          </a:xfrm>
          <a:prstGeom prst="rect">
            <a:avLst/>
          </a:prstGeom>
          <a:noFill/>
        </p:spPr>
        <p:txBody>
          <a:bodyPr wrap="square" rtlCol="0">
            <a:spAutoFit/>
          </a:bodyPr>
          <a:lstStyle/>
          <a:p>
            <a:r>
              <a:rPr lang="en-US" sz="2800" dirty="0"/>
              <a:t>Appoints lender attorney-in fact with authority to request the policy be cancelled behalf of the borrower if default occurs</a:t>
            </a:r>
          </a:p>
        </p:txBody>
      </p:sp>
      <p:grpSp>
        <p:nvGrpSpPr>
          <p:cNvPr id="11" name="Graphic 9" descr="Group of people outline">
            <a:extLst>
              <a:ext uri="{FF2B5EF4-FFF2-40B4-BE49-F238E27FC236}">
                <a16:creationId xmlns:a16="http://schemas.microsoft.com/office/drawing/2014/main" id="{01987B9B-7EF8-9523-6051-34D35DE26ED1}"/>
              </a:ext>
            </a:extLst>
          </p:cNvPr>
          <p:cNvGrpSpPr/>
          <p:nvPr/>
        </p:nvGrpSpPr>
        <p:grpSpPr>
          <a:xfrm>
            <a:off x="12491634" y="3864485"/>
            <a:ext cx="3027203" cy="2865804"/>
            <a:chOff x="12176476" y="3944861"/>
            <a:chExt cx="2939405" cy="2811018"/>
          </a:xfrm>
          <a:solidFill>
            <a:schemeClr val="accent1"/>
          </a:solidFill>
        </p:grpSpPr>
        <p:sp>
          <p:nvSpPr>
            <p:cNvPr id="12" name="Freeform: Shape 11">
              <a:extLst>
                <a:ext uri="{FF2B5EF4-FFF2-40B4-BE49-F238E27FC236}">
                  <a16:creationId xmlns:a16="http://schemas.microsoft.com/office/drawing/2014/main" id="{6424B6E4-D3C7-7DD2-8CBD-13475ED7011A}"/>
                </a:ext>
              </a:extLst>
            </p:cNvPr>
            <p:cNvSpPr/>
            <p:nvPr/>
          </p:nvSpPr>
          <p:spPr>
            <a:xfrm>
              <a:off x="12775825" y="5718512"/>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09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2" y="37766"/>
                    <a:pt x="383905" y="21445"/>
                    <a:pt x="348292" y="11814"/>
                  </a:cubicBezTo>
                  <a:cubicBezTo>
                    <a:pt x="293925" y="-3938"/>
                    <a:pt x="236206" y="-3938"/>
                    <a:pt x="181839" y="11814"/>
                  </a:cubicBezTo>
                  <a:cubicBezTo>
                    <a:pt x="146159" y="21442"/>
                    <a:pt x="112641" y="37786"/>
                    <a:pt x="83086" y="59969"/>
                  </a:cubicBezTo>
                  <a:cubicBezTo>
                    <a:pt x="69318" y="70357"/>
                    <a:pt x="59650" y="85262"/>
                    <a:pt x="55779" y="102068"/>
                  </a:cubicBezTo>
                  <a:cubicBezTo>
                    <a:pt x="55511" y="103205"/>
                    <a:pt x="55277" y="104377"/>
                    <a:pt x="55109" y="105414"/>
                  </a:cubicBezTo>
                  <a:lnTo>
                    <a:pt x="328" y="497283"/>
                  </a:lnTo>
                  <a:cubicBezTo>
                    <a:pt x="-2236" y="515578"/>
                    <a:pt x="10511" y="532491"/>
                    <a:pt x="28806" y="535065"/>
                  </a:cubicBezTo>
                  <a:cubicBezTo>
                    <a:pt x="30346" y="535289"/>
                    <a:pt x="31902" y="535399"/>
                    <a:pt x="33458" y="535399"/>
                  </a:cubicBezTo>
                  <a:cubicBezTo>
                    <a:pt x="50126" y="535379"/>
                    <a:pt x="64238" y="523095"/>
                    <a:pt x="66554" y="506586"/>
                  </a:cubicBezTo>
                  <a:lnTo>
                    <a:pt x="121068" y="116892"/>
                  </a:lnTo>
                  <a:cubicBezTo>
                    <a:pt x="121376" y="115564"/>
                    <a:pt x="122132" y="114382"/>
                    <a:pt x="123209" y="113546"/>
                  </a:cubicBezTo>
                  <a:cubicBezTo>
                    <a:pt x="145965" y="96466"/>
                    <a:pt x="171770" y="83883"/>
                    <a:pt x="199241" y="76467"/>
                  </a:cubicBezTo>
                  <a:cubicBezTo>
                    <a:pt x="242186" y="63794"/>
                    <a:pt x="287878" y="63794"/>
                    <a:pt x="330823" y="76467"/>
                  </a:cubicBezTo>
                  <a:cubicBezTo>
                    <a:pt x="358221" y="83876"/>
                    <a:pt x="383958" y="96436"/>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2" y="515478"/>
                    <a:pt x="529569" y="497183"/>
                  </a:cubicBezTo>
                  <a:lnTo>
                    <a:pt x="474821" y="105447"/>
                  </a:lnTo>
                  <a:cubicBezTo>
                    <a:pt x="474654" y="104276"/>
                    <a:pt x="474419"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E99E0EC9-A3FE-7169-9DA4-E677A290244F}"/>
                </a:ext>
              </a:extLst>
            </p:cNvPr>
            <p:cNvSpPr/>
            <p:nvPr/>
          </p:nvSpPr>
          <p:spPr>
            <a:xfrm>
              <a:off x="12906732" y="5417299"/>
              <a:ext cx="267715" cy="267716"/>
            </a:xfrm>
            <a:custGeom>
              <a:avLst/>
              <a:gdLst>
                <a:gd name="connsiteX0" fmla="*/ 133858 w 267715"/>
                <a:gd name="connsiteY0" fmla="*/ 267716 h 267716"/>
                <a:gd name="connsiteX1" fmla="*/ 267716 w 267715"/>
                <a:gd name="connsiteY1" fmla="*/ 133858 h 267716"/>
                <a:gd name="connsiteX2" fmla="*/ 133858 w 267715"/>
                <a:gd name="connsiteY2" fmla="*/ 0 h 267716"/>
                <a:gd name="connsiteX3" fmla="*/ 0 w 267715"/>
                <a:gd name="connsiteY3" fmla="*/ 133858 h 267716"/>
                <a:gd name="connsiteX4" fmla="*/ 133858 w 267715"/>
                <a:gd name="connsiteY4" fmla="*/ 267716 h 267716"/>
                <a:gd name="connsiteX5" fmla="*/ 133858 w 267715"/>
                <a:gd name="connsiteY5" fmla="*/ 66929 h 267716"/>
                <a:gd name="connsiteX6" fmla="*/ 200787 w 267715"/>
                <a:gd name="connsiteY6" fmla="*/ 133858 h 267716"/>
                <a:gd name="connsiteX7" fmla="*/ 133858 w 267715"/>
                <a:gd name="connsiteY7" fmla="*/ 200787 h 267716"/>
                <a:gd name="connsiteX8" fmla="*/ 66929 w 267715"/>
                <a:gd name="connsiteY8" fmla="*/ 133858 h 267716"/>
                <a:gd name="connsiteX9" fmla="*/ 133858 w 267715"/>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5" h="267716">
                  <a:moveTo>
                    <a:pt x="133858" y="267716"/>
                  </a:moveTo>
                  <a:cubicBezTo>
                    <a:pt x="207784" y="267716"/>
                    <a:pt x="267716" y="207784"/>
                    <a:pt x="267716" y="133858"/>
                  </a:cubicBezTo>
                  <a:cubicBezTo>
                    <a:pt x="267716" y="59932"/>
                    <a:pt x="207784" y="0"/>
                    <a:pt x="133858" y="0"/>
                  </a:cubicBezTo>
                  <a:cubicBezTo>
                    <a:pt x="59932" y="0"/>
                    <a:pt x="0" y="59932"/>
                    <a:pt x="0" y="133858"/>
                  </a:cubicBezTo>
                  <a:cubicBezTo>
                    <a:pt x="0" y="207784"/>
                    <a:pt x="59932"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1A52D7F-4C92-2F67-38BA-97D654DC7037}"/>
                </a:ext>
              </a:extLst>
            </p:cNvPr>
            <p:cNvSpPr/>
            <p:nvPr/>
          </p:nvSpPr>
          <p:spPr>
            <a:xfrm>
              <a:off x="12176476" y="5718479"/>
              <a:ext cx="529894" cy="535432"/>
            </a:xfrm>
            <a:custGeom>
              <a:avLst/>
              <a:gdLst>
                <a:gd name="connsiteX0" fmla="*/ 474085 w 529894"/>
                <a:gd name="connsiteY0" fmla="*/ 102033 h 535432"/>
                <a:gd name="connsiteX1" fmla="*/ 446778 w 529894"/>
                <a:gd name="connsiteY1" fmla="*/ 59935 h 535432"/>
                <a:gd name="connsiteX2" fmla="*/ 348359 w 529894"/>
                <a:gd name="connsiteY2" fmla="*/ 11846 h 535432"/>
                <a:gd name="connsiteX3" fmla="*/ 264898 w 529894"/>
                <a:gd name="connsiteY3" fmla="*/ 0 h 535432"/>
                <a:gd name="connsiteX4" fmla="*/ 181739 w 529894"/>
                <a:gd name="connsiteY4" fmla="*/ 11780 h 535432"/>
                <a:gd name="connsiteX5" fmla="*/ 83019 w 529894"/>
                <a:gd name="connsiteY5" fmla="*/ 59935 h 535432"/>
                <a:gd name="connsiteX6" fmla="*/ 55712 w 529894"/>
                <a:gd name="connsiteY6" fmla="*/ 102033 h 535432"/>
                <a:gd name="connsiteX7" fmla="*/ 55042 w 529894"/>
                <a:gd name="connsiteY7" fmla="*/ 105380 h 535432"/>
                <a:gd name="connsiteX8" fmla="*/ 328 w 529894"/>
                <a:gd name="connsiteY8" fmla="*/ 497316 h 535432"/>
                <a:gd name="connsiteX9" fmla="*/ 28806 w 529894"/>
                <a:gd name="connsiteY9" fmla="*/ 535097 h 535432"/>
                <a:gd name="connsiteX10" fmla="*/ 33491 w 529894"/>
                <a:gd name="connsiteY10" fmla="*/ 535432 h 535432"/>
                <a:gd name="connsiteX11" fmla="*/ 66588 w 529894"/>
                <a:gd name="connsiteY11" fmla="*/ 506619 h 535432"/>
                <a:gd name="connsiteX12" fmla="*/ 121034 w 529894"/>
                <a:gd name="connsiteY12" fmla="*/ 116925 h 535432"/>
                <a:gd name="connsiteX13" fmla="*/ 123176 w 529894"/>
                <a:gd name="connsiteY13" fmla="*/ 113579 h 535432"/>
                <a:gd name="connsiteX14" fmla="*/ 199174 w 529894"/>
                <a:gd name="connsiteY14" fmla="*/ 76500 h 535432"/>
                <a:gd name="connsiteX15" fmla="*/ 264898 w 529894"/>
                <a:gd name="connsiteY15" fmla="*/ 66929 h 535432"/>
                <a:gd name="connsiteX16" fmla="*/ 330790 w 529894"/>
                <a:gd name="connsiteY16" fmla="*/ 76466 h 535432"/>
                <a:gd name="connsiteX17" fmla="*/ 406620 w 529894"/>
                <a:gd name="connsiteY17" fmla="*/ 113478 h 535432"/>
                <a:gd name="connsiteX18" fmla="*/ 408762 w 529894"/>
                <a:gd name="connsiteY18" fmla="*/ 116825 h 535432"/>
                <a:gd name="connsiteX19" fmla="*/ 463276 w 529894"/>
                <a:gd name="connsiteY19" fmla="*/ 506519 h 535432"/>
                <a:gd name="connsiteX20" fmla="*/ 496372 w 529894"/>
                <a:gd name="connsiteY20" fmla="*/ 535332 h 535432"/>
                <a:gd name="connsiteX21" fmla="*/ 501057 w 529894"/>
                <a:gd name="connsiteY21" fmla="*/ 534997 h 535432"/>
                <a:gd name="connsiteX22" fmla="*/ 529569 w 529894"/>
                <a:gd name="connsiteY22" fmla="*/ 497226 h 535432"/>
                <a:gd name="connsiteX23" fmla="*/ 529569 w 529894"/>
                <a:gd name="connsiteY23" fmla="*/ 497216 h 535432"/>
                <a:gd name="connsiteX24" fmla="*/ 474754 w 529894"/>
                <a:gd name="connsiteY24" fmla="*/ 105480 h 535432"/>
                <a:gd name="connsiteX25" fmla="*/ 474085 w 529894"/>
                <a:gd name="connsiteY25" fmla="*/ 102033 h 53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9894" h="535432">
                  <a:moveTo>
                    <a:pt x="474085" y="102033"/>
                  </a:moveTo>
                  <a:cubicBezTo>
                    <a:pt x="470213" y="85227"/>
                    <a:pt x="460545" y="70322"/>
                    <a:pt x="446778" y="59935"/>
                  </a:cubicBezTo>
                  <a:cubicBezTo>
                    <a:pt x="417322" y="37802"/>
                    <a:pt x="383921" y="21481"/>
                    <a:pt x="348359" y="11846"/>
                  </a:cubicBezTo>
                  <a:cubicBezTo>
                    <a:pt x="321189" y="4203"/>
                    <a:pt x="293122" y="221"/>
                    <a:pt x="264898" y="0"/>
                  </a:cubicBezTo>
                  <a:cubicBezTo>
                    <a:pt x="236778" y="231"/>
                    <a:pt x="208815" y="4193"/>
                    <a:pt x="181739" y="11780"/>
                  </a:cubicBezTo>
                  <a:cubicBezTo>
                    <a:pt x="146075" y="21424"/>
                    <a:pt x="112572" y="37765"/>
                    <a:pt x="83019" y="59935"/>
                  </a:cubicBezTo>
                  <a:cubicBezTo>
                    <a:pt x="69250" y="70322"/>
                    <a:pt x="59582" y="85227"/>
                    <a:pt x="55712" y="102033"/>
                  </a:cubicBezTo>
                  <a:cubicBezTo>
                    <a:pt x="55444" y="103171"/>
                    <a:pt x="55210" y="104342"/>
                    <a:pt x="55042" y="105380"/>
                  </a:cubicBezTo>
                  <a:lnTo>
                    <a:pt x="328" y="497316"/>
                  </a:lnTo>
                  <a:cubicBezTo>
                    <a:pt x="-2236" y="515611"/>
                    <a:pt x="10512" y="532524"/>
                    <a:pt x="28806" y="535097"/>
                  </a:cubicBezTo>
                  <a:cubicBezTo>
                    <a:pt x="30358" y="535321"/>
                    <a:pt x="31923" y="535435"/>
                    <a:pt x="33491" y="535432"/>
                  </a:cubicBezTo>
                  <a:cubicBezTo>
                    <a:pt x="50159" y="535412"/>
                    <a:pt x="64271" y="523127"/>
                    <a:pt x="66588" y="506619"/>
                  </a:cubicBezTo>
                  <a:lnTo>
                    <a:pt x="121034" y="116925"/>
                  </a:lnTo>
                  <a:cubicBezTo>
                    <a:pt x="121328" y="115590"/>
                    <a:pt x="122087" y="114405"/>
                    <a:pt x="123176" y="113579"/>
                  </a:cubicBezTo>
                  <a:cubicBezTo>
                    <a:pt x="145928" y="96512"/>
                    <a:pt x="171719" y="83926"/>
                    <a:pt x="199174" y="76500"/>
                  </a:cubicBezTo>
                  <a:cubicBezTo>
                    <a:pt x="220561" y="70416"/>
                    <a:pt x="242664" y="67197"/>
                    <a:pt x="264898" y="66929"/>
                  </a:cubicBezTo>
                  <a:cubicBezTo>
                    <a:pt x="287189" y="67163"/>
                    <a:pt x="309349" y="70369"/>
                    <a:pt x="330790" y="76466"/>
                  </a:cubicBezTo>
                  <a:cubicBezTo>
                    <a:pt x="358187" y="83875"/>
                    <a:pt x="383925" y="96435"/>
                    <a:pt x="406620" y="113478"/>
                  </a:cubicBezTo>
                  <a:cubicBezTo>
                    <a:pt x="407708" y="114305"/>
                    <a:pt x="408468" y="115489"/>
                    <a:pt x="408762" y="116825"/>
                  </a:cubicBezTo>
                  <a:lnTo>
                    <a:pt x="463276" y="506519"/>
                  </a:lnTo>
                  <a:cubicBezTo>
                    <a:pt x="465592" y="523027"/>
                    <a:pt x="479703" y="535312"/>
                    <a:pt x="496372" y="535332"/>
                  </a:cubicBezTo>
                  <a:cubicBezTo>
                    <a:pt x="497942" y="535335"/>
                    <a:pt x="499504" y="535224"/>
                    <a:pt x="501057" y="534997"/>
                  </a:cubicBezTo>
                  <a:cubicBezTo>
                    <a:pt x="519362" y="532440"/>
                    <a:pt x="532126" y="515527"/>
                    <a:pt x="529569" y="497226"/>
                  </a:cubicBezTo>
                  <a:cubicBezTo>
                    <a:pt x="529569" y="497222"/>
                    <a:pt x="529569" y="497219"/>
                    <a:pt x="529569" y="497216"/>
                  </a:cubicBezTo>
                  <a:lnTo>
                    <a:pt x="474754" y="105480"/>
                  </a:lnTo>
                  <a:cubicBezTo>
                    <a:pt x="474597" y="104319"/>
                    <a:pt x="474373" y="103168"/>
                    <a:pt x="474085" y="102033"/>
                  </a:cubicBezTo>
                  <a:close/>
                </a:path>
              </a:pathLst>
            </a:custGeom>
            <a:solidFill>
              <a:schemeClr val="accent2"/>
            </a:solidFill>
            <a:ln w="33437"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6B3B645-DAAB-270D-C9B0-A1193BF9512B}"/>
                </a:ext>
              </a:extLst>
            </p:cNvPr>
            <p:cNvSpPr/>
            <p:nvPr/>
          </p:nvSpPr>
          <p:spPr>
            <a:xfrm>
              <a:off x="12307316" y="5417299"/>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4" y="267716"/>
                    <a:pt x="267716" y="207784"/>
                    <a:pt x="267716" y="133858"/>
                  </a:cubicBezTo>
                  <a:cubicBezTo>
                    <a:pt x="267716" y="59932"/>
                    <a:pt x="207784" y="0"/>
                    <a:pt x="133858" y="0"/>
                  </a:cubicBezTo>
                  <a:cubicBezTo>
                    <a:pt x="59930" y="0"/>
                    <a:pt x="0" y="59932"/>
                    <a:pt x="0" y="133858"/>
                  </a:cubicBezTo>
                  <a:cubicBezTo>
                    <a:pt x="0" y="207784"/>
                    <a:pt x="59930"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2"/>
            </a:solidFill>
            <a:ln w="33437"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1A6CAAB-E377-DB58-8A16-5ADB35B9D773}"/>
                </a:ext>
              </a:extLst>
            </p:cNvPr>
            <p:cNvSpPr/>
            <p:nvPr/>
          </p:nvSpPr>
          <p:spPr>
            <a:xfrm>
              <a:off x="12940196" y="5885802"/>
              <a:ext cx="200786" cy="868638"/>
            </a:xfrm>
            <a:custGeom>
              <a:avLst/>
              <a:gdLst>
                <a:gd name="connsiteX0" fmla="*/ 200787 w 200786"/>
                <a:gd name="connsiteY0" fmla="*/ 33465 h 868638"/>
                <a:gd name="connsiteX1" fmla="*/ 167323 w 200786"/>
                <a:gd name="connsiteY1" fmla="*/ 0 h 868638"/>
                <a:gd name="connsiteX2" fmla="*/ 133858 w 200786"/>
                <a:gd name="connsiteY2" fmla="*/ 33465 h 868638"/>
                <a:gd name="connsiteX3" fmla="*/ 133858 w 200786"/>
                <a:gd name="connsiteY3" fmla="*/ 334645 h 868638"/>
                <a:gd name="connsiteX4" fmla="*/ 66929 w 200786"/>
                <a:gd name="connsiteY4" fmla="*/ 334645 h 868638"/>
                <a:gd name="connsiteX5" fmla="*/ 66929 w 200786"/>
                <a:gd name="connsiteY5" fmla="*/ 33465 h 868638"/>
                <a:gd name="connsiteX6" fmla="*/ 33465 w 200786"/>
                <a:gd name="connsiteY6" fmla="*/ 0 h 868638"/>
                <a:gd name="connsiteX7" fmla="*/ 0 w 200786"/>
                <a:gd name="connsiteY7" fmla="*/ 33465 h 868638"/>
                <a:gd name="connsiteX8" fmla="*/ 0 w 200786"/>
                <a:gd name="connsiteY8" fmla="*/ 868638 h 868638"/>
                <a:gd name="connsiteX9" fmla="*/ 66929 w 200786"/>
                <a:gd name="connsiteY9" fmla="*/ 868638 h 868638"/>
                <a:gd name="connsiteX10" fmla="*/ 66929 w 200786"/>
                <a:gd name="connsiteY10" fmla="*/ 401574 h 868638"/>
                <a:gd name="connsiteX11" fmla="*/ 133858 w 200786"/>
                <a:gd name="connsiteY11" fmla="*/ 401574 h 868638"/>
                <a:gd name="connsiteX12" fmla="*/ 133858 w 200786"/>
                <a:gd name="connsiteY12" fmla="*/ 868638 h 868638"/>
                <a:gd name="connsiteX13" fmla="*/ 200787 w 200786"/>
                <a:gd name="connsiteY13" fmla="*/ 868638 h 868638"/>
                <a:gd name="connsiteX14" fmla="*/ 200787 w 200786"/>
                <a:gd name="connsiteY14" fmla="*/ 133858 h 868638"/>
                <a:gd name="connsiteX15" fmla="*/ 200787 w 200786"/>
                <a:gd name="connsiteY15"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786" h="868638">
                  <a:moveTo>
                    <a:pt x="200787" y="33465"/>
                  </a:moveTo>
                  <a:cubicBezTo>
                    <a:pt x="200787" y="14982"/>
                    <a:pt x="185805" y="0"/>
                    <a:pt x="167323" y="0"/>
                  </a:cubicBezTo>
                  <a:cubicBezTo>
                    <a:pt x="148840" y="0"/>
                    <a:pt x="133858" y="14982"/>
                    <a:pt x="133858" y="33465"/>
                  </a:cubicBezTo>
                  <a:lnTo>
                    <a:pt x="133858" y="334645"/>
                  </a:lnTo>
                  <a:lnTo>
                    <a:pt x="66929" y="334645"/>
                  </a:ln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close/>
                </a:path>
              </a:pathLst>
            </a:custGeom>
            <a:solidFill>
              <a:schemeClr val="accent1"/>
            </a:solidFill>
            <a:ln w="33437"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27E692A-542E-59BE-F63D-057BB718C59B}"/>
                </a:ext>
              </a:extLst>
            </p:cNvPr>
            <p:cNvSpPr/>
            <p:nvPr/>
          </p:nvSpPr>
          <p:spPr>
            <a:xfrm>
              <a:off x="12209298" y="5885802"/>
              <a:ext cx="463784" cy="870077"/>
            </a:xfrm>
            <a:custGeom>
              <a:avLst/>
              <a:gdLst>
                <a:gd name="connsiteX0" fmla="*/ 332269 w 463784"/>
                <a:gd name="connsiteY0" fmla="*/ 33465 h 870077"/>
                <a:gd name="connsiteX1" fmla="*/ 298805 w 463784"/>
                <a:gd name="connsiteY1" fmla="*/ 0 h 870077"/>
                <a:gd name="connsiteX2" fmla="*/ 298805 w 463784"/>
                <a:gd name="connsiteY2" fmla="*/ 0 h 870077"/>
                <a:gd name="connsiteX3" fmla="*/ 265340 w 463784"/>
                <a:gd name="connsiteY3" fmla="*/ 33465 h 870077"/>
                <a:gd name="connsiteX4" fmla="*/ 265340 w 463784"/>
                <a:gd name="connsiteY4" fmla="*/ 187066 h 870077"/>
                <a:gd name="connsiteX5" fmla="*/ 368143 w 463784"/>
                <a:gd name="connsiteY5" fmla="*/ 468503 h 870077"/>
                <a:gd name="connsiteX6" fmla="*/ 95675 w 463784"/>
                <a:gd name="connsiteY6" fmla="*/ 468503 h 870077"/>
                <a:gd name="connsiteX7" fmla="*/ 198411 w 463784"/>
                <a:gd name="connsiteY7" fmla="*/ 187033 h 870077"/>
                <a:gd name="connsiteX8" fmla="*/ 198411 w 463784"/>
                <a:gd name="connsiteY8" fmla="*/ 181143 h 870077"/>
                <a:gd name="connsiteX9" fmla="*/ 198411 w 463784"/>
                <a:gd name="connsiteY9" fmla="*/ 181143 h 870077"/>
                <a:gd name="connsiteX10" fmla="*/ 198411 w 463784"/>
                <a:gd name="connsiteY10" fmla="*/ 33465 h 870077"/>
                <a:gd name="connsiteX11" fmla="*/ 164947 w 463784"/>
                <a:gd name="connsiteY11" fmla="*/ 0 h 870077"/>
                <a:gd name="connsiteX12" fmla="*/ 164947 w 463784"/>
                <a:gd name="connsiteY12" fmla="*/ 0 h 870077"/>
                <a:gd name="connsiteX13" fmla="*/ 131482 w 463784"/>
                <a:gd name="connsiteY13" fmla="*/ 33465 h 870077"/>
                <a:gd name="connsiteX14" fmla="*/ 131482 w 463784"/>
                <a:gd name="connsiteY14" fmla="*/ 175254 h 870077"/>
                <a:gd name="connsiteX15" fmla="*/ 0 w 463784"/>
                <a:gd name="connsiteY15" fmla="*/ 535432 h 870077"/>
                <a:gd name="connsiteX16" fmla="*/ 131482 w 463784"/>
                <a:gd name="connsiteY16" fmla="*/ 535432 h 870077"/>
                <a:gd name="connsiteX17" fmla="*/ 131482 w 463784"/>
                <a:gd name="connsiteY17" fmla="*/ 870077 h 870077"/>
                <a:gd name="connsiteX18" fmla="*/ 198411 w 463784"/>
                <a:gd name="connsiteY18" fmla="*/ 870077 h 870077"/>
                <a:gd name="connsiteX19" fmla="*/ 198411 w 463784"/>
                <a:gd name="connsiteY19" fmla="*/ 535432 h 870077"/>
                <a:gd name="connsiteX20" fmla="*/ 265340 w 463784"/>
                <a:gd name="connsiteY20" fmla="*/ 535432 h 870077"/>
                <a:gd name="connsiteX21" fmla="*/ 265340 w 463784"/>
                <a:gd name="connsiteY21" fmla="*/ 870077 h 870077"/>
                <a:gd name="connsiteX22" fmla="*/ 332269 w 463784"/>
                <a:gd name="connsiteY22" fmla="*/ 870077 h 870077"/>
                <a:gd name="connsiteX23" fmla="*/ 332269 w 463784"/>
                <a:gd name="connsiteY23" fmla="*/ 535432 h 870077"/>
                <a:gd name="connsiteX24" fmla="*/ 463785 w 463784"/>
                <a:gd name="connsiteY24" fmla="*/ 535432 h 870077"/>
                <a:gd name="connsiteX25" fmla="*/ 332269 w 463784"/>
                <a:gd name="connsiteY25" fmla="*/ 175187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3784" h="870077">
                  <a:moveTo>
                    <a:pt x="332269" y="33465"/>
                  </a:moveTo>
                  <a:cubicBezTo>
                    <a:pt x="332269" y="14982"/>
                    <a:pt x="317287" y="0"/>
                    <a:pt x="298805" y="0"/>
                  </a:cubicBezTo>
                  <a:lnTo>
                    <a:pt x="298805" y="0"/>
                  </a:lnTo>
                  <a:cubicBezTo>
                    <a:pt x="280322" y="0"/>
                    <a:pt x="265340" y="14982"/>
                    <a:pt x="265340" y="33465"/>
                  </a:cubicBezTo>
                  <a:lnTo>
                    <a:pt x="265340" y="187066"/>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close/>
                </a:path>
              </a:pathLst>
            </a:custGeom>
            <a:solidFill>
              <a:schemeClr val="accent2"/>
            </a:solidFill>
            <a:ln w="33437"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76D27EA-E456-94BB-52BF-4768A33B3520}"/>
                </a:ext>
              </a:extLst>
            </p:cNvPr>
            <p:cNvSpPr/>
            <p:nvPr/>
          </p:nvSpPr>
          <p:spPr>
            <a:xfrm>
              <a:off x="13980547" y="5718512"/>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10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3" y="37766"/>
                    <a:pt x="383905" y="21445"/>
                    <a:pt x="348292" y="11814"/>
                  </a:cubicBezTo>
                  <a:cubicBezTo>
                    <a:pt x="293925" y="-3938"/>
                    <a:pt x="236206" y="-3938"/>
                    <a:pt x="181839" y="11814"/>
                  </a:cubicBezTo>
                  <a:cubicBezTo>
                    <a:pt x="146160" y="21442"/>
                    <a:pt x="112641" y="37786"/>
                    <a:pt x="83086" y="59969"/>
                  </a:cubicBezTo>
                  <a:cubicBezTo>
                    <a:pt x="69318" y="70357"/>
                    <a:pt x="59650" y="85262"/>
                    <a:pt x="55779" y="102068"/>
                  </a:cubicBezTo>
                  <a:cubicBezTo>
                    <a:pt x="55511" y="103205"/>
                    <a:pt x="55277" y="104377"/>
                    <a:pt x="55109" y="105414"/>
                  </a:cubicBezTo>
                  <a:lnTo>
                    <a:pt x="328" y="497283"/>
                  </a:lnTo>
                  <a:cubicBezTo>
                    <a:pt x="-2235" y="515578"/>
                    <a:pt x="10511" y="532491"/>
                    <a:pt x="28806" y="535065"/>
                  </a:cubicBezTo>
                  <a:cubicBezTo>
                    <a:pt x="30346" y="535289"/>
                    <a:pt x="31902" y="535399"/>
                    <a:pt x="33458" y="535399"/>
                  </a:cubicBezTo>
                  <a:cubicBezTo>
                    <a:pt x="50126" y="535379"/>
                    <a:pt x="64238" y="523095"/>
                    <a:pt x="66554" y="506586"/>
                  </a:cubicBezTo>
                  <a:lnTo>
                    <a:pt x="121068" y="116892"/>
                  </a:lnTo>
                  <a:cubicBezTo>
                    <a:pt x="121376" y="115564"/>
                    <a:pt x="122132" y="114382"/>
                    <a:pt x="123210" y="113546"/>
                  </a:cubicBezTo>
                  <a:cubicBezTo>
                    <a:pt x="145965" y="96466"/>
                    <a:pt x="171770" y="83883"/>
                    <a:pt x="199241" y="76467"/>
                  </a:cubicBezTo>
                  <a:cubicBezTo>
                    <a:pt x="242186" y="63794"/>
                    <a:pt x="287878" y="63794"/>
                    <a:pt x="330823" y="76467"/>
                  </a:cubicBezTo>
                  <a:cubicBezTo>
                    <a:pt x="358221" y="83876"/>
                    <a:pt x="383958" y="96436"/>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3" y="515478"/>
                    <a:pt x="529569" y="497183"/>
                  </a:cubicBezTo>
                  <a:lnTo>
                    <a:pt x="474821" y="105447"/>
                  </a:lnTo>
                  <a:cubicBezTo>
                    <a:pt x="474654" y="104276"/>
                    <a:pt x="474420"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93A6BA2B-AEDD-C3EE-F152-EC57F540577D}"/>
                </a:ext>
              </a:extLst>
            </p:cNvPr>
            <p:cNvSpPr/>
            <p:nvPr/>
          </p:nvSpPr>
          <p:spPr>
            <a:xfrm>
              <a:off x="14111454" y="5417299"/>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5" y="267716"/>
                    <a:pt x="267716" y="207784"/>
                    <a:pt x="267716" y="133858"/>
                  </a:cubicBezTo>
                  <a:cubicBezTo>
                    <a:pt x="267716" y="59932"/>
                    <a:pt x="207785" y="0"/>
                    <a:pt x="133858" y="0"/>
                  </a:cubicBezTo>
                  <a:cubicBezTo>
                    <a:pt x="59932" y="0"/>
                    <a:pt x="0" y="59932"/>
                    <a:pt x="0" y="133858"/>
                  </a:cubicBezTo>
                  <a:cubicBezTo>
                    <a:pt x="0" y="207784"/>
                    <a:pt x="59932"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1E4F0937-6367-4BAD-7C52-5998B0612654}"/>
                </a:ext>
              </a:extLst>
            </p:cNvPr>
            <p:cNvSpPr/>
            <p:nvPr/>
          </p:nvSpPr>
          <p:spPr>
            <a:xfrm>
              <a:off x="13381198" y="5718512"/>
              <a:ext cx="529961" cy="535399"/>
            </a:xfrm>
            <a:custGeom>
              <a:avLst/>
              <a:gdLst>
                <a:gd name="connsiteX0" fmla="*/ 474085 w 529961"/>
                <a:gd name="connsiteY0" fmla="*/ 102001 h 535399"/>
                <a:gd name="connsiteX1" fmla="*/ 446778 w 529961"/>
                <a:gd name="connsiteY1" fmla="*/ 59902 h 535399"/>
                <a:gd name="connsiteX2" fmla="*/ 348359 w 529961"/>
                <a:gd name="connsiteY2" fmla="*/ 11814 h 535399"/>
                <a:gd name="connsiteX3" fmla="*/ 181873 w 529961"/>
                <a:gd name="connsiteY3" fmla="*/ 11814 h 535399"/>
                <a:gd name="connsiteX4" fmla="*/ 83153 w 529961"/>
                <a:gd name="connsiteY4" fmla="*/ 59969 h 535399"/>
                <a:gd name="connsiteX5" fmla="*/ 55845 w 529961"/>
                <a:gd name="connsiteY5" fmla="*/ 102068 h 535399"/>
                <a:gd name="connsiteX6" fmla="*/ 55176 w 529961"/>
                <a:gd name="connsiteY6" fmla="*/ 105414 h 535399"/>
                <a:gd name="connsiteX7" fmla="*/ 328 w 529961"/>
                <a:gd name="connsiteY7" fmla="*/ 497283 h 535399"/>
                <a:gd name="connsiteX8" fmla="*/ 28806 w 529961"/>
                <a:gd name="connsiteY8" fmla="*/ 535065 h 535399"/>
                <a:gd name="connsiteX9" fmla="*/ 33491 w 529961"/>
                <a:gd name="connsiteY9" fmla="*/ 535399 h 535399"/>
                <a:gd name="connsiteX10" fmla="*/ 66588 w 529961"/>
                <a:gd name="connsiteY10" fmla="*/ 506586 h 535399"/>
                <a:gd name="connsiteX11" fmla="*/ 121101 w 529961"/>
                <a:gd name="connsiteY11" fmla="*/ 116892 h 535399"/>
                <a:gd name="connsiteX12" fmla="*/ 123243 w 529961"/>
                <a:gd name="connsiteY12" fmla="*/ 113546 h 535399"/>
                <a:gd name="connsiteX13" fmla="*/ 199241 w 529961"/>
                <a:gd name="connsiteY13" fmla="*/ 76467 h 535399"/>
                <a:gd name="connsiteX14" fmla="*/ 330857 w 529961"/>
                <a:gd name="connsiteY14" fmla="*/ 76467 h 535399"/>
                <a:gd name="connsiteX15" fmla="*/ 406687 w 529961"/>
                <a:gd name="connsiteY15" fmla="*/ 113479 h 535399"/>
                <a:gd name="connsiteX16" fmla="*/ 408829 w 529961"/>
                <a:gd name="connsiteY16" fmla="*/ 116825 h 535399"/>
                <a:gd name="connsiteX17" fmla="*/ 463343 w 529961"/>
                <a:gd name="connsiteY17" fmla="*/ 506520 h 535399"/>
                <a:gd name="connsiteX18" fmla="*/ 496439 w 529961"/>
                <a:gd name="connsiteY18" fmla="*/ 535332 h 535399"/>
                <a:gd name="connsiteX19" fmla="*/ 501124 w 529961"/>
                <a:gd name="connsiteY19" fmla="*/ 534998 h 535399"/>
                <a:gd name="connsiteX20" fmla="*/ 529636 w 529961"/>
                <a:gd name="connsiteY20" fmla="*/ 497226 h 535399"/>
                <a:gd name="connsiteX21" fmla="*/ 529636 w 529961"/>
                <a:gd name="connsiteY21" fmla="*/ 497216 h 535399"/>
                <a:gd name="connsiteX22" fmla="*/ 474754 w 529961"/>
                <a:gd name="connsiteY22" fmla="*/ 105447 h 535399"/>
                <a:gd name="connsiteX23" fmla="*/ 474085 w 529961"/>
                <a:gd name="connsiteY23" fmla="*/ 102001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9961" h="535399">
                  <a:moveTo>
                    <a:pt x="474085" y="102001"/>
                  </a:moveTo>
                  <a:cubicBezTo>
                    <a:pt x="470213" y="85195"/>
                    <a:pt x="460545" y="70290"/>
                    <a:pt x="446778" y="59902"/>
                  </a:cubicBezTo>
                  <a:cubicBezTo>
                    <a:pt x="417322" y="37769"/>
                    <a:pt x="383921" y="21448"/>
                    <a:pt x="348359" y="11814"/>
                  </a:cubicBezTo>
                  <a:cubicBezTo>
                    <a:pt x="293982" y="-3938"/>
                    <a:pt x="236249" y="-3938"/>
                    <a:pt x="181873" y="11814"/>
                  </a:cubicBezTo>
                  <a:cubicBezTo>
                    <a:pt x="146210" y="21458"/>
                    <a:pt x="112705" y="37799"/>
                    <a:pt x="83153" y="59969"/>
                  </a:cubicBezTo>
                  <a:cubicBezTo>
                    <a:pt x="69385" y="70357"/>
                    <a:pt x="59717" y="85262"/>
                    <a:pt x="55845" y="102068"/>
                  </a:cubicBezTo>
                  <a:cubicBezTo>
                    <a:pt x="55578" y="103205"/>
                    <a:pt x="55344" y="104377"/>
                    <a:pt x="55176" y="105414"/>
                  </a:cubicBezTo>
                  <a:lnTo>
                    <a:pt x="328" y="497283"/>
                  </a:lnTo>
                  <a:cubicBezTo>
                    <a:pt x="-2235" y="515578"/>
                    <a:pt x="10511" y="532491"/>
                    <a:pt x="28806" y="535065"/>
                  </a:cubicBezTo>
                  <a:cubicBezTo>
                    <a:pt x="30359" y="535289"/>
                    <a:pt x="31925" y="535403"/>
                    <a:pt x="33491" y="535399"/>
                  </a:cubicBezTo>
                  <a:cubicBezTo>
                    <a:pt x="50160" y="535379"/>
                    <a:pt x="64272" y="523095"/>
                    <a:pt x="66588" y="506586"/>
                  </a:cubicBezTo>
                  <a:lnTo>
                    <a:pt x="121101" y="116892"/>
                  </a:lnTo>
                  <a:cubicBezTo>
                    <a:pt x="121396" y="115557"/>
                    <a:pt x="122155" y="114372"/>
                    <a:pt x="123243" y="113546"/>
                  </a:cubicBezTo>
                  <a:cubicBezTo>
                    <a:pt x="145996" y="96479"/>
                    <a:pt x="171787" y="83893"/>
                    <a:pt x="199241" y="76467"/>
                  </a:cubicBezTo>
                  <a:cubicBezTo>
                    <a:pt x="242199" y="63794"/>
                    <a:pt x="287898" y="63794"/>
                    <a:pt x="330857" y="76467"/>
                  </a:cubicBezTo>
                  <a:cubicBezTo>
                    <a:pt x="358254" y="83876"/>
                    <a:pt x="383992" y="96436"/>
                    <a:pt x="406687" y="113479"/>
                  </a:cubicBezTo>
                  <a:cubicBezTo>
                    <a:pt x="407775" y="114305"/>
                    <a:pt x="408535" y="115490"/>
                    <a:pt x="408829" y="116825"/>
                  </a:cubicBezTo>
                  <a:lnTo>
                    <a:pt x="463343" y="506520"/>
                  </a:lnTo>
                  <a:cubicBezTo>
                    <a:pt x="465658" y="523028"/>
                    <a:pt x="479770" y="535312"/>
                    <a:pt x="496439" y="535332"/>
                  </a:cubicBezTo>
                  <a:cubicBezTo>
                    <a:pt x="498005" y="535336"/>
                    <a:pt x="499571" y="535225"/>
                    <a:pt x="501124" y="534998"/>
                  </a:cubicBezTo>
                  <a:cubicBezTo>
                    <a:pt x="519429" y="532441"/>
                    <a:pt x="532193" y="515528"/>
                    <a:pt x="529636" y="497226"/>
                  </a:cubicBezTo>
                  <a:cubicBezTo>
                    <a:pt x="529636" y="497223"/>
                    <a:pt x="529636" y="497220"/>
                    <a:pt x="529636" y="497216"/>
                  </a:cubicBezTo>
                  <a:lnTo>
                    <a:pt x="474754" y="105447"/>
                  </a:lnTo>
                  <a:cubicBezTo>
                    <a:pt x="474597" y="104286"/>
                    <a:pt x="474373" y="103135"/>
                    <a:pt x="474085" y="102001"/>
                  </a:cubicBezTo>
                  <a:close/>
                </a:path>
              </a:pathLst>
            </a:custGeom>
            <a:solidFill>
              <a:schemeClr val="accent2"/>
            </a:solidFill>
            <a:ln w="33437"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744179B8-157A-951B-D071-457705B92190}"/>
                </a:ext>
              </a:extLst>
            </p:cNvPr>
            <p:cNvSpPr/>
            <p:nvPr/>
          </p:nvSpPr>
          <p:spPr>
            <a:xfrm>
              <a:off x="13512038" y="5417299"/>
              <a:ext cx="267716" cy="267716"/>
            </a:xfrm>
            <a:custGeom>
              <a:avLst/>
              <a:gdLst>
                <a:gd name="connsiteX0" fmla="*/ 133858 w 267716"/>
                <a:gd name="connsiteY0" fmla="*/ 0 h 267716"/>
                <a:gd name="connsiteX1" fmla="*/ 0 w 267716"/>
                <a:gd name="connsiteY1" fmla="*/ 133858 h 267716"/>
                <a:gd name="connsiteX2" fmla="*/ 133858 w 267716"/>
                <a:gd name="connsiteY2" fmla="*/ 267716 h 267716"/>
                <a:gd name="connsiteX3" fmla="*/ 267716 w 267716"/>
                <a:gd name="connsiteY3" fmla="*/ 133858 h 267716"/>
                <a:gd name="connsiteX4" fmla="*/ 133858 w 267716"/>
                <a:gd name="connsiteY4" fmla="*/ 0 h 267716"/>
                <a:gd name="connsiteX5" fmla="*/ 133858 w 267716"/>
                <a:gd name="connsiteY5" fmla="*/ 200787 h 267716"/>
                <a:gd name="connsiteX6" fmla="*/ 66929 w 267716"/>
                <a:gd name="connsiteY6" fmla="*/ 133858 h 267716"/>
                <a:gd name="connsiteX7" fmla="*/ 133858 w 267716"/>
                <a:gd name="connsiteY7" fmla="*/ 66929 h 267716"/>
                <a:gd name="connsiteX8" fmla="*/ 200787 w 267716"/>
                <a:gd name="connsiteY8" fmla="*/ 133858 h 267716"/>
                <a:gd name="connsiteX9" fmla="*/ 133858 w 267716"/>
                <a:gd name="connsiteY9" fmla="*/ 200787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0"/>
                  </a:moveTo>
                  <a:cubicBezTo>
                    <a:pt x="59932" y="0"/>
                    <a:pt x="0" y="59932"/>
                    <a:pt x="0" y="133858"/>
                  </a:cubicBezTo>
                  <a:cubicBezTo>
                    <a:pt x="0" y="207784"/>
                    <a:pt x="59932" y="267716"/>
                    <a:pt x="133858" y="267716"/>
                  </a:cubicBezTo>
                  <a:cubicBezTo>
                    <a:pt x="207784" y="267716"/>
                    <a:pt x="267716" y="207784"/>
                    <a:pt x="267716" y="133858"/>
                  </a:cubicBezTo>
                  <a:cubicBezTo>
                    <a:pt x="267716" y="59932"/>
                    <a:pt x="207784" y="0"/>
                    <a:pt x="133858" y="0"/>
                  </a:cubicBezTo>
                  <a:close/>
                  <a:moveTo>
                    <a:pt x="133858" y="200787"/>
                  </a:moveTo>
                  <a:cubicBezTo>
                    <a:pt x="96893" y="200787"/>
                    <a:pt x="66929" y="170823"/>
                    <a:pt x="66929" y="133858"/>
                  </a:cubicBezTo>
                  <a:cubicBezTo>
                    <a:pt x="66929" y="96893"/>
                    <a:pt x="96893" y="66929"/>
                    <a:pt x="133858" y="66929"/>
                  </a:cubicBezTo>
                  <a:cubicBezTo>
                    <a:pt x="170823" y="66929"/>
                    <a:pt x="200787" y="96893"/>
                    <a:pt x="200787" y="133858"/>
                  </a:cubicBezTo>
                  <a:cubicBezTo>
                    <a:pt x="200787" y="170823"/>
                    <a:pt x="170823" y="200787"/>
                    <a:pt x="133858" y="200787"/>
                  </a:cubicBezTo>
                  <a:close/>
                </a:path>
              </a:pathLst>
            </a:custGeom>
            <a:solidFill>
              <a:schemeClr val="accent2"/>
            </a:solidFill>
            <a:ln w="33437"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D870EC9-86E4-B4CB-5CA9-ABC35DFBC6EE}"/>
                </a:ext>
              </a:extLst>
            </p:cNvPr>
            <p:cNvSpPr/>
            <p:nvPr/>
          </p:nvSpPr>
          <p:spPr>
            <a:xfrm>
              <a:off x="14144918" y="5885802"/>
              <a:ext cx="200787" cy="868638"/>
            </a:xfrm>
            <a:custGeom>
              <a:avLst/>
              <a:gdLst>
                <a:gd name="connsiteX0" fmla="*/ 200787 w 200787"/>
                <a:gd name="connsiteY0" fmla="*/ 33465 h 868638"/>
                <a:gd name="connsiteX1" fmla="*/ 167323 w 200787"/>
                <a:gd name="connsiteY1" fmla="*/ 0 h 868638"/>
                <a:gd name="connsiteX2" fmla="*/ 133858 w 200787"/>
                <a:gd name="connsiteY2" fmla="*/ 33465 h 868638"/>
                <a:gd name="connsiteX3" fmla="*/ 133858 w 200787"/>
                <a:gd name="connsiteY3" fmla="*/ 334645 h 868638"/>
                <a:gd name="connsiteX4" fmla="*/ 66929 w 200787"/>
                <a:gd name="connsiteY4" fmla="*/ 334645 h 868638"/>
                <a:gd name="connsiteX5" fmla="*/ 66929 w 200787"/>
                <a:gd name="connsiteY5" fmla="*/ 33465 h 868638"/>
                <a:gd name="connsiteX6" fmla="*/ 33465 w 200787"/>
                <a:gd name="connsiteY6" fmla="*/ 0 h 868638"/>
                <a:gd name="connsiteX7" fmla="*/ 0 w 200787"/>
                <a:gd name="connsiteY7" fmla="*/ 33465 h 868638"/>
                <a:gd name="connsiteX8" fmla="*/ 0 w 200787"/>
                <a:gd name="connsiteY8" fmla="*/ 868638 h 868638"/>
                <a:gd name="connsiteX9" fmla="*/ 66929 w 200787"/>
                <a:gd name="connsiteY9" fmla="*/ 868638 h 868638"/>
                <a:gd name="connsiteX10" fmla="*/ 66929 w 200787"/>
                <a:gd name="connsiteY10" fmla="*/ 401574 h 868638"/>
                <a:gd name="connsiteX11" fmla="*/ 133858 w 200787"/>
                <a:gd name="connsiteY11" fmla="*/ 401574 h 868638"/>
                <a:gd name="connsiteX12" fmla="*/ 133858 w 200787"/>
                <a:gd name="connsiteY12" fmla="*/ 868638 h 868638"/>
                <a:gd name="connsiteX13" fmla="*/ 200787 w 200787"/>
                <a:gd name="connsiteY13" fmla="*/ 868638 h 868638"/>
                <a:gd name="connsiteX14" fmla="*/ 200787 w 200787"/>
                <a:gd name="connsiteY14" fmla="*/ 133858 h 868638"/>
                <a:gd name="connsiteX15" fmla="*/ 200787 w 200787"/>
                <a:gd name="connsiteY15"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787" h="868638">
                  <a:moveTo>
                    <a:pt x="200787" y="33465"/>
                  </a:moveTo>
                  <a:cubicBezTo>
                    <a:pt x="200787" y="14982"/>
                    <a:pt x="185805" y="0"/>
                    <a:pt x="167323" y="0"/>
                  </a:cubicBezTo>
                  <a:cubicBezTo>
                    <a:pt x="148840" y="0"/>
                    <a:pt x="133858" y="14982"/>
                    <a:pt x="133858" y="33465"/>
                  </a:cubicBezTo>
                  <a:lnTo>
                    <a:pt x="133858" y="334645"/>
                  </a:lnTo>
                  <a:lnTo>
                    <a:pt x="66929" y="334645"/>
                  </a:ln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close/>
                </a:path>
              </a:pathLst>
            </a:custGeom>
            <a:solidFill>
              <a:schemeClr val="accent1"/>
            </a:solidFill>
            <a:ln w="33437"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676E4A2C-8DAA-2BC3-4C43-22E94EEA159A}"/>
                </a:ext>
              </a:extLst>
            </p:cNvPr>
            <p:cNvSpPr/>
            <p:nvPr/>
          </p:nvSpPr>
          <p:spPr>
            <a:xfrm>
              <a:off x="13414020" y="5885802"/>
              <a:ext cx="463784" cy="870077"/>
            </a:xfrm>
            <a:custGeom>
              <a:avLst/>
              <a:gdLst>
                <a:gd name="connsiteX0" fmla="*/ 332269 w 463784"/>
                <a:gd name="connsiteY0" fmla="*/ 33465 h 870077"/>
                <a:gd name="connsiteX1" fmla="*/ 298805 w 463784"/>
                <a:gd name="connsiteY1" fmla="*/ 0 h 870077"/>
                <a:gd name="connsiteX2" fmla="*/ 298805 w 463784"/>
                <a:gd name="connsiteY2" fmla="*/ 0 h 870077"/>
                <a:gd name="connsiteX3" fmla="*/ 265340 w 463784"/>
                <a:gd name="connsiteY3" fmla="*/ 33465 h 870077"/>
                <a:gd name="connsiteX4" fmla="*/ 265340 w 463784"/>
                <a:gd name="connsiteY4" fmla="*/ 187066 h 870077"/>
                <a:gd name="connsiteX5" fmla="*/ 368143 w 463784"/>
                <a:gd name="connsiteY5" fmla="*/ 468503 h 870077"/>
                <a:gd name="connsiteX6" fmla="*/ 95675 w 463784"/>
                <a:gd name="connsiteY6" fmla="*/ 468503 h 870077"/>
                <a:gd name="connsiteX7" fmla="*/ 198411 w 463784"/>
                <a:gd name="connsiteY7" fmla="*/ 187033 h 870077"/>
                <a:gd name="connsiteX8" fmla="*/ 198411 w 463784"/>
                <a:gd name="connsiteY8" fmla="*/ 181143 h 870077"/>
                <a:gd name="connsiteX9" fmla="*/ 198411 w 463784"/>
                <a:gd name="connsiteY9" fmla="*/ 181143 h 870077"/>
                <a:gd name="connsiteX10" fmla="*/ 198411 w 463784"/>
                <a:gd name="connsiteY10" fmla="*/ 33465 h 870077"/>
                <a:gd name="connsiteX11" fmla="*/ 164947 w 463784"/>
                <a:gd name="connsiteY11" fmla="*/ 0 h 870077"/>
                <a:gd name="connsiteX12" fmla="*/ 164947 w 463784"/>
                <a:gd name="connsiteY12" fmla="*/ 0 h 870077"/>
                <a:gd name="connsiteX13" fmla="*/ 131482 w 463784"/>
                <a:gd name="connsiteY13" fmla="*/ 33465 h 870077"/>
                <a:gd name="connsiteX14" fmla="*/ 131482 w 463784"/>
                <a:gd name="connsiteY14" fmla="*/ 175254 h 870077"/>
                <a:gd name="connsiteX15" fmla="*/ 0 w 463784"/>
                <a:gd name="connsiteY15" fmla="*/ 535432 h 870077"/>
                <a:gd name="connsiteX16" fmla="*/ 131482 w 463784"/>
                <a:gd name="connsiteY16" fmla="*/ 535432 h 870077"/>
                <a:gd name="connsiteX17" fmla="*/ 131482 w 463784"/>
                <a:gd name="connsiteY17" fmla="*/ 870077 h 870077"/>
                <a:gd name="connsiteX18" fmla="*/ 198411 w 463784"/>
                <a:gd name="connsiteY18" fmla="*/ 870077 h 870077"/>
                <a:gd name="connsiteX19" fmla="*/ 198411 w 463784"/>
                <a:gd name="connsiteY19" fmla="*/ 535432 h 870077"/>
                <a:gd name="connsiteX20" fmla="*/ 265340 w 463784"/>
                <a:gd name="connsiteY20" fmla="*/ 535432 h 870077"/>
                <a:gd name="connsiteX21" fmla="*/ 265340 w 463784"/>
                <a:gd name="connsiteY21" fmla="*/ 870077 h 870077"/>
                <a:gd name="connsiteX22" fmla="*/ 332269 w 463784"/>
                <a:gd name="connsiteY22" fmla="*/ 870077 h 870077"/>
                <a:gd name="connsiteX23" fmla="*/ 332269 w 463784"/>
                <a:gd name="connsiteY23" fmla="*/ 535432 h 870077"/>
                <a:gd name="connsiteX24" fmla="*/ 463785 w 463784"/>
                <a:gd name="connsiteY24" fmla="*/ 535432 h 870077"/>
                <a:gd name="connsiteX25" fmla="*/ 332269 w 463784"/>
                <a:gd name="connsiteY25" fmla="*/ 175187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3784" h="870077">
                  <a:moveTo>
                    <a:pt x="332269" y="33465"/>
                  </a:moveTo>
                  <a:cubicBezTo>
                    <a:pt x="332269" y="14982"/>
                    <a:pt x="317287" y="0"/>
                    <a:pt x="298805" y="0"/>
                  </a:cubicBezTo>
                  <a:lnTo>
                    <a:pt x="298805" y="0"/>
                  </a:lnTo>
                  <a:cubicBezTo>
                    <a:pt x="280322" y="0"/>
                    <a:pt x="265340" y="14982"/>
                    <a:pt x="265340" y="33465"/>
                  </a:cubicBezTo>
                  <a:lnTo>
                    <a:pt x="265340" y="187066"/>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close/>
                </a:path>
              </a:pathLst>
            </a:custGeom>
            <a:solidFill>
              <a:schemeClr val="accent2"/>
            </a:solidFill>
            <a:ln w="33437"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9C3F9245-3F82-6ECC-6A5E-B6D671B4B6F9}"/>
                </a:ext>
              </a:extLst>
            </p:cNvPr>
            <p:cNvSpPr/>
            <p:nvPr/>
          </p:nvSpPr>
          <p:spPr>
            <a:xfrm>
              <a:off x="12775825" y="4246074"/>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09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2" y="37766"/>
                    <a:pt x="383905" y="21445"/>
                    <a:pt x="348292" y="11814"/>
                  </a:cubicBezTo>
                  <a:cubicBezTo>
                    <a:pt x="293925" y="-3938"/>
                    <a:pt x="236206" y="-3938"/>
                    <a:pt x="181839" y="11814"/>
                  </a:cubicBezTo>
                  <a:cubicBezTo>
                    <a:pt x="146159" y="21442"/>
                    <a:pt x="112641" y="37786"/>
                    <a:pt x="83086" y="59969"/>
                  </a:cubicBezTo>
                  <a:cubicBezTo>
                    <a:pt x="69318" y="70357"/>
                    <a:pt x="59650" y="85262"/>
                    <a:pt x="55779" y="102068"/>
                  </a:cubicBezTo>
                  <a:cubicBezTo>
                    <a:pt x="55511" y="103205"/>
                    <a:pt x="55277" y="104377"/>
                    <a:pt x="55109" y="105414"/>
                  </a:cubicBezTo>
                  <a:lnTo>
                    <a:pt x="328" y="497283"/>
                  </a:lnTo>
                  <a:cubicBezTo>
                    <a:pt x="-2236" y="515578"/>
                    <a:pt x="10511" y="532491"/>
                    <a:pt x="28806" y="535065"/>
                  </a:cubicBezTo>
                  <a:cubicBezTo>
                    <a:pt x="30346" y="535289"/>
                    <a:pt x="31902" y="535399"/>
                    <a:pt x="33458" y="535399"/>
                  </a:cubicBezTo>
                  <a:cubicBezTo>
                    <a:pt x="50126" y="535379"/>
                    <a:pt x="64238" y="523094"/>
                    <a:pt x="66554" y="506586"/>
                  </a:cubicBezTo>
                  <a:lnTo>
                    <a:pt x="121068" y="116892"/>
                  </a:lnTo>
                  <a:cubicBezTo>
                    <a:pt x="121376" y="115564"/>
                    <a:pt x="122132" y="114383"/>
                    <a:pt x="123209" y="113546"/>
                  </a:cubicBezTo>
                  <a:cubicBezTo>
                    <a:pt x="145965" y="96466"/>
                    <a:pt x="171770" y="83883"/>
                    <a:pt x="199241" y="76467"/>
                  </a:cubicBezTo>
                  <a:cubicBezTo>
                    <a:pt x="242186" y="63794"/>
                    <a:pt x="287878" y="63794"/>
                    <a:pt x="330823" y="76467"/>
                  </a:cubicBezTo>
                  <a:cubicBezTo>
                    <a:pt x="358221" y="83876"/>
                    <a:pt x="383958" y="96435"/>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2" y="515478"/>
                    <a:pt x="529569" y="497183"/>
                  </a:cubicBezTo>
                  <a:lnTo>
                    <a:pt x="474821" y="105447"/>
                  </a:lnTo>
                  <a:cubicBezTo>
                    <a:pt x="474654" y="104276"/>
                    <a:pt x="474419"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85E43DC-DDE7-ED11-65DA-CAB02F550590}"/>
                </a:ext>
              </a:extLst>
            </p:cNvPr>
            <p:cNvSpPr/>
            <p:nvPr/>
          </p:nvSpPr>
          <p:spPr>
            <a:xfrm>
              <a:off x="12906732" y="3944861"/>
              <a:ext cx="267715" cy="267716"/>
            </a:xfrm>
            <a:custGeom>
              <a:avLst/>
              <a:gdLst>
                <a:gd name="connsiteX0" fmla="*/ 133858 w 267715"/>
                <a:gd name="connsiteY0" fmla="*/ 267716 h 267716"/>
                <a:gd name="connsiteX1" fmla="*/ 267716 w 267715"/>
                <a:gd name="connsiteY1" fmla="*/ 133858 h 267716"/>
                <a:gd name="connsiteX2" fmla="*/ 133858 w 267715"/>
                <a:gd name="connsiteY2" fmla="*/ 0 h 267716"/>
                <a:gd name="connsiteX3" fmla="*/ 0 w 267715"/>
                <a:gd name="connsiteY3" fmla="*/ 133858 h 267716"/>
                <a:gd name="connsiteX4" fmla="*/ 133858 w 267715"/>
                <a:gd name="connsiteY4" fmla="*/ 267716 h 267716"/>
                <a:gd name="connsiteX5" fmla="*/ 133858 w 267715"/>
                <a:gd name="connsiteY5" fmla="*/ 66929 h 267716"/>
                <a:gd name="connsiteX6" fmla="*/ 200787 w 267715"/>
                <a:gd name="connsiteY6" fmla="*/ 133858 h 267716"/>
                <a:gd name="connsiteX7" fmla="*/ 133858 w 267715"/>
                <a:gd name="connsiteY7" fmla="*/ 200787 h 267716"/>
                <a:gd name="connsiteX8" fmla="*/ 66929 w 267715"/>
                <a:gd name="connsiteY8" fmla="*/ 133858 h 267716"/>
                <a:gd name="connsiteX9" fmla="*/ 133858 w 267715"/>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5" h="267716">
                  <a:moveTo>
                    <a:pt x="133858" y="267716"/>
                  </a:moveTo>
                  <a:cubicBezTo>
                    <a:pt x="207784" y="267716"/>
                    <a:pt x="267716" y="207784"/>
                    <a:pt x="267716" y="133858"/>
                  </a:cubicBezTo>
                  <a:cubicBezTo>
                    <a:pt x="267716" y="59930"/>
                    <a:pt x="207784" y="0"/>
                    <a:pt x="133858" y="0"/>
                  </a:cubicBezTo>
                  <a:cubicBezTo>
                    <a:pt x="59932" y="0"/>
                    <a:pt x="0" y="59930"/>
                    <a:pt x="0" y="133858"/>
                  </a:cubicBezTo>
                  <a:cubicBezTo>
                    <a:pt x="0" y="207784"/>
                    <a:pt x="59932" y="267716"/>
                    <a:pt x="133858" y="267716"/>
                  </a:cubicBezTo>
                  <a:close/>
                  <a:moveTo>
                    <a:pt x="133858" y="66929"/>
                  </a:moveTo>
                  <a:cubicBezTo>
                    <a:pt x="170823" y="66929"/>
                    <a:pt x="200787" y="96894"/>
                    <a:pt x="200787" y="133858"/>
                  </a:cubicBezTo>
                  <a:cubicBezTo>
                    <a:pt x="200787" y="170823"/>
                    <a:pt x="170823" y="200787"/>
                    <a:pt x="133858" y="200787"/>
                  </a:cubicBezTo>
                  <a:cubicBezTo>
                    <a:pt x="96893" y="200787"/>
                    <a:pt x="66929" y="170823"/>
                    <a:pt x="66929" y="133858"/>
                  </a:cubicBezTo>
                  <a:cubicBezTo>
                    <a:pt x="66929" y="96894"/>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B7813B5B-713F-69E8-24C3-629EB3FE6530}"/>
                </a:ext>
              </a:extLst>
            </p:cNvPr>
            <p:cNvSpPr/>
            <p:nvPr/>
          </p:nvSpPr>
          <p:spPr>
            <a:xfrm>
              <a:off x="12940196" y="4413364"/>
              <a:ext cx="200786" cy="868638"/>
            </a:xfrm>
            <a:custGeom>
              <a:avLst/>
              <a:gdLst>
                <a:gd name="connsiteX0" fmla="*/ 66929 w 200786"/>
                <a:gd name="connsiteY0" fmla="*/ 133858 h 868638"/>
                <a:gd name="connsiteX1" fmla="*/ 66929 w 200786"/>
                <a:gd name="connsiteY1" fmla="*/ 33465 h 868638"/>
                <a:gd name="connsiteX2" fmla="*/ 33465 w 200786"/>
                <a:gd name="connsiteY2" fmla="*/ 0 h 868638"/>
                <a:gd name="connsiteX3" fmla="*/ 0 w 200786"/>
                <a:gd name="connsiteY3" fmla="*/ 33465 h 868638"/>
                <a:gd name="connsiteX4" fmla="*/ 0 w 200786"/>
                <a:gd name="connsiteY4" fmla="*/ 868638 h 868638"/>
                <a:gd name="connsiteX5" fmla="*/ 66929 w 200786"/>
                <a:gd name="connsiteY5" fmla="*/ 868638 h 868638"/>
                <a:gd name="connsiteX6" fmla="*/ 66929 w 200786"/>
                <a:gd name="connsiteY6" fmla="*/ 401574 h 868638"/>
                <a:gd name="connsiteX7" fmla="*/ 133858 w 200786"/>
                <a:gd name="connsiteY7" fmla="*/ 401574 h 868638"/>
                <a:gd name="connsiteX8" fmla="*/ 133858 w 200786"/>
                <a:gd name="connsiteY8" fmla="*/ 868638 h 868638"/>
                <a:gd name="connsiteX9" fmla="*/ 200787 w 200786"/>
                <a:gd name="connsiteY9" fmla="*/ 868638 h 868638"/>
                <a:gd name="connsiteX10" fmla="*/ 200787 w 200786"/>
                <a:gd name="connsiteY10" fmla="*/ 133858 h 868638"/>
                <a:gd name="connsiteX11" fmla="*/ 200787 w 200786"/>
                <a:gd name="connsiteY11" fmla="*/ 133858 h 868638"/>
                <a:gd name="connsiteX12" fmla="*/ 200787 w 200786"/>
                <a:gd name="connsiteY12" fmla="*/ 33465 h 868638"/>
                <a:gd name="connsiteX13" fmla="*/ 167323 w 200786"/>
                <a:gd name="connsiteY13" fmla="*/ 0 h 868638"/>
                <a:gd name="connsiteX14" fmla="*/ 133858 w 200786"/>
                <a:gd name="connsiteY14" fmla="*/ 33465 h 868638"/>
                <a:gd name="connsiteX15" fmla="*/ 133858 w 200786"/>
                <a:gd name="connsiteY15" fmla="*/ 334645 h 868638"/>
                <a:gd name="connsiteX16" fmla="*/ 66929 w 200786"/>
                <a:gd name="connsiteY16" fmla="*/ 334645 h 868638"/>
                <a:gd name="connsiteX17" fmla="*/ 66929 w 200786"/>
                <a:gd name="connsiteY17"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786" h="868638">
                  <a:moveTo>
                    <a:pt x="66929" y="133858"/>
                  </a:move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lnTo>
                    <a:pt x="200787" y="33465"/>
                  </a:lnTo>
                  <a:cubicBezTo>
                    <a:pt x="200787" y="14982"/>
                    <a:pt x="185805" y="0"/>
                    <a:pt x="167323" y="0"/>
                  </a:cubicBezTo>
                  <a:cubicBezTo>
                    <a:pt x="148840" y="0"/>
                    <a:pt x="133858" y="14982"/>
                    <a:pt x="133858" y="33465"/>
                  </a:cubicBezTo>
                  <a:lnTo>
                    <a:pt x="133858" y="334645"/>
                  </a:lnTo>
                  <a:lnTo>
                    <a:pt x="66929" y="334645"/>
                  </a:lnTo>
                  <a:lnTo>
                    <a:pt x="66929" y="133858"/>
                  </a:lnTo>
                  <a:close/>
                </a:path>
              </a:pathLst>
            </a:custGeom>
            <a:solidFill>
              <a:schemeClr val="accent1"/>
            </a:solidFill>
            <a:ln w="33437"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BCA86E6F-EAE2-13B5-F88B-AAE008EFF2B0}"/>
                </a:ext>
              </a:extLst>
            </p:cNvPr>
            <p:cNvSpPr/>
            <p:nvPr/>
          </p:nvSpPr>
          <p:spPr>
            <a:xfrm>
              <a:off x="13980547" y="4246074"/>
              <a:ext cx="529896" cy="535399"/>
            </a:xfrm>
            <a:custGeom>
              <a:avLst/>
              <a:gdLst>
                <a:gd name="connsiteX0" fmla="*/ 474118 w 529896"/>
                <a:gd name="connsiteY0" fmla="*/ 101967 h 535399"/>
                <a:gd name="connsiteX1" fmla="*/ 446878 w 529896"/>
                <a:gd name="connsiteY1" fmla="*/ 59902 h 535399"/>
                <a:gd name="connsiteX2" fmla="*/ 348292 w 529896"/>
                <a:gd name="connsiteY2" fmla="*/ 11814 h 535399"/>
                <a:gd name="connsiteX3" fmla="*/ 181839 w 529896"/>
                <a:gd name="connsiteY3" fmla="*/ 11814 h 535399"/>
                <a:gd name="connsiteX4" fmla="*/ 83086 w 529896"/>
                <a:gd name="connsiteY4" fmla="*/ 59969 h 535399"/>
                <a:gd name="connsiteX5" fmla="*/ 55779 w 529896"/>
                <a:gd name="connsiteY5" fmla="*/ 102068 h 535399"/>
                <a:gd name="connsiteX6" fmla="*/ 55109 w 529896"/>
                <a:gd name="connsiteY6" fmla="*/ 105414 h 535399"/>
                <a:gd name="connsiteX7" fmla="*/ 328 w 529896"/>
                <a:gd name="connsiteY7" fmla="*/ 497283 h 535399"/>
                <a:gd name="connsiteX8" fmla="*/ 28806 w 529896"/>
                <a:gd name="connsiteY8" fmla="*/ 535065 h 535399"/>
                <a:gd name="connsiteX9" fmla="*/ 33458 w 529896"/>
                <a:gd name="connsiteY9" fmla="*/ 535399 h 535399"/>
                <a:gd name="connsiteX10" fmla="*/ 66554 w 529896"/>
                <a:gd name="connsiteY10" fmla="*/ 506586 h 535399"/>
                <a:gd name="connsiteX11" fmla="*/ 121068 w 529896"/>
                <a:gd name="connsiteY11" fmla="*/ 116892 h 535399"/>
                <a:gd name="connsiteX12" fmla="*/ 123210 w 529896"/>
                <a:gd name="connsiteY12" fmla="*/ 113546 h 535399"/>
                <a:gd name="connsiteX13" fmla="*/ 199241 w 529896"/>
                <a:gd name="connsiteY13" fmla="*/ 76467 h 535399"/>
                <a:gd name="connsiteX14" fmla="*/ 330823 w 529896"/>
                <a:gd name="connsiteY14" fmla="*/ 76467 h 535399"/>
                <a:gd name="connsiteX15" fmla="*/ 406654 w 529896"/>
                <a:gd name="connsiteY15" fmla="*/ 113479 h 535399"/>
                <a:gd name="connsiteX16" fmla="*/ 408796 w 529896"/>
                <a:gd name="connsiteY16" fmla="*/ 116825 h 535399"/>
                <a:gd name="connsiteX17" fmla="*/ 463309 w 529896"/>
                <a:gd name="connsiteY17" fmla="*/ 506486 h 535399"/>
                <a:gd name="connsiteX18" fmla="*/ 496372 w 529896"/>
                <a:gd name="connsiteY18" fmla="*/ 535299 h 535399"/>
                <a:gd name="connsiteX19" fmla="*/ 501091 w 529896"/>
                <a:gd name="connsiteY19" fmla="*/ 534964 h 535399"/>
                <a:gd name="connsiteX20" fmla="*/ 529569 w 529896"/>
                <a:gd name="connsiteY20" fmla="*/ 497183 h 535399"/>
                <a:gd name="connsiteX21" fmla="*/ 474821 w 529896"/>
                <a:gd name="connsiteY21" fmla="*/ 105447 h 535399"/>
                <a:gd name="connsiteX22" fmla="*/ 474118 w 529896"/>
                <a:gd name="connsiteY22" fmla="*/ 101967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896" h="535399">
                  <a:moveTo>
                    <a:pt x="474118" y="101967"/>
                  </a:moveTo>
                  <a:cubicBezTo>
                    <a:pt x="470253" y="85185"/>
                    <a:pt x="460612" y="70296"/>
                    <a:pt x="446878" y="59902"/>
                  </a:cubicBezTo>
                  <a:cubicBezTo>
                    <a:pt x="417363" y="37766"/>
                    <a:pt x="383905" y="21445"/>
                    <a:pt x="348292" y="11814"/>
                  </a:cubicBezTo>
                  <a:cubicBezTo>
                    <a:pt x="293925" y="-3938"/>
                    <a:pt x="236206" y="-3938"/>
                    <a:pt x="181839" y="11814"/>
                  </a:cubicBezTo>
                  <a:cubicBezTo>
                    <a:pt x="146160" y="21442"/>
                    <a:pt x="112641" y="37786"/>
                    <a:pt x="83086" y="59969"/>
                  </a:cubicBezTo>
                  <a:cubicBezTo>
                    <a:pt x="69318" y="70357"/>
                    <a:pt x="59650" y="85262"/>
                    <a:pt x="55779" y="102068"/>
                  </a:cubicBezTo>
                  <a:cubicBezTo>
                    <a:pt x="55511" y="103205"/>
                    <a:pt x="55277" y="104377"/>
                    <a:pt x="55109" y="105414"/>
                  </a:cubicBezTo>
                  <a:lnTo>
                    <a:pt x="328" y="497283"/>
                  </a:lnTo>
                  <a:cubicBezTo>
                    <a:pt x="-2235" y="515578"/>
                    <a:pt x="10511" y="532491"/>
                    <a:pt x="28806" y="535065"/>
                  </a:cubicBezTo>
                  <a:cubicBezTo>
                    <a:pt x="30346" y="535289"/>
                    <a:pt x="31902" y="535399"/>
                    <a:pt x="33458" y="535399"/>
                  </a:cubicBezTo>
                  <a:cubicBezTo>
                    <a:pt x="50126" y="535379"/>
                    <a:pt x="64238" y="523094"/>
                    <a:pt x="66554" y="506586"/>
                  </a:cubicBezTo>
                  <a:lnTo>
                    <a:pt x="121068" y="116892"/>
                  </a:lnTo>
                  <a:cubicBezTo>
                    <a:pt x="121376" y="115564"/>
                    <a:pt x="122132" y="114383"/>
                    <a:pt x="123210" y="113546"/>
                  </a:cubicBezTo>
                  <a:cubicBezTo>
                    <a:pt x="145965" y="96466"/>
                    <a:pt x="171770" y="83883"/>
                    <a:pt x="199241" y="76467"/>
                  </a:cubicBezTo>
                  <a:cubicBezTo>
                    <a:pt x="242186" y="63794"/>
                    <a:pt x="287878" y="63794"/>
                    <a:pt x="330823" y="76467"/>
                  </a:cubicBezTo>
                  <a:cubicBezTo>
                    <a:pt x="358221" y="83876"/>
                    <a:pt x="383958" y="96435"/>
                    <a:pt x="406654" y="113479"/>
                  </a:cubicBezTo>
                  <a:cubicBezTo>
                    <a:pt x="407731" y="114316"/>
                    <a:pt x="408488" y="115497"/>
                    <a:pt x="408796" y="116825"/>
                  </a:cubicBezTo>
                  <a:lnTo>
                    <a:pt x="463309" y="506486"/>
                  </a:lnTo>
                  <a:cubicBezTo>
                    <a:pt x="465625" y="522981"/>
                    <a:pt x="479717" y="535262"/>
                    <a:pt x="496372" y="535299"/>
                  </a:cubicBezTo>
                  <a:cubicBezTo>
                    <a:pt x="497952" y="535302"/>
                    <a:pt x="499528" y="535192"/>
                    <a:pt x="501091" y="534964"/>
                  </a:cubicBezTo>
                  <a:cubicBezTo>
                    <a:pt x="519386" y="532391"/>
                    <a:pt x="532133" y="515478"/>
                    <a:pt x="529569" y="497183"/>
                  </a:cubicBezTo>
                  <a:lnTo>
                    <a:pt x="474821" y="105447"/>
                  </a:lnTo>
                  <a:cubicBezTo>
                    <a:pt x="474654" y="104276"/>
                    <a:pt x="474420" y="103112"/>
                    <a:pt x="474118" y="101967"/>
                  </a:cubicBezTo>
                  <a:close/>
                </a:path>
              </a:pathLst>
            </a:custGeom>
            <a:solidFill>
              <a:schemeClr val="accent1"/>
            </a:solidFill>
            <a:ln w="33437"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E9373971-5C83-B1B3-D604-6428DB17A11A}"/>
                </a:ext>
              </a:extLst>
            </p:cNvPr>
            <p:cNvSpPr/>
            <p:nvPr/>
          </p:nvSpPr>
          <p:spPr>
            <a:xfrm>
              <a:off x="14111454" y="3944861"/>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5" y="267716"/>
                    <a:pt x="267716" y="207784"/>
                    <a:pt x="267716" y="133858"/>
                  </a:cubicBezTo>
                  <a:cubicBezTo>
                    <a:pt x="267716" y="59930"/>
                    <a:pt x="207785" y="0"/>
                    <a:pt x="133858" y="0"/>
                  </a:cubicBezTo>
                  <a:cubicBezTo>
                    <a:pt x="59932" y="0"/>
                    <a:pt x="0" y="59930"/>
                    <a:pt x="0" y="133858"/>
                  </a:cubicBezTo>
                  <a:cubicBezTo>
                    <a:pt x="0" y="207784"/>
                    <a:pt x="59932" y="267716"/>
                    <a:pt x="133858" y="267716"/>
                  </a:cubicBezTo>
                  <a:close/>
                  <a:moveTo>
                    <a:pt x="133858" y="66929"/>
                  </a:moveTo>
                  <a:cubicBezTo>
                    <a:pt x="170823" y="66929"/>
                    <a:pt x="200787" y="96894"/>
                    <a:pt x="200787" y="133858"/>
                  </a:cubicBezTo>
                  <a:cubicBezTo>
                    <a:pt x="200787" y="170823"/>
                    <a:pt x="170823" y="200787"/>
                    <a:pt x="133858" y="200787"/>
                  </a:cubicBezTo>
                  <a:cubicBezTo>
                    <a:pt x="96893" y="200787"/>
                    <a:pt x="66929" y="170823"/>
                    <a:pt x="66929" y="133858"/>
                  </a:cubicBezTo>
                  <a:cubicBezTo>
                    <a:pt x="66929" y="96894"/>
                    <a:pt x="96893" y="66929"/>
                    <a:pt x="133858" y="66929"/>
                  </a:cubicBezTo>
                  <a:close/>
                </a:path>
              </a:pathLst>
            </a:custGeom>
            <a:solidFill>
              <a:schemeClr val="accent1"/>
            </a:solidFill>
            <a:ln w="33437"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2978076C-D96D-AA85-CDA6-0619831AFFD3}"/>
                </a:ext>
              </a:extLst>
            </p:cNvPr>
            <p:cNvSpPr/>
            <p:nvPr/>
          </p:nvSpPr>
          <p:spPr>
            <a:xfrm>
              <a:off x="13381198" y="4246074"/>
              <a:ext cx="529961" cy="535399"/>
            </a:xfrm>
            <a:custGeom>
              <a:avLst/>
              <a:gdLst>
                <a:gd name="connsiteX0" fmla="*/ 474085 w 529961"/>
                <a:gd name="connsiteY0" fmla="*/ 102001 h 535399"/>
                <a:gd name="connsiteX1" fmla="*/ 446778 w 529961"/>
                <a:gd name="connsiteY1" fmla="*/ 59902 h 535399"/>
                <a:gd name="connsiteX2" fmla="*/ 348359 w 529961"/>
                <a:gd name="connsiteY2" fmla="*/ 11814 h 535399"/>
                <a:gd name="connsiteX3" fmla="*/ 181873 w 529961"/>
                <a:gd name="connsiteY3" fmla="*/ 11814 h 535399"/>
                <a:gd name="connsiteX4" fmla="*/ 83153 w 529961"/>
                <a:gd name="connsiteY4" fmla="*/ 59969 h 535399"/>
                <a:gd name="connsiteX5" fmla="*/ 55845 w 529961"/>
                <a:gd name="connsiteY5" fmla="*/ 102068 h 535399"/>
                <a:gd name="connsiteX6" fmla="*/ 55176 w 529961"/>
                <a:gd name="connsiteY6" fmla="*/ 105414 h 535399"/>
                <a:gd name="connsiteX7" fmla="*/ 328 w 529961"/>
                <a:gd name="connsiteY7" fmla="*/ 497283 h 535399"/>
                <a:gd name="connsiteX8" fmla="*/ 28806 w 529961"/>
                <a:gd name="connsiteY8" fmla="*/ 535065 h 535399"/>
                <a:gd name="connsiteX9" fmla="*/ 33491 w 529961"/>
                <a:gd name="connsiteY9" fmla="*/ 535399 h 535399"/>
                <a:gd name="connsiteX10" fmla="*/ 66588 w 529961"/>
                <a:gd name="connsiteY10" fmla="*/ 506586 h 535399"/>
                <a:gd name="connsiteX11" fmla="*/ 121101 w 529961"/>
                <a:gd name="connsiteY11" fmla="*/ 116892 h 535399"/>
                <a:gd name="connsiteX12" fmla="*/ 123243 w 529961"/>
                <a:gd name="connsiteY12" fmla="*/ 113546 h 535399"/>
                <a:gd name="connsiteX13" fmla="*/ 199241 w 529961"/>
                <a:gd name="connsiteY13" fmla="*/ 76467 h 535399"/>
                <a:gd name="connsiteX14" fmla="*/ 330857 w 529961"/>
                <a:gd name="connsiteY14" fmla="*/ 76467 h 535399"/>
                <a:gd name="connsiteX15" fmla="*/ 406687 w 529961"/>
                <a:gd name="connsiteY15" fmla="*/ 113479 h 535399"/>
                <a:gd name="connsiteX16" fmla="*/ 408829 w 529961"/>
                <a:gd name="connsiteY16" fmla="*/ 116825 h 535399"/>
                <a:gd name="connsiteX17" fmla="*/ 463343 w 529961"/>
                <a:gd name="connsiteY17" fmla="*/ 506519 h 535399"/>
                <a:gd name="connsiteX18" fmla="*/ 496439 w 529961"/>
                <a:gd name="connsiteY18" fmla="*/ 535332 h 535399"/>
                <a:gd name="connsiteX19" fmla="*/ 501124 w 529961"/>
                <a:gd name="connsiteY19" fmla="*/ 534998 h 535399"/>
                <a:gd name="connsiteX20" fmla="*/ 529636 w 529961"/>
                <a:gd name="connsiteY20" fmla="*/ 497226 h 535399"/>
                <a:gd name="connsiteX21" fmla="*/ 529636 w 529961"/>
                <a:gd name="connsiteY21" fmla="*/ 497216 h 535399"/>
                <a:gd name="connsiteX22" fmla="*/ 474754 w 529961"/>
                <a:gd name="connsiteY22" fmla="*/ 105447 h 535399"/>
                <a:gd name="connsiteX23" fmla="*/ 474085 w 529961"/>
                <a:gd name="connsiteY23" fmla="*/ 102001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9961" h="535399">
                  <a:moveTo>
                    <a:pt x="474085" y="102001"/>
                  </a:moveTo>
                  <a:cubicBezTo>
                    <a:pt x="470213" y="85195"/>
                    <a:pt x="460545" y="70290"/>
                    <a:pt x="446778" y="59902"/>
                  </a:cubicBezTo>
                  <a:cubicBezTo>
                    <a:pt x="417322" y="37769"/>
                    <a:pt x="383921" y="21448"/>
                    <a:pt x="348359" y="11814"/>
                  </a:cubicBezTo>
                  <a:cubicBezTo>
                    <a:pt x="293982" y="-3938"/>
                    <a:pt x="236249" y="-3938"/>
                    <a:pt x="181873" y="11814"/>
                  </a:cubicBezTo>
                  <a:cubicBezTo>
                    <a:pt x="146210" y="21455"/>
                    <a:pt x="112705" y="37799"/>
                    <a:pt x="83153" y="59969"/>
                  </a:cubicBezTo>
                  <a:cubicBezTo>
                    <a:pt x="69385" y="70357"/>
                    <a:pt x="59717" y="85262"/>
                    <a:pt x="55845" y="102068"/>
                  </a:cubicBezTo>
                  <a:cubicBezTo>
                    <a:pt x="55578" y="103205"/>
                    <a:pt x="55344" y="104377"/>
                    <a:pt x="55176" y="105414"/>
                  </a:cubicBezTo>
                  <a:lnTo>
                    <a:pt x="328" y="497283"/>
                  </a:lnTo>
                  <a:cubicBezTo>
                    <a:pt x="-2235" y="515578"/>
                    <a:pt x="10511" y="532491"/>
                    <a:pt x="28806" y="535065"/>
                  </a:cubicBezTo>
                  <a:cubicBezTo>
                    <a:pt x="30359" y="535289"/>
                    <a:pt x="31925" y="535403"/>
                    <a:pt x="33491" y="535399"/>
                  </a:cubicBezTo>
                  <a:cubicBezTo>
                    <a:pt x="50160" y="535379"/>
                    <a:pt x="64272" y="523094"/>
                    <a:pt x="66588" y="506586"/>
                  </a:cubicBezTo>
                  <a:lnTo>
                    <a:pt x="121101" y="116892"/>
                  </a:lnTo>
                  <a:cubicBezTo>
                    <a:pt x="121396" y="115557"/>
                    <a:pt x="122155" y="114372"/>
                    <a:pt x="123243" y="113546"/>
                  </a:cubicBezTo>
                  <a:cubicBezTo>
                    <a:pt x="145996" y="96479"/>
                    <a:pt x="171787" y="83893"/>
                    <a:pt x="199241" y="76467"/>
                  </a:cubicBezTo>
                  <a:cubicBezTo>
                    <a:pt x="242199" y="63794"/>
                    <a:pt x="287898" y="63794"/>
                    <a:pt x="330857" y="76467"/>
                  </a:cubicBezTo>
                  <a:cubicBezTo>
                    <a:pt x="358254" y="83876"/>
                    <a:pt x="383992" y="96435"/>
                    <a:pt x="406687" y="113479"/>
                  </a:cubicBezTo>
                  <a:cubicBezTo>
                    <a:pt x="407775" y="114306"/>
                    <a:pt x="408535" y="115490"/>
                    <a:pt x="408829" y="116825"/>
                  </a:cubicBezTo>
                  <a:lnTo>
                    <a:pt x="463343" y="506519"/>
                  </a:lnTo>
                  <a:cubicBezTo>
                    <a:pt x="465658" y="523028"/>
                    <a:pt x="479770" y="535312"/>
                    <a:pt x="496439" y="535332"/>
                  </a:cubicBezTo>
                  <a:cubicBezTo>
                    <a:pt x="498005" y="535336"/>
                    <a:pt x="499571" y="535225"/>
                    <a:pt x="501124" y="534998"/>
                  </a:cubicBezTo>
                  <a:cubicBezTo>
                    <a:pt x="519429" y="532441"/>
                    <a:pt x="532193" y="515528"/>
                    <a:pt x="529636" y="497226"/>
                  </a:cubicBezTo>
                  <a:cubicBezTo>
                    <a:pt x="529636" y="497223"/>
                    <a:pt x="529636" y="497220"/>
                    <a:pt x="529636" y="497216"/>
                  </a:cubicBezTo>
                  <a:lnTo>
                    <a:pt x="474754" y="105447"/>
                  </a:lnTo>
                  <a:cubicBezTo>
                    <a:pt x="474597" y="104286"/>
                    <a:pt x="474373" y="103135"/>
                    <a:pt x="474085" y="102001"/>
                  </a:cubicBezTo>
                  <a:close/>
                </a:path>
              </a:pathLst>
            </a:custGeom>
            <a:solidFill>
              <a:schemeClr val="accent2"/>
            </a:solidFill>
            <a:ln w="33437"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3802C16C-352E-A2B2-47B2-F66FB34128E6}"/>
                </a:ext>
              </a:extLst>
            </p:cNvPr>
            <p:cNvSpPr/>
            <p:nvPr/>
          </p:nvSpPr>
          <p:spPr>
            <a:xfrm>
              <a:off x="13512038" y="3944861"/>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4" y="267716"/>
                    <a:pt x="267716" y="207784"/>
                    <a:pt x="267716" y="133858"/>
                  </a:cubicBezTo>
                  <a:cubicBezTo>
                    <a:pt x="267716" y="59930"/>
                    <a:pt x="207784" y="0"/>
                    <a:pt x="133858" y="0"/>
                  </a:cubicBezTo>
                  <a:cubicBezTo>
                    <a:pt x="59932" y="0"/>
                    <a:pt x="0" y="59930"/>
                    <a:pt x="0" y="133858"/>
                  </a:cubicBezTo>
                  <a:cubicBezTo>
                    <a:pt x="0" y="207784"/>
                    <a:pt x="59932" y="267716"/>
                    <a:pt x="133858" y="267716"/>
                  </a:cubicBezTo>
                  <a:close/>
                  <a:moveTo>
                    <a:pt x="133858" y="66929"/>
                  </a:moveTo>
                  <a:cubicBezTo>
                    <a:pt x="170823" y="66929"/>
                    <a:pt x="200787" y="96894"/>
                    <a:pt x="200787" y="133858"/>
                  </a:cubicBezTo>
                  <a:cubicBezTo>
                    <a:pt x="200787" y="170823"/>
                    <a:pt x="170823" y="200787"/>
                    <a:pt x="133858" y="200787"/>
                  </a:cubicBezTo>
                  <a:cubicBezTo>
                    <a:pt x="96893" y="200787"/>
                    <a:pt x="66929" y="170823"/>
                    <a:pt x="66929" y="133858"/>
                  </a:cubicBezTo>
                  <a:cubicBezTo>
                    <a:pt x="66929" y="96894"/>
                    <a:pt x="96893" y="66929"/>
                    <a:pt x="133858" y="66929"/>
                  </a:cubicBezTo>
                  <a:close/>
                </a:path>
              </a:pathLst>
            </a:custGeom>
            <a:solidFill>
              <a:schemeClr val="accent2"/>
            </a:solidFill>
            <a:ln w="33437"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FC651748-32C3-C8C0-0116-BFD68DB16F7C}"/>
                </a:ext>
              </a:extLst>
            </p:cNvPr>
            <p:cNvSpPr/>
            <p:nvPr/>
          </p:nvSpPr>
          <p:spPr>
            <a:xfrm>
              <a:off x="14144918" y="4413364"/>
              <a:ext cx="200787" cy="868638"/>
            </a:xfrm>
            <a:custGeom>
              <a:avLst/>
              <a:gdLst>
                <a:gd name="connsiteX0" fmla="*/ 66929 w 200787"/>
                <a:gd name="connsiteY0" fmla="*/ 133858 h 868638"/>
                <a:gd name="connsiteX1" fmla="*/ 66929 w 200787"/>
                <a:gd name="connsiteY1" fmla="*/ 33465 h 868638"/>
                <a:gd name="connsiteX2" fmla="*/ 33465 w 200787"/>
                <a:gd name="connsiteY2" fmla="*/ 0 h 868638"/>
                <a:gd name="connsiteX3" fmla="*/ 0 w 200787"/>
                <a:gd name="connsiteY3" fmla="*/ 33465 h 868638"/>
                <a:gd name="connsiteX4" fmla="*/ 0 w 200787"/>
                <a:gd name="connsiteY4" fmla="*/ 868638 h 868638"/>
                <a:gd name="connsiteX5" fmla="*/ 66929 w 200787"/>
                <a:gd name="connsiteY5" fmla="*/ 868638 h 868638"/>
                <a:gd name="connsiteX6" fmla="*/ 66929 w 200787"/>
                <a:gd name="connsiteY6" fmla="*/ 401574 h 868638"/>
                <a:gd name="connsiteX7" fmla="*/ 133858 w 200787"/>
                <a:gd name="connsiteY7" fmla="*/ 401574 h 868638"/>
                <a:gd name="connsiteX8" fmla="*/ 133858 w 200787"/>
                <a:gd name="connsiteY8" fmla="*/ 868638 h 868638"/>
                <a:gd name="connsiteX9" fmla="*/ 200787 w 200787"/>
                <a:gd name="connsiteY9" fmla="*/ 868638 h 868638"/>
                <a:gd name="connsiteX10" fmla="*/ 200787 w 200787"/>
                <a:gd name="connsiteY10" fmla="*/ 133858 h 868638"/>
                <a:gd name="connsiteX11" fmla="*/ 200787 w 200787"/>
                <a:gd name="connsiteY11" fmla="*/ 133858 h 868638"/>
                <a:gd name="connsiteX12" fmla="*/ 200787 w 200787"/>
                <a:gd name="connsiteY12" fmla="*/ 33465 h 868638"/>
                <a:gd name="connsiteX13" fmla="*/ 167323 w 200787"/>
                <a:gd name="connsiteY13" fmla="*/ 0 h 868638"/>
                <a:gd name="connsiteX14" fmla="*/ 133858 w 200787"/>
                <a:gd name="connsiteY14" fmla="*/ 33465 h 868638"/>
                <a:gd name="connsiteX15" fmla="*/ 133858 w 200787"/>
                <a:gd name="connsiteY15" fmla="*/ 334645 h 868638"/>
                <a:gd name="connsiteX16" fmla="*/ 66929 w 200787"/>
                <a:gd name="connsiteY16" fmla="*/ 334645 h 868638"/>
                <a:gd name="connsiteX17" fmla="*/ 66929 w 200787"/>
                <a:gd name="connsiteY17" fmla="*/ 133858 h 86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787" h="868638">
                  <a:moveTo>
                    <a:pt x="66929" y="133858"/>
                  </a:moveTo>
                  <a:lnTo>
                    <a:pt x="66929" y="33465"/>
                  </a:lnTo>
                  <a:cubicBezTo>
                    <a:pt x="66929" y="14982"/>
                    <a:pt x="51947" y="0"/>
                    <a:pt x="33465" y="0"/>
                  </a:cubicBezTo>
                  <a:cubicBezTo>
                    <a:pt x="14982" y="0"/>
                    <a:pt x="0" y="14982"/>
                    <a:pt x="0" y="33465"/>
                  </a:cubicBezTo>
                  <a:lnTo>
                    <a:pt x="0" y="868638"/>
                  </a:lnTo>
                  <a:lnTo>
                    <a:pt x="66929" y="868638"/>
                  </a:lnTo>
                  <a:lnTo>
                    <a:pt x="66929" y="401574"/>
                  </a:lnTo>
                  <a:lnTo>
                    <a:pt x="133858" y="401574"/>
                  </a:lnTo>
                  <a:lnTo>
                    <a:pt x="133858" y="868638"/>
                  </a:lnTo>
                  <a:lnTo>
                    <a:pt x="200787" y="868638"/>
                  </a:lnTo>
                  <a:lnTo>
                    <a:pt x="200787" y="133858"/>
                  </a:lnTo>
                  <a:lnTo>
                    <a:pt x="200787" y="133858"/>
                  </a:lnTo>
                  <a:lnTo>
                    <a:pt x="200787" y="33465"/>
                  </a:lnTo>
                  <a:cubicBezTo>
                    <a:pt x="200787" y="14982"/>
                    <a:pt x="185805" y="0"/>
                    <a:pt x="167323" y="0"/>
                  </a:cubicBezTo>
                  <a:cubicBezTo>
                    <a:pt x="148840" y="0"/>
                    <a:pt x="133858" y="14982"/>
                    <a:pt x="133858" y="33465"/>
                  </a:cubicBezTo>
                  <a:lnTo>
                    <a:pt x="133858" y="334645"/>
                  </a:lnTo>
                  <a:lnTo>
                    <a:pt x="66929" y="334645"/>
                  </a:lnTo>
                  <a:lnTo>
                    <a:pt x="66929" y="133858"/>
                  </a:lnTo>
                  <a:close/>
                </a:path>
              </a:pathLst>
            </a:custGeom>
            <a:solidFill>
              <a:schemeClr val="accent1"/>
            </a:solidFill>
            <a:ln w="33437"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E60F4862-BE75-D515-30D0-663ECCBA3AC9}"/>
                </a:ext>
              </a:extLst>
            </p:cNvPr>
            <p:cNvSpPr/>
            <p:nvPr/>
          </p:nvSpPr>
          <p:spPr>
            <a:xfrm>
              <a:off x="13414020" y="4413364"/>
              <a:ext cx="463784" cy="870077"/>
            </a:xfrm>
            <a:custGeom>
              <a:avLst/>
              <a:gdLst>
                <a:gd name="connsiteX0" fmla="*/ 45980 w 463784"/>
                <a:gd name="connsiteY0" fmla="*/ 535432 h 870077"/>
                <a:gd name="connsiteX1" fmla="*/ 131482 w 463784"/>
                <a:gd name="connsiteY1" fmla="*/ 535432 h 870077"/>
                <a:gd name="connsiteX2" fmla="*/ 131482 w 463784"/>
                <a:gd name="connsiteY2" fmla="*/ 870077 h 870077"/>
                <a:gd name="connsiteX3" fmla="*/ 198411 w 463784"/>
                <a:gd name="connsiteY3" fmla="*/ 870077 h 870077"/>
                <a:gd name="connsiteX4" fmla="*/ 198411 w 463784"/>
                <a:gd name="connsiteY4" fmla="*/ 535432 h 870077"/>
                <a:gd name="connsiteX5" fmla="*/ 265340 w 463784"/>
                <a:gd name="connsiteY5" fmla="*/ 535432 h 870077"/>
                <a:gd name="connsiteX6" fmla="*/ 265340 w 463784"/>
                <a:gd name="connsiteY6" fmla="*/ 870077 h 870077"/>
                <a:gd name="connsiteX7" fmla="*/ 332269 w 463784"/>
                <a:gd name="connsiteY7" fmla="*/ 870077 h 870077"/>
                <a:gd name="connsiteX8" fmla="*/ 332269 w 463784"/>
                <a:gd name="connsiteY8" fmla="*/ 535432 h 870077"/>
                <a:gd name="connsiteX9" fmla="*/ 463785 w 463784"/>
                <a:gd name="connsiteY9" fmla="*/ 535432 h 870077"/>
                <a:gd name="connsiteX10" fmla="*/ 332269 w 463784"/>
                <a:gd name="connsiteY10" fmla="*/ 175187 h 870077"/>
                <a:gd name="connsiteX11" fmla="*/ 332269 w 463784"/>
                <a:gd name="connsiteY11" fmla="*/ 33465 h 870077"/>
                <a:gd name="connsiteX12" fmla="*/ 298805 w 463784"/>
                <a:gd name="connsiteY12" fmla="*/ 0 h 870077"/>
                <a:gd name="connsiteX13" fmla="*/ 298805 w 463784"/>
                <a:gd name="connsiteY13" fmla="*/ 0 h 870077"/>
                <a:gd name="connsiteX14" fmla="*/ 265340 w 463784"/>
                <a:gd name="connsiteY14" fmla="*/ 33465 h 870077"/>
                <a:gd name="connsiteX15" fmla="*/ 265340 w 463784"/>
                <a:gd name="connsiteY15" fmla="*/ 187067 h 870077"/>
                <a:gd name="connsiteX16" fmla="*/ 368143 w 463784"/>
                <a:gd name="connsiteY16" fmla="*/ 468503 h 870077"/>
                <a:gd name="connsiteX17" fmla="*/ 95675 w 463784"/>
                <a:gd name="connsiteY17" fmla="*/ 468503 h 870077"/>
                <a:gd name="connsiteX18" fmla="*/ 198411 w 463784"/>
                <a:gd name="connsiteY18" fmla="*/ 187033 h 870077"/>
                <a:gd name="connsiteX19" fmla="*/ 198411 w 463784"/>
                <a:gd name="connsiteY19" fmla="*/ 181143 h 870077"/>
                <a:gd name="connsiteX20" fmla="*/ 198411 w 463784"/>
                <a:gd name="connsiteY20" fmla="*/ 181143 h 870077"/>
                <a:gd name="connsiteX21" fmla="*/ 198411 w 463784"/>
                <a:gd name="connsiteY21" fmla="*/ 33465 h 870077"/>
                <a:gd name="connsiteX22" fmla="*/ 164947 w 463784"/>
                <a:gd name="connsiteY22" fmla="*/ 0 h 870077"/>
                <a:gd name="connsiteX23" fmla="*/ 164947 w 463784"/>
                <a:gd name="connsiteY23" fmla="*/ 0 h 870077"/>
                <a:gd name="connsiteX24" fmla="*/ 131482 w 463784"/>
                <a:gd name="connsiteY24" fmla="*/ 33465 h 870077"/>
                <a:gd name="connsiteX25" fmla="*/ 131482 w 463784"/>
                <a:gd name="connsiteY25" fmla="*/ 175254 h 870077"/>
                <a:gd name="connsiteX26" fmla="*/ 0 w 463784"/>
                <a:gd name="connsiteY26" fmla="*/ 535432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3784" h="870077">
                  <a:moveTo>
                    <a:pt x="45980" y="535432"/>
                  </a:move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lnTo>
                    <a:pt x="332269" y="33465"/>
                  </a:lnTo>
                  <a:cubicBezTo>
                    <a:pt x="332269" y="14982"/>
                    <a:pt x="317287" y="0"/>
                    <a:pt x="298805" y="0"/>
                  </a:cubicBezTo>
                  <a:lnTo>
                    <a:pt x="298805" y="0"/>
                  </a:lnTo>
                  <a:cubicBezTo>
                    <a:pt x="280322" y="0"/>
                    <a:pt x="265340" y="14982"/>
                    <a:pt x="265340" y="33465"/>
                  </a:cubicBezTo>
                  <a:lnTo>
                    <a:pt x="265340" y="187067"/>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close/>
                </a:path>
              </a:pathLst>
            </a:custGeom>
            <a:solidFill>
              <a:schemeClr val="accent2"/>
            </a:solidFill>
            <a:ln w="33437"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FCCA548-C8C8-5A4C-6795-B2A5312FB229}"/>
                </a:ext>
              </a:extLst>
            </p:cNvPr>
            <p:cNvSpPr/>
            <p:nvPr/>
          </p:nvSpPr>
          <p:spPr>
            <a:xfrm>
              <a:off x="14585920" y="5718512"/>
              <a:ext cx="529961" cy="535399"/>
            </a:xfrm>
            <a:custGeom>
              <a:avLst/>
              <a:gdLst>
                <a:gd name="connsiteX0" fmla="*/ 474085 w 529961"/>
                <a:gd name="connsiteY0" fmla="*/ 102001 h 535399"/>
                <a:gd name="connsiteX1" fmla="*/ 446778 w 529961"/>
                <a:gd name="connsiteY1" fmla="*/ 59902 h 535399"/>
                <a:gd name="connsiteX2" fmla="*/ 348359 w 529961"/>
                <a:gd name="connsiteY2" fmla="*/ 11814 h 535399"/>
                <a:gd name="connsiteX3" fmla="*/ 181873 w 529961"/>
                <a:gd name="connsiteY3" fmla="*/ 11814 h 535399"/>
                <a:gd name="connsiteX4" fmla="*/ 83152 w 529961"/>
                <a:gd name="connsiteY4" fmla="*/ 59969 h 535399"/>
                <a:gd name="connsiteX5" fmla="*/ 55846 w 529961"/>
                <a:gd name="connsiteY5" fmla="*/ 102068 h 535399"/>
                <a:gd name="connsiteX6" fmla="*/ 55176 w 529961"/>
                <a:gd name="connsiteY6" fmla="*/ 105414 h 535399"/>
                <a:gd name="connsiteX7" fmla="*/ 328 w 529961"/>
                <a:gd name="connsiteY7" fmla="*/ 497283 h 535399"/>
                <a:gd name="connsiteX8" fmla="*/ 28806 w 529961"/>
                <a:gd name="connsiteY8" fmla="*/ 535065 h 535399"/>
                <a:gd name="connsiteX9" fmla="*/ 33491 w 529961"/>
                <a:gd name="connsiteY9" fmla="*/ 535399 h 535399"/>
                <a:gd name="connsiteX10" fmla="*/ 66588 w 529961"/>
                <a:gd name="connsiteY10" fmla="*/ 506586 h 535399"/>
                <a:gd name="connsiteX11" fmla="*/ 121101 w 529961"/>
                <a:gd name="connsiteY11" fmla="*/ 116892 h 535399"/>
                <a:gd name="connsiteX12" fmla="*/ 123243 w 529961"/>
                <a:gd name="connsiteY12" fmla="*/ 113546 h 535399"/>
                <a:gd name="connsiteX13" fmla="*/ 199241 w 529961"/>
                <a:gd name="connsiteY13" fmla="*/ 76467 h 535399"/>
                <a:gd name="connsiteX14" fmla="*/ 330857 w 529961"/>
                <a:gd name="connsiteY14" fmla="*/ 76467 h 535399"/>
                <a:gd name="connsiteX15" fmla="*/ 406687 w 529961"/>
                <a:gd name="connsiteY15" fmla="*/ 113479 h 535399"/>
                <a:gd name="connsiteX16" fmla="*/ 408829 w 529961"/>
                <a:gd name="connsiteY16" fmla="*/ 116825 h 535399"/>
                <a:gd name="connsiteX17" fmla="*/ 463343 w 529961"/>
                <a:gd name="connsiteY17" fmla="*/ 506520 h 535399"/>
                <a:gd name="connsiteX18" fmla="*/ 496439 w 529961"/>
                <a:gd name="connsiteY18" fmla="*/ 535332 h 535399"/>
                <a:gd name="connsiteX19" fmla="*/ 501124 w 529961"/>
                <a:gd name="connsiteY19" fmla="*/ 534998 h 535399"/>
                <a:gd name="connsiteX20" fmla="*/ 529636 w 529961"/>
                <a:gd name="connsiteY20" fmla="*/ 497226 h 535399"/>
                <a:gd name="connsiteX21" fmla="*/ 529636 w 529961"/>
                <a:gd name="connsiteY21" fmla="*/ 497216 h 535399"/>
                <a:gd name="connsiteX22" fmla="*/ 474754 w 529961"/>
                <a:gd name="connsiteY22" fmla="*/ 105447 h 535399"/>
                <a:gd name="connsiteX23" fmla="*/ 474085 w 529961"/>
                <a:gd name="connsiteY23" fmla="*/ 102001 h 53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9961" h="535399">
                  <a:moveTo>
                    <a:pt x="474085" y="102001"/>
                  </a:moveTo>
                  <a:cubicBezTo>
                    <a:pt x="470213" y="85195"/>
                    <a:pt x="460545" y="70290"/>
                    <a:pt x="446778" y="59902"/>
                  </a:cubicBezTo>
                  <a:cubicBezTo>
                    <a:pt x="417322" y="37769"/>
                    <a:pt x="383921" y="21448"/>
                    <a:pt x="348359" y="11814"/>
                  </a:cubicBezTo>
                  <a:cubicBezTo>
                    <a:pt x="293982" y="-3938"/>
                    <a:pt x="236249" y="-3938"/>
                    <a:pt x="181873" y="11814"/>
                  </a:cubicBezTo>
                  <a:cubicBezTo>
                    <a:pt x="146210" y="21458"/>
                    <a:pt x="112705" y="37799"/>
                    <a:pt x="83152" y="59969"/>
                  </a:cubicBezTo>
                  <a:cubicBezTo>
                    <a:pt x="69385" y="70357"/>
                    <a:pt x="59717" y="85262"/>
                    <a:pt x="55846" y="102068"/>
                  </a:cubicBezTo>
                  <a:cubicBezTo>
                    <a:pt x="55578" y="103205"/>
                    <a:pt x="55344" y="104377"/>
                    <a:pt x="55176" y="105414"/>
                  </a:cubicBezTo>
                  <a:lnTo>
                    <a:pt x="328" y="497283"/>
                  </a:lnTo>
                  <a:cubicBezTo>
                    <a:pt x="-2235" y="515578"/>
                    <a:pt x="10511" y="532491"/>
                    <a:pt x="28806" y="535065"/>
                  </a:cubicBezTo>
                  <a:cubicBezTo>
                    <a:pt x="30359" y="535289"/>
                    <a:pt x="31925" y="535403"/>
                    <a:pt x="33491" y="535399"/>
                  </a:cubicBezTo>
                  <a:cubicBezTo>
                    <a:pt x="50160" y="535379"/>
                    <a:pt x="64272" y="523095"/>
                    <a:pt x="66588" y="506586"/>
                  </a:cubicBezTo>
                  <a:lnTo>
                    <a:pt x="121101" y="116892"/>
                  </a:lnTo>
                  <a:cubicBezTo>
                    <a:pt x="121396" y="115557"/>
                    <a:pt x="122155" y="114372"/>
                    <a:pt x="123243" y="113546"/>
                  </a:cubicBezTo>
                  <a:cubicBezTo>
                    <a:pt x="145996" y="96479"/>
                    <a:pt x="171787" y="83893"/>
                    <a:pt x="199241" y="76467"/>
                  </a:cubicBezTo>
                  <a:cubicBezTo>
                    <a:pt x="242199" y="63794"/>
                    <a:pt x="287902" y="63794"/>
                    <a:pt x="330857" y="76467"/>
                  </a:cubicBezTo>
                  <a:cubicBezTo>
                    <a:pt x="358254" y="83876"/>
                    <a:pt x="383992" y="96436"/>
                    <a:pt x="406687" y="113479"/>
                  </a:cubicBezTo>
                  <a:cubicBezTo>
                    <a:pt x="407775" y="114305"/>
                    <a:pt x="408535" y="115490"/>
                    <a:pt x="408829" y="116825"/>
                  </a:cubicBezTo>
                  <a:lnTo>
                    <a:pt x="463343" y="506520"/>
                  </a:lnTo>
                  <a:cubicBezTo>
                    <a:pt x="465659" y="523028"/>
                    <a:pt x="479771" y="535312"/>
                    <a:pt x="496439" y="535332"/>
                  </a:cubicBezTo>
                  <a:cubicBezTo>
                    <a:pt x="498005" y="535336"/>
                    <a:pt x="499571" y="535225"/>
                    <a:pt x="501124" y="534998"/>
                  </a:cubicBezTo>
                  <a:cubicBezTo>
                    <a:pt x="519429" y="532441"/>
                    <a:pt x="532193" y="515528"/>
                    <a:pt x="529636" y="497226"/>
                  </a:cubicBezTo>
                  <a:cubicBezTo>
                    <a:pt x="529636" y="497223"/>
                    <a:pt x="529636" y="497220"/>
                    <a:pt x="529636" y="497216"/>
                  </a:cubicBezTo>
                  <a:lnTo>
                    <a:pt x="474754" y="105447"/>
                  </a:lnTo>
                  <a:cubicBezTo>
                    <a:pt x="474597" y="104286"/>
                    <a:pt x="474373" y="103135"/>
                    <a:pt x="474085" y="102001"/>
                  </a:cubicBezTo>
                  <a:close/>
                </a:path>
              </a:pathLst>
            </a:custGeom>
            <a:solidFill>
              <a:schemeClr val="accent2"/>
            </a:solidFill>
            <a:ln w="33437"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BDDF591A-FC4B-8719-86E8-FDE9DD05F68A}"/>
                </a:ext>
              </a:extLst>
            </p:cNvPr>
            <p:cNvSpPr/>
            <p:nvPr/>
          </p:nvSpPr>
          <p:spPr>
            <a:xfrm>
              <a:off x="14716760" y="5417299"/>
              <a:ext cx="267716" cy="267716"/>
            </a:xfrm>
            <a:custGeom>
              <a:avLst/>
              <a:gdLst>
                <a:gd name="connsiteX0" fmla="*/ 133858 w 267716"/>
                <a:gd name="connsiteY0" fmla="*/ 267716 h 267716"/>
                <a:gd name="connsiteX1" fmla="*/ 267716 w 267716"/>
                <a:gd name="connsiteY1" fmla="*/ 133858 h 267716"/>
                <a:gd name="connsiteX2" fmla="*/ 133858 w 267716"/>
                <a:gd name="connsiteY2" fmla="*/ 0 h 267716"/>
                <a:gd name="connsiteX3" fmla="*/ 0 w 267716"/>
                <a:gd name="connsiteY3" fmla="*/ 133858 h 267716"/>
                <a:gd name="connsiteX4" fmla="*/ 133858 w 267716"/>
                <a:gd name="connsiteY4" fmla="*/ 267716 h 267716"/>
                <a:gd name="connsiteX5" fmla="*/ 133858 w 267716"/>
                <a:gd name="connsiteY5" fmla="*/ 66929 h 267716"/>
                <a:gd name="connsiteX6" fmla="*/ 200787 w 267716"/>
                <a:gd name="connsiteY6" fmla="*/ 133858 h 267716"/>
                <a:gd name="connsiteX7" fmla="*/ 133858 w 267716"/>
                <a:gd name="connsiteY7" fmla="*/ 200787 h 267716"/>
                <a:gd name="connsiteX8" fmla="*/ 66929 w 267716"/>
                <a:gd name="connsiteY8" fmla="*/ 133858 h 267716"/>
                <a:gd name="connsiteX9" fmla="*/ 133858 w 267716"/>
                <a:gd name="connsiteY9" fmla="*/ 66929 h 26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6" h="267716">
                  <a:moveTo>
                    <a:pt x="133858" y="267716"/>
                  </a:moveTo>
                  <a:cubicBezTo>
                    <a:pt x="207784" y="267716"/>
                    <a:pt x="267716" y="207784"/>
                    <a:pt x="267716" y="133858"/>
                  </a:cubicBezTo>
                  <a:cubicBezTo>
                    <a:pt x="267716" y="59932"/>
                    <a:pt x="207784" y="0"/>
                    <a:pt x="133858" y="0"/>
                  </a:cubicBezTo>
                  <a:cubicBezTo>
                    <a:pt x="59932" y="0"/>
                    <a:pt x="0" y="59932"/>
                    <a:pt x="0" y="133858"/>
                  </a:cubicBezTo>
                  <a:cubicBezTo>
                    <a:pt x="0" y="207784"/>
                    <a:pt x="59932" y="267716"/>
                    <a:pt x="133858" y="267716"/>
                  </a:cubicBezTo>
                  <a:close/>
                  <a:moveTo>
                    <a:pt x="133858" y="66929"/>
                  </a:moveTo>
                  <a:cubicBezTo>
                    <a:pt x="170823" y="66929"/>
                    <a:pt x="200787" y="96893"/>
                    <a:pt x="200787" y="133858"/>
                  </a:cubicBezTo>
                  <a:cubicBezTo>
                    <a:pt x="200787" y="170823"/>
                    <a:pt x="170823" y="200787"/>
                    <a:pt x="133858" y="200787"/>
                  </a:cubicBezTo>
                  <a:cubicBezTo>
                    <a:pt x="96893" y="200787"/>
                    <a:pt x="66929" y="170823"/>
                    <a:pt x="66929" y="133858"/>
                  </a:cubicBezTo>
                  <a:cubicBezTo>
                    <a:pt x="66929" y="96893"/>
                    <a:pt x="96893" y="66929"/>
                    <a:pt x="133858" y="66929"/>
                  </a:cubicBezTo>
                  <a:close/>
                </a:path>
              </a:pathLst>
            </a:custGeom>
            <a:solidFill>
              <a:schemeClr val="accent2"/>
            </a:solidFill>
            <a:ln w="33437"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A93CDF5-DB08-8644-763D-472C402B9449}"/>
                </a:ext>
              </a:extLst>
            </p:cNvPr>
            <p:cNvSpPr/>
            <p:nvPr/>
          </p:nvSpPr>
          <p:spPr>
            <a:xfrm>
              <a:off x="14618742" y="5885802"/>
              <a:ext cx="463784" cy="870077"/>
            </a:xfrm>
            <a:custGeom>
              <a:avLst/>
              <a:gdLst>
                <a:gd name="connsiteX0" fmla="*/ 332269 w 463784"/>
                <a:gd name="connsiteY0" fmla="*/ 33465 h 870077"/>
                <a:gd name="connsiteX1" fmla="*/ 298805 w 463784"/>
                <a:gd name="connsiteY1" fmla="*/ 0 h 870077"/>
                <a:gd name="connsiteX2" fmla="*/ 298805 w 463784"/>
                <a:gd name="connsiteY2" fmla="*/ 0 h 870077"/>
                <a:gd name="connsiteX3" fmla="*/ 265340 w 463784"/>
                <a:gd name="connsiteY3" fmla="*/ 33465 h 870077"/>
                <a:gd name="connsiteX4" fmla="*/ 265340 w 463784"/>
                <a:gd name="connsiteY4" fmla="*/ 187066 h 870077"/>
                <a:gd name="connsiteX5" fmla="*/ 368143 w 463784"/>
                <a:gd name="connsiteY5" fmla="*/ 468503 h 870077"/>
                <a:gd name="connsiteX6" fmla="*/ 95675 w 463784"/>
                <a:gd name="connsiteY6" fmla="*/ 468503 h 870077"/>
                <a:gd name="connsiteX7" fmla="*/ 198411 w 463784"/>
                <a:gd name="connsiteY7" fmla="*/ 187033 h 870077"/>
                <a:gd name="connsiteX8" fmla="*/ 198411 w 463784"/>
                <a:gd name="connsiteY8" fmla="*/ 181143 h 870077"/>
                <a:gd name="connsiteX9" fmla="*/ 198411 w 463784"/>
                <a:gd name="connsiteY9" fmla="*/ 181143 h 870077"/>
                <a:gd name="connsiteX10" fmla="*/ 198411 w 463784"/>
                <a:gd name="connsiteY10" fmla="*/ 33465 h 870077"/>
                <a:gd name="connsiteX11" fmla="*/ 164947 w 463784"/>
                <a:gd name="connsiteY11" fmla="*/ 0 h 870077"/>
                <a:gd name="connsiteX12" fmla="*/ 164947 w 463784"/>
                <a:gd name="connsiteY12" fmla="*/ 0 h 870077"/>
                <a:gd name="connsiteX13" fmla="*/ 131482 w 463784"/>
                <a:gd name="connsiteY13" fmla="*/ 33465 h 870077"/>
                <a:gd name="connsiteX14" fmla="*/ 131482 w 463784"/>
                <a:gd name="connsiteY14" fmla="*/ 175254 h 870077"/>
                <a:gd name="connsiteX15" fmla="*/ 0 w 463784"/>
                <a:gd name="connsiteY15" fmla="*/ 535432 h 870077"/>
                <a:gd name="connsiteX16" fmla="*/ 131482 w 463784"/>
                <a:gd name="connsiteY16" fmla="*/ 535432 h 870077"/>
                <a:gd name="connsiteX17" fmla="*/ 131482 w 463784"/>
                <a:gd name="connsiteY17" fmla="*/ 870077 h 870077"/>
                <a:gd name="connsiteX18" fmla="*/ 198411 w 463784"/>
                <a:gd name="connsiteY18" fmla="*/ 870077 h 870077"/>
                <a:gd name="connsiteX19" fmla="*/ 198411 w 463784"/>
                <a:gd name="connsiteY19" fmla="*/ 535432 h 870077"/>
                <a:gd name="connsiteX20" fmla="*/ 265340 w 463784"/>
                <a:gd name="connsiteY20" fmla="*/ 535432 h 870077"/>
                <a:gd name="connsiteX21" fmla="*/ 265340 w 463784"/>
                <a:gd name="connsiteY21" fmla="*/ 870077 h 870077"/>
                <a:gd name="connsiteX22" fmla="*/ 332269 w 463784"/>
                <a:gd name="connsiteY22" fmla="*/ 870077 h 870077"/>
                <a:gd name="connsiteX23" fmla="*/ 332269 w 463784"/>
                <a:gd name="connsiteY23" fmla="*/ 535432 h 870077"/>
                <a:gd name="connsiteX24" fmla="*/ 463785 w 463784"/>
                <a:gd name="connsiteY24" fmla="*/ 535432 h 870077"/>
                <a:gd name="connsiteX25" fmla="*/ 332269 w 463784"/>
                <a:gd name="connsiteY25" fmla="*/ 175187 h 87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3784" h="870077">
                  <a:moveTo>
                    <a:pt x="332269" y="33465"/>
                  </a:moveTo>
                  <a:cubicBezTo>
                    <a:pt x="332269" y="14982"/>
                    <a:pt x="317287" y="0"/>
                    <a:pt x="298805" y="0"/>
                  </a:cubicBezTo>
                  <a:lnTo>
                    <a:pt x="298805" y="0"/>
                  </a:lnTo>
                  <a:cubicBezTo>
                    <a:pt x="280322" y="0"/>
                    <a:pt x="265340" y="14982"/>
                    <a:pt x="265340" y="33465"/>
                  </a:cubicBezTo>
                  <a:lnTo>
                    <a:pt x="265340" y="187066"/>
                  </a:lnTo>
                  <a:lnTo>
                    <a:pt x="368143" y="468503"/>
                  </a:lnTo>
                  <a:lnTo>
                    <a:pt x="95675" y="468503"/>
                  </a:lnTo>
                  <a:lnTo>
                    <a:pt x="198411" y="187033"/>
                  </a:lnTo>
                  <a:lnTo>
                    <a:pt x="198411" y="181143"/>
                  </a:lnTo>
                  <a:lnTo>
                    <a:pt x="198411" y="181143"/>
                  </a:lnTo>
                  <a:lnTo>
                    <a:pt x="198411" y="33465"/>
                  </a:lnTo>
                  <a:cubicBezTo>
                    <a:pt x="198411" y="14982"/>
                    <a:pt x="183429" y="0"/>
                    <a:pt x="164947" y="0"/>
                  </a:cubicBezTo>
                  <a:lnTo>
                    <a:pt x="164947" y="0"/>
                  </a:lnTo>
                  <a:cubicBezTo>
                    <a:pt x="146464" y="0"/>
                    <a:pt x="131482" y="14982"/>
                    <a:pt x="131482" y="33465"/>
                  </a:cubicBezTo>
                  <a:lnTo>
                    <a:pt x="131482" y="175254"/>
                  </a:lnTo>
                  <a:lnTo>
                    <a:pt x="0" y="535432"/>
                  </a:lnTo>
                  <a:lnTo>
                    <a:pt x="131482" y="535432"/>
                  </a:lnTo>
                  <a:lnTo>
                    <a:pt x="131482" y="870077"/>
                  </a:lnTo>
                  <a:lnTo>
                    <a:pt x="198411" y="870077"/>
                  </a:lnTo>
                  <a:lnTo>
                    <a:pt x="198411" y="535432"/>
                  </a:lnTo>
                  <a:lnTo>
                    <a:pt x="265340" y="535432"/>
                  </a:lnTo>
                  <a:lnTo>
                    <a:pt x="265340" y="870077"/>
                  </a:lnTo>
                  <a:lnTo>
                    <a:pt x="332269" y="870077"/>
                  </a:lnTo>
                  <a:lnTo>
                    <a:pt x="332269" y="535432"/>
                  </a:lnTo>
                  <a:lnTo>
                    <a:pt x="463785" y="535432"/>
                  </a:lnTo>
                  <a:lnTo>
                    <a:pt x="332269" y="175187"/>
                  </a:lnTo>
                  <a:close/>
                </a:path>
              </a:pathLst>
            </a:custGeom>
            <a:solidFill>
              <a:schemeClr val="accent2"/>
            </a:solidFill>
            <a:ln w="33437"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695564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Agent</a:t>
            </a:r>
            <a:r>
              <a:rPr lang="en-US" dirty="0"/>
              <a:t>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84</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143000" y="2381250"/>
            <a:ext cx="9784080" cy="6604486"/>
          </a:xfrm>
          <a:prstGeom prst="rect">
            <a:avLst/>
          </a:prstGeom>
          <a:solidFill>
            <a:srgbClr val="D0E5F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7040" y="2836190"/>
            <a:ext cx="897610" cy="897610"/>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7288" y="4595512"/>
            <a:ext cx="977362" cy="977362"/>
          </a:xfrm>
          <a:prstGeom prst="rect">
            <a:avLst/>
          </a:prstGeom>
        </p:spPr>
      </p:pic>
      <p:pic>
        <p:nvPicPr>
          <p:cNvPr id="18" name="Graphic 17" descr="Badge 3 with solid fill">
            <a:extLst>
              <a:ext uri="{FF2B5EF4-FFF2-40B4-BE49-F238E27FC236}">
                <a16:creationId xmlns:a16="http://schemas.microsoft.com/office/drawing/2014/main" id="{EBCAC02C-1A68-D997-44D9-E4FF7B59C3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00250" y="6497548"/>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43250" y="2956478"/>
            <a:ext cx="7122968" cy="1384995"/>
          </a:xfrm>
          <a:prstGeom prst="rect">
            <a:avLst/>
          </a:prstGeom>
          <a:noFill/>
        </p:spPr>
        <p:txBody>
          <a:bodyPr wrap="square" rtlCol="0">
            <a:spAutoFit/>
          </a:bodyPr>
          <a:lstStyle/>
          <a:p>
            <a:r>
              <a:rPr lang="en-US" sz="2800" dirty="0"/>
              <a:t>Provide premium finance company with accurate, precise, and complete information regarding policy terms and conditions</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229976" y="4906808"/>
            <a:ext cx="6495915" cy="523220"/>
          </a:xfrm>
          <a:prstGeom prst="rect">
            <a:avLst/>
          </a:prstGeom>
          <a:noFill/>
        </p:spPr>
        <p:txBody>
          <a:bodyPr wrap="square" rtlCol="0">
            <a:spAutoFit/>
          </a:bodyPr>
          <a:lstStyle/>
          <a:p>
            <a:r>
              <a:rPr lang="en-US" sz="2800" dirty="0"/>
              <a:t>Collect specified down payment from insured</a:t>
            </a:r>
          </a:p>
        </p:txBody>
      </p:sp>
      <p:sp>
        <p:nvSpPr>
          <p:cNvPr id="23" name="TextBox 22">
            <a:extLst>
              <a:ext uri="{FF2B5EF4-FFF2-40B4-BE49-F238E27FC236}">
                <a16:creationId xmlns:a16="http://schemas.microsoft.com/office/drawing/2014/main" id="{AFB9F598-9424-9858-2074-F33FB368EE1C}"/>
              </a:ext>
            </a:extLst>
          </p:cNvPr>
          <p:cNvSpPr txBox="1"/>
          <p:nvPr/>
        </p:nvSpPr>
        <p:spPr>
          <a:xfrm>
            <a:off x="3229976" y="6745882"/>
            <a:ext cx="7122968" cy="954107"/>
          </a:xfrm>
          <a:prstGeom prst="rect">
            <a:avLst/>
          </a:prstGeom>
          <a:noFill/>
        </p:spPr>
        <p:txBody>
          <a:bodyPr wrap="square" rtlCol="0">
            <a:spAutoFit/>
          </a:bodyPr>
          <a:lstStyle/>
          <a:p>
            <a:r>
              <a:rPr lang="en-US" sz="2800" dirty="0"/>
              <a:t>Inform premium finance company of down payment default</a:t>
            </a:r>
          </a:p>
        </p:txBody>
      </p:sp>
      <p:sp>
        <p:nvSpPr>
          <p:cNvPr id="8" name="Freeform: Shape 7">
            <a:extLst>
              <a:ext uri="{FF2B5EF4-FFF2-40B4-BE49-F238E27FC236}">
                <a16:creationId xmlns:a16="http://schemas.microsoft.com/office/drawing/2014/main" id="{58E1E1A4-BAC4-98A7-A78F-58D7A9FFF207}"/>
              </a:ext>
            </a:extLst>
          </p:cNvPr>
          <p:cNvSpPr/>
          <p:nvPr/>
        </p:nvSpPr>
        <p:spPr>
          <a:xfrm>
            <a:off x="12695151" y="4877432"/>
            <a:ext cx="838869" cy="1429391"/>
          </a:xfrm>
          <a:custGeom>
            <a:avLst/>
            <a:gdLst>
              <a:gd name="connsiteX0" fmla="*/ 665543 w 838869"/>
              <a:gd name="connsiteY0" fmla="*/ 664804 h 1429391"/>
              <a:gd name="connsiteX1" fmla="*/ 412423 w 838869"/>
              <a:gd name="connsiteY1" fmla="*/ 664804 h 1429391"/>
              <a:gd name="connsiteX2" fmla="*/ 412423 w 838869"/>
              <a:gd name="connsiteY2" fmla="*/ 413598 h 1429391"/>
              <a:gd name="connsiteX3" fmla="*/ 477921 w 838869"/>
              <a:gd name="connsiteY3" fmla="*/ 432523 h 1429391"/>
              <a:gd name="connsiteX4" fmla="*/ 711896 w 838869"/>
              <a:gd name="connsiteY4" fmla="*/ 432523 h 1429391"/>
              <a:gd name="connsiteX5" fmla="*/ 838216 w 838869"/>
              <a:gd name="connsiteY5" fmla="*/ 322880 h 1429391"/>
              <a:gd name="connsiteX6" fmla="*/ 729292 w 838869"/>
              <a:gd name="connsiteY6" fmla="*/ 188920 h 1429391"/>
              <a:gd name="connsiteX7" fmla="*/ 716719 w 838869"/>
              <a:gd name="connsiteY7" fmla="*/ 188276 h 1429391"/>
              <a:gd name="connsiteX8" fmla="*/ 517905 w 838869"/>
              <a:gd name="connsiteY8" fmla="*/ 188276 h 1429391"/>
              <a:gd name="connsiteX9" fmla="*/ 414448 w 838869"/>
              <a:gd name="connsiteY9" fmla="*/ 112358 h 1429391"/>
              <a:gd name="connsiteX10" fmla="*/ 358486 w 838869"/>
              <a:gd name="connsiteY10" fmla="*/ 65048 h 1429391"/>
              <a:gd name="connsiteX11" fmla="*/ 344127 w 838869"/>
              <a:gd name="connsiteY11" fmla="*/ 52125 h 1429391"/>
              <a:gd name="connsiteX12" fmla="*/ 184781 w 838869"/>
              <a:gd name="connsiteY12" fmla="*/ 1244 h 1429391"/>
              <a:gd name="connsiteX13" fmla="*/ 31 w 838869"/>
              <a:gd name="connsiteY13" fmla="*/ 213496 h 1429391"/>
              <a:gd name="connsiteX14" fmla="*/ 31 w 838869"/>
              <a:gd name="connsiteY14" fmla="*/ 702615 h 1429391"/>
              <a:gd name="connsiteX15" fmla="*/ 207461 w 838869"/>
              <a:gd name="connsiteY15" fmla="*/ 910081 h 1429391"/>
              <a:gd name="connsiteX16" fmla="*/ 543493 w 838869"/>
              <a:gd name="connsiteY16" fmla="*/ 910081 h 1429391"/>
              <a:gd name="connsiteX17" fmla="*/ 543493 w 838869"/>
              <a:gd name="connsiteY17" fmla="*/ 1302444 h 1429391"/>
              <a:gd name="connsiteX18" fmla="*/ 653098 w 838869"/>
              <a:gd name="connsiteY18" fmla="*/ 1428801 h 1429391"/>
              <a:gd name="connsiteX19" fmla="*/ 665322 w 838869"/>
              <a:gd name="connsiteY19" fmla="*/ 1429391 h 1429391"/>
              <a:gd name="connsiteX20" fmla="*/ 787740 w 838869"/>
              <a:gd name="connsiteY20" fmla="*/ 1307783 h 1429391"/>
              <a:gd name="connsiteX21" fmla="*/ 787740 w 838869"/>
              <a:gd name="connsiteY21" fmla="*/ 1307304 h 1429391"/>
              <a:gd name="connsiteX22" fmla="*/ 787740 w 838869"/>
              <a:gd name="connsiteY22" fmla="*/ 786927 h 1429391"/>
              <a:gd name="connsiteX23" fmla="*/ 665543 w 838869"/>
              <a:gd name="connsiteY23" fmla="*/ 664804 h 1429391"/>
              <a:gd name="connsiteX24" fmla="*/ 327522 w 838869"/>
              <a:gd name="connsiteY24" fmla="*/ 259260 h 1429391"/>
              <a:gd name="connsiteX25" fmla="*/ 276033 w 838869"/>
              <a:gd name="connsiteY25" fmla="*/ 267047 h 1429391"/>
              <a:gd name="connsiteX26" fmla="*/ 283820 w 838869"/>
              <a:gd name="connsiteY26" fmla="*/ 318536 h 1429391"/>
              <a:gd name="connsiteX27" fmla="*/ 339046 w 838869"/>
              <a:gd name="connsiteY27" fmla="*/ 359035 h 1429391"/>
              <a:gd name="connsiteX28" fmla="*/ 339046 w 838869"/>
              <a:gd name="connsiteY28" fmla="*/ 738254 h 1429391"/>
              <a:gd name="connsiteX29" fmla="*/ 665800 w 838869"/>
              <a:gd name="connsiteY29" fmla="*/ 738254 h 1429391"/>
              <a:gd name="connsiteX30" fmla="*/ 714105 w 838869"/>
              <a:gd name="connsiteY30" fmla="*/ 786927 h 1429391"/>
              <a:gd name="connsiteX31" fmla="*/ 714105 w 838869"/>
              <a:gd name="connsiteY31" fmla="*/ 1307304 h 1429391"/>
              <a:gd name="connsiteX32" fmla="*/ 665708 w 838869"/>
              <a:gd name="connsiteY32" fmla="*/ 1355811 h 1429391"/>
              <a:gd name="connsiteX33" fmla="*/ 660499 w 838869"/>
              <a:gd name="connsiteY33" fmla="*/ 1355535 h 1429391"/>
              <a:gd name="connsiteX34" fmla="*/ 617201 w 838869"/>
              <a:gd name="connsiteY34" fmla="*/ 1302444 h 1429391"/>
              <a:gd name="connsiteX35" fmla="*/ 617201 w 838869"/>
              <a:gd name="connsiteY35" fmla="*/ 836446 h 1429391"/>
              <a:gd name="connsiteX36" fmla="*/ 207461 w 838869"/>
              <a:gd name="connsiteY36" fmla="*/ 836446 h 1429391"/>
              <a:gd name="connsiteX37" fmla="*/ 73666 w 838869"/>
              <a:gd name="connsiteY37" fmla="*/ 702615 h 1429391"/>
              <a:gd name="connsiteX38" fmla="*/ 73666 w 838869"/>
              <a:gd name="connsiteY38" fmla="*/ 212686 h 1429391"/>
              <a:gd name="connsiteX39" fmla="*/ 193323 w 838869"/>
              <a:gd name="connsiteY39" fmla="*/ 74179 h 1429391"/>
              <a:gd name="connsiteX40" fmla="*/ 295086 w 838869"/>
              <a:gd name="connsiteY40" fmla="*/ 106873 h 1429391"/>
              <a:gd name="connsiteX41" fmla="*/ 309113 w 838869"/>
              <a:gd name="connsiteY41" fmla="*/ 119464 h 1429391"/>
              <a:gd name="connsiteX42" fmla="*/ 370893 w 838869"/>
              <a:gd name="connsiteY42" fmla="*/ 171561 h 1429391"/>
              <a:gd name="connsiteX43" fmla="*/ 493863 w 838869"/>
              <a:gd name="connsiteY43" fmla="*/ 261727 h 1429391"/>
              <a:gd name="connsiteX44" fmla="*/ 716756 w 838869"/>
              <a:gd name="connsiteY44" fmla="*/ 261727 h 1429391"/>
              <a:gd name="connsiteX45" fmla="*/ 765226 w 838869"/>
              <a:gd name="connsiteY45" fmla="*/ 310234 h 1429391"/>
              <a:gd name="connsiteX46" fmla="*/ 764950 w 838869"/>
              <a:gd name="connsiteY46" fmla="*/ 315370 h 1429391"/>
              <a:gd name="connsiteX47" fmla="*/ 711896 w 838869"/>
              <a:gd name="connsiteY47" fmla="*/ 358704 h 1429391"/>
              <a:gd name="connsiteX48" fmla="*/ 477995 w 838869"/>
              <a:gd name="connsiteY48" fmla="*/ 358704 h 1429391"/>
              <a:gd name="connsiteX49" fmla="*/ 449167 w 838869"/>
              <a:gd name="connsiteY49" fmla="*/ 349389 h 142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8869" h="1429391">
                <a:moveTo>
                  <a:pt x="665543" y="664804"/>
                </a:moveTo>
                <a:lnTo>
                  <a:pt x="412423" y="664804"/>
                </a:lnTo>
                <a:lnTo>
                  <a:pt x="412423" y="413598"/>
                </a:lnTo>
                <a:cubicBezTo>
                  <a:pt x="432028" y="425973"/>
                  <a:pt x="454737" y="432534"/>
                  <a:pt x="477921" y="432523"/>
                </a:cubicBezTo>
                <a:lnTo>
                  <a:pt x="711896" y="432523"/>
                </a:lnTo>
                <a:cubicBezTo>
                  <a:pt x="775708" y="433277"/>
                  <a:pt x="829991" y="386166"/>
                  <a:pt x="838216" y="322880"/>
                </a:cubicBezTo>
                <a:cubicBezTo>
                  <a:pt x="845131" y="255810"/>
                  <a:pt x="796362" y="195831"/>
                  <a:pt x="729292" y="188920"/>
                </a:cubicBezTo>
                <a:cubicBezTo>
                  <a:pt x="725113" y="188490"/>
                  <a:pt x="720916" y="188272"/>
                  <a:pt x="716719" y="188276"/>
                </a:cubicBezTo>
                <a:lnTo>
                  <a:pt x="517905" y="188276"/>
                </a:lnTo>
                <a:lnTo>
                  <a:pt x="414448" y="112358"/>
                </a:lnTo>
                <a:cubicBezTo>
                  <a:pt x="394994" y="97558"/>
                  <a:pt x="376316" y="81767"/>
                  <a:pt x="358486" y="65048"/>
                </a:cubicBezTo>
                <a:lnTo>
                  <a:pt x="344127" y="52125"/>
                </a:lnTo>
                <a:cubicBezTo>
                  <a:pt x="300627" y="13338"/>
                  <a:pt x="242710" y="-5155"/>
                  <a:pt x="184781" y="1244"/>
                </a:cubicBezTo>
                <a:cubicBezTo>
                  <a:pt x="77937" y="14255"/>
                  <a:pt x="-1813" y="105879"/>
                  <a:pt x="31" y="213496"/>
                </a:cubicBezTo>
                <a:lnTo>
                  <a:pt x="31" y="702615"/>
                </a:lnTo>
                <a:cubicBezTo>
                  <a:pt x="134" y="817139"/>
                  <a:pt x="92936" y="909960"/>
                  <a:pt x="207461" y="910081"/>
                </a:cubicBezTo>
                <a:lnTo>
                  <a:pt x="543493" y="910081"/>
                </a:lnTo>
                <a:lnTo>
                  <a:pt x="543493" y="1302444"/>
                </a:lnTo>
                <a:cubicBezTo>
                  <a:pt x="542683" y="1366271"/>
                  <a:pt x="589798" y="1420587"/>
                  <a:pt x="653098" y="1428801"/>
                </a:cubicBezTo>
                <a:cubicBezTo>
                  <a:pt x="657185" y="1429206"/>
                  <a:pt x="661272" y="1429391"/>
                  <a:pt x="665322" y="1429391"/>
                </a:cubicBezTo>
                <a:cubicBezTo>
                  <a:pt x="732709" y="1429615"/>
                  <a:pt x="787515" y="1375169"/>
                  <a:pt x="787740" y="1307783"/>
                </a:cubicBezTo>
                <a:cubicBezTo>
                  <a:pt x="787740" y="1307624"/>
                  <a:pt x="787740" y="1307462"/>
                  <a:pt x="787740" y="1307304"/>
                </a:cubicBezTo>
                <a:lnTo>
                  <a:pt x="787740" y="786927"/>
                </a:lnTo>
                <a:cubicBezTo>
                  <a:pt x="787659" y="719485"/>
                  <a:pt x="732985" y="664844"/>
                  <a:pt x="665543" y="664804"/>
                </a:cubicBezTo>
                <a:close/>
                <a:moveTo>
                  <a:pt x="327522" y="259260"/>
                </a:moveTo>
                <a:cubicBezTo>
                  <a:pt x="311153" y="247191"/>
                  <a:pt x="288102" y="250678"/>
                  <a:pt x="276033" y="267047"/>
                </a:cubicBezTo>
                <a:cubicBezTo>
                  <a:pt x="263964" y="283416"/>
                  <a:pt x="267451" y="306467"/>
                  <a:pt x="283820" y="318536"/>
                </a:cubicBezTo>
                <a:lnTo>
                  <a:pt x="339046" y="359035"/>
                </a:lnTo>
                <a:lnTo>
                  <a:pt x="339046" y="738254"/>
                </a:lnTo>
                <a:lnTo>
                  <a:pt x="665800" y="738254"/>
                </a:lnTo>
                <a:cubicBezTo>
                  <a:pt x="692570" y="738376"/>
                  <a:pt x="714186" y="760157"/>
                  <a:pt x="714105" y="786927"/>
                </a:cubicBezTo>
                <a:lnTo>
                  <a:pt x="714105" y="1307304"/>
                </a:lnTo>
                <a:cubicBezTo>
                  <a:pt x="714134" y="1334063"/>
                  <a:pt x="692467" y="1355781"/>
                  <a:pt x="665708" y="1355811"/>
                </a:cubicBezTo>
                <a:cubicBezTo>
                  <a:pt x="663967" y="1355811"/>
                  <a:pt x="662229" y="1355719"/>
                  <a:pt x="660499" y="1355535"/>
                </a:cubicBezTo>
                <a:cubicBezTo>
                  <a:pt x="634693" y="1351378"/>
                  <a:pt x="616086" y="1328559"/>
                  <a:pt x="617201" y="1302444"/>
                </a:cubicBezTo>
                <a:lnTo>
                  <a:pt x="617201" y="836446"/>
                </a:lnTo>
                <a:lnTo>
                  <a:pt x="207461" y="836446"/>
                </a:lnTo>
                <a:cubicBezTo>
                  <a:pt x="133594" y="836343"/>
                  <a:pt x="73747" y="776478"/>
                  <a:pt x="73666" y="702615"/>
                </a:cubicBezTo>
                <a:lnTo>
                  <a:pt x="73666" y="212686"/>
                </a:lnTo>
                <a:cubicBezTo>
                  <a:pt x="72230" y="142700"/>
                  <a:pt x="123870" y="82927"/>
                  <a:pt x="193323" y="74179"/>
                </a:cubicBezTo>
                <a:cubicBezTo>
                  <a:pt x="230346" y="70140"/>
                  <a:pt x="267340" y="82028"/>
                  <a:pt x="295086" y="106873"/>
                </a:cubicBezTo>
                <a:lnTo>
                  <a:pt x="309113" y="119464"/>
                </a:lnTo>
                <a:cubicBezTo>
                  <a:pt x="328803" y="137873"/>
                  <a:pt x="349425" y="155262"/>
                  <a:pt x="370893" y="171561"/>
                </a:cubicBezTo>
                <a:lnTo>
                  <a:pt x="493863" y="261727"/>
                </a:lnTo>
                <a:lnTo>
                  <a:pt x="716756" y="261727"/>
                </a:lnTo>
                <a:cubicBezTo>
                  <a:pt x="743537" y="261738"/>
                  <a:pt x="765237" y="283456"/>
                  <a:pt x="765226" y="310234"/>
                </a:cubicBezTo>
                <a:cubicBezTo>
                  <a:pt x="765222" y="311949"/>
                  <a:pt x="765134" y="313665"/>
                  <a:pt x="764950" y="315370"/>
                </a:cubicBezTo>
                <a:cubicBezTo>
                  <a:pt x="760808" y="341175"/>
                  <a:pt x="738010" y="359801"/>
                  <a:pt x="711896" y="358704"/>
                </a:cubicBezTo>
                <a:lnTo>
                  <a:pt x="477995" y="358704"/>
                </a:lnTo>
                <a:cubicBezTo>
                  <a:pt x="467649" y="358678"/>
                  <a:pt x="457572" y="355420"/>
                  <a:pt x="449167" y="349389"/>
                </a:cubicBezTo>
                <a:close/>
              </a:path>
            </a:pathLst>
          </a:custGeom>
          <a:solidFill>
            <a:schemeClr val="accent1"/>
          </a:solidFill>
          <a:ln w="3681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B0C78CD0-4505-7682-4263-EFF8BB38815C}"/>
              </a:ext>
            </a:extLst>
          </p:cNvPr>
          <p:cNvSpPr/>
          <p:nvPr/>
        </p:nvSpPr>
        <p:spPr>
          <a:xfrm>
            <a:off x="12695182" y="4466321"/>
            <a:ext cx="368173" cy="368173"/>
          </a:xfrm>
          <a:custGeom>
            <a:avLst/>
            <a:gdLst>
              <a:gd name="connsiteX0" fmla="*/ 184087 w 368173"/>
              <a:gd name="connsiteY0" fmla="*/ 368174 h 368173"/>
              <a:gd name="connsiteX1" fmla="*/ 368174 w 368173"/>
              <a:gd name="connsiteY1" fmla="*/ 184087 h 368173"/>
              <a:gd name="connsiteX2" fmla="*/ 184087 w 368173"/>
              <a:gd name="connsiteY2" fmla="*/ 0 h 368173"/>
              <a:gd name="connsiteX3" fmla="*/ 0 w 368173"/>
              <a:gd name="connsiteY3" fmla="*/ 184087 h 368173"/>
              <a:gd name="connsiteX4" fmla="*/ 184087 w 368173"/>
              <a:gd name="connsiteY4" fmla="*/ 368174 h 368173"/>
              <a:gd name="connsiteX5" fmla="*/ 184087 w 368173"/>
              <a:gd name="connsiteY5" fmla="*/ 73635 h 368173"/>
              <a:gd name="connsiteX6" fmla="*/ 294539 w 368173"/>
              <a:gd name="connsiteY6" fmla="*/ 184087 h 368173"/>
              <a:gd name="connsiteX7" fmla="*/ 184087 w 368173"/>
              <a:gd name="connsiteY7" fmla="*/ 294539 h 368173"/>
              <a:gd name="connsiteX8" fmla="*/ 73635 w 368173"/>
              <a:gd name="connsiteY8" fmla="*/ 184087 h 368173"/>
              <a:gd name="connsiteX9" fmla="*/ 184087 w 368173"/>
              <a:gd name="connsiteY9" fmla="*/ 73635 h 36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73" h="368173">
                <a:moveTo>
                  <a:pt x="184087" y="368174"/>
                </a:moveTo>
                <a:cubicBezTo>
                  <a:pt x="285755" y="368174"/>
                  <a:pt x="368174" y="285754"/>
                  <a:pt x="368174" y="184087"/>
                </a:cubicBezTo>
                <a:cubicBezTo>
                  <a:pt x="368174" y="82419"/>
                  <a:pt x="285755" y="0"/>
                  <a:pt x="184087" y="0"/>
                </a:cubicBezTo>
                <a:cubicBezTo>
                  <a:pt x="82419" y="0"/>
                  <a:pt x="0" y="82419"/>
                  <a:pt x="0" y="184087"/>
                </a:cubicBezTo>
                <a:cubicBezTo>
                  <a:pt x="0" y="285754"/>
                  <a:pt x="82419" y="368174"/>
                  <a:pt x="184087" y="368174"/>
                </a:cubicBezTo>
                <a:close/>
                <a:moveTo>
                  <a:pt x="184087" y="73635"/>
                </a:moveTo>
                <a:cubicBezTo>
                  <a:pt x="245090" y="73635"/>
                  <a:pt x="294539" y="123084"/>
                  <a:pt x="294539" y="184087"/>
                </a:cubicBezTo>
                <a:cubicBezTo>
                  <a:pt x="294539" y="245090"/>
                  <a:pt x="245090" y="294539"/>
                  <a:pt x="184087" y="294539"/>
                </a:cubicBezTo>
                <a:cubicBezTo>
                  <a:pt x="123084" y="294539"/>
                  <a:pt x="73635" y="245090"/>
                  <a:pt x="73635" y="184087"/>
                </a:cubicBezTo>
                <a:cubicBezTo>
                  <a:pt x="73635" y="123084"/>
                  <a:pt x="123084" y="73635"/>
                  <a:pt x="184087" y="73635"/>
                </a:cubicBezTo>
                <a:close/>
              </a:path>
            </a:pathLst>
          </a:custGeom>
          <a:solidFill>
            <a:schemeClr val="accent1"/>
          </a:solidFill>
          <a:ln w="3681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9DDAAB97-110D-EEB5-9165-1B25F94001F5}"/>
              </a:ext>
            </a:extLst>
          </p:cNvPr>
          <p:cNvSpPr/>
          <p:nvPr/>
        </p:nvSpPr>
        <p:spPr>
          <a:xfrm>
            <a:off x="12510911" y="5084853"/>
            <a:ext cx="662713" cy="1251791"/>
          </a:xfrm>
          <a:custGeom>
            <a:avLst/>
            <a:gdLst>
              <a:gd name="connsiteX0" fmla="*/ 625896 w 662713"/>
              <a:gd name="connsiteY0" fmla="*/ 809983 h 1251791"/>
              <a:gd name="connsiteX1" fmla="*/ 368174 w 662713"/>
              <a:gd name="connsiteY1" fmla="*/ 809983 h 1251791"/>
              <a:gd name="connsiteX2" fmla="*/ 73635 w 662713"/>
              <a:gd name="connsiteY2" fmla="*/ 515444 h 1251791"/>
              <a:gd name="connsiteX3" fmla="*/ 73635 w 662713"/>
              <a:gd name="connsiteY3" fmla="*/ 36817 h 1251791"/>
              <a:gd name="connsiteX4" fmla="*/ 36817 w 662713"/>
              <a:gd name="connsiteY4" fmla="*/ 0 h 1251791"/>
              <a:gd name="connsiteX5" fmla="*/ 0 w 662713"/>
              <a:gd name="connsiteY5" fmla="*/ 36817 h 1251791"/>
              <a:gd name="connsiteX6" fmla="*/ 0 w 662713"/>
              <a:gd name="connsiteY6" fmla="*/ 515444 h 1251791"/>
              <a:gd name="connsiteX7" fmla="*/ 294539 w 662713"/>
              <a:gd name="connsiteY7" fmla="*/ 876254 h 1251791"/>
              <a:gd name="connsiteX8" fmla="*/ 294539 w 662713"/>
              <a:gd name="connsiteY8" fmla="*/ 1178157 h 1251791"/>
              <a:gd name="connsiteX9" fmla="*/ 110452 w 662713"/>
              <a:gd name="connsiteY9" fmla="*/ 1178157 h 1251791"/>
              <a:gd name="connsiteX10" fmla="*/ 110452 w 662713"/>
              <a:gd name="connsiteY10" fmla="*/ 1251792 h 1251791"/>
              <a:gd name="connsiteX11" fmla="*/ 552261 w 662713"/>
              <a:gd name="connsiteY11" fmla="*/ 1251792 h 1251791"/>
              <a:gd name="connsiteX12" fmla="*/ 552261 w 662713"/>
              <a:gd name="connsiteY12" fmla="*/ 1178157 h 1251791"/>
              <a:gd name="connsiteX13" fmla="*/ 368174 w 662713"/>
              <a:gd name="connsiteY13" fmla="*/ 1178157 h 1251791"/>
              <a:gd name="connsiteX14" fmla="*/ 368174 w 662713"/>
              <a:gd name="connsiteY14" fmla="*/ 883618 h 1251791"/>
              <a:gd name="connsiteX15" fmla="*/ 625896 w 662713"/>
              <a:gd name="connsiteY15" fmla="*/ 883618 h 1251791"/>
              <a:gd name="connsiteX16" fmla="*/ 662713 w 662713"/>
              <a:gd name="connsiteY16" fmla="*/ 846800 h 1251791"/>
              <a:gd name="connsiteX17" fmla="*/ 625896 w 662713"/>
              <a:gd name="connsiteY17" fmla="*/ 809983 h 125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713" h="1251791">
                <a:moveTo>
                  <a:pt x="625896" y="809983"/>
                </a:moveTo>
                <a:lnTo>
                  <a:pt x="368174" y="809983"/>
                </a:lnTo>
                <a:cubicBezTo>
                  <a:pt x="205581" y="809799"/>
                  <a:pt x="73819" y="678037"/>
                  <a:pt x="73635" y="515444"/>
                </a:cubicBezTo>
                <a:lnTo>
                  <a:pt x="73635" y="36817"/>
                </a:lnTo>
                <a:cubicBezTo>
                  <a:pt x="73635" y="16483"/>
                  <a:pt x="57152" y="0"/>
                  <a:pt x="36817" y="0"/>
                </a:cubicBezTo>
                <a:cubicBezTo>
                  <a:pt x="16483" y="0"/>
                  <a:pt x="0" y="16483"/>
                  <a:pt x="0" y="36817"/>
                </a:cubicBezTo>
                <a:lnTo>
                  <a:pt x="0" y="515444"/>
                </a:lnTo>
                <a:cubicBezTo>
                  <a:pt x="191" y="690345"/>
                  <a:pt x="123217" y="841049"/>
                  <a:pt x="294539" y="876254"/>
                </a:cubicBezTo>
                <a:lnTo>
                  <a:pt x="294539" y="1178157"/>
                </a:lnTo>
                <a:lnTo>
                  <a:pt x="110452" y="1178157"/>
                </a:lnTo>
                <a:lnTo>
                  <a:pt x="110452" y="1251792"/>
                </a:lnTo>
                <a:lnTo>
                  <a:pt x="552261" y="1251792"/>
                </a:lnTo>
                <a:lnTo>
                  <a:pt x="552261" y="1178157"/>
                </a:lnTo>
                <a:lnTo>
                  <a:pt x="368174" y="1178157"/>
                </a:lnTo>
                <a:lnTo>
                  <a:pt x="368174" y="883618"/>
                </a:lnTo>
                <a:lnTo>
                  <a:pt x="625896" y="883618"/>
                </a:lnTo>
                <a:cubicBezTo>
                  <a:pt x="646230" y="883618"/>
                  <a:pt x="662713" y="867134"/>
                  <a:pt x="662713" y="846800"/>
                </a:cubicBezTo>
                <a:cubicBezTo>
                  <a:pt x="662713" y="826466"/>
                  <a:pt x="646230" y="809983"/>
                  <a:pt x="625896" y="809983"/>
                </a:cubicBezTo>
                <a:close/>
              </a:path>
            </a:pathLst>
          </a:custGeom>
          <a:solidFill>
            <a:schemeClr val="accent1"/>
          </a:solidFill>
          <a:ln w="36810"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8D4768B-0321-474F-6A87-F3EB892098DB}"/>
              </a:ext>
            </a:extLst>
          </p:cNvPr>
          <p:cNvSpPr/>
          <p:nvPr/>
        </p:nvSpPr>
        <p:spPr>
          <a:xfrm>
            <a:off x="13210441" y="5379392"/>
            <a:ext cx="1325426" cy="957252"/>
          </a:xfrm>
          <a:custGeom>
            <a:avLst/>
            <a:gdLst>
              <a:gd name="connsiteX0" fmla="*/ 699531 w 1325426"/>
              <a:gd name="connsiteY0" fmla="*/ 73635 h 957252"/>
              <a:gd name="connsiteX1" fmla="*/ 1288609 w 1325426"/>
              <a:gd name="connsiteY1" fmla="*/ 73635 h 957252"/>
              <a:gd name="connsiteX2" fmla="*/ 1325426 w 1325426"/>
              <a:gd name="connsiteY2" fmla="*/ 36817 h 957252"/>
              <a:gd name="connsiteX3" fmla="*/ 1288609 w 1325426"/>
              <a:gd name="connsiteY3" fmla="*/ 0 h 957252"/>
              <a:gd name="connsiteX4" fmla="*/ 36817 w 1325426"/>
              <a:gd name="connsiteY4" fmla="*/ 0 h 957252"/>
              <a:gd name="connsiteX5" fmla="*/ 0 w 1325426"/>
              <a:gd name="connsiteY5" fmla="*/ 36817 h 957252"/>
              <a:gd name="connsiteX6" fmla="*/ 36817 w 1325426"/>
              <a:gd name="connsiteY6" fmla="*/ 73635 h 957252"/>
              <a:gd name="connsiteX7" fmla="*/ 625896 w 1325426"/>
              <a:gd name="connsiteY7" fmla="*/ 73635 h 957252"/>
              <a:gd name="connsiteX8" fmla="*/ 625896 w 1325426"/>
              <a:gd name="connsiteY8" fmla="*/ 883618 h 957252"/>
              <a:gd name="connsiteX9" fmla="*/ 368174 w 1325426"/>
              <a:gd name="connsiteY9" fmla="*/ 883618 h 957252"/>
              <a:gd name="connsiteX10" fmla="*/ 368174 w 1325426"/>
              <a:gd name="connsiteY10" fmla="*/ 957252 h 957252"/>
              <a:gd name="connsiteX11" fmla="*/ 957252 w 1325426"/>
              <a:gd name="connsiteY11" fmla="*/ 957252 h 957252"/>
              <a:gd name="connsiteX12" fmla="*/ 957252 w 1325426"/>
              <a:gd name="connsiteY12" fmla="*/ 883618 h 957252"/>
              <a:gd name="connsiteX13" fmla="*/ 699531 w 1325426"/>
              <a:gd name="connsiteY13" fmla="*/ 883618 h 95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5426" h="957252">
                <a:moveTo>
                  <a:pt x="699531" y="73635"/>
                </a:moveTo>
                <a:lnTo>
                  <a:pt x="1288609" y="73635"/>
                </a:lnTo>
                <a:cubicBezTo>
                  <a:pt x="1308943" y="73635"/>
                  <a:pt x="1325426" y="57152"/>
                  <a:pt x="1325426" y="36817"/>
                </a:cubicBezTo>
                <a:cubicBezTo>
                  <a:pt x="1325426" y="16483"/>
                  <a:pt x="1308943" y="0"/>
                  <a:pt x="1288609" y="0"/>
                </a:cubicBezTo>
                <a:lnTo>
                  <a:pt x="36817" y="0"/>
                </a:lnTo>
                <a:cubicBezTo>
                  <a:pt x="16483" y="0"/>
                  <a:pt x="0" y="16483"/>
                  <a:pt x="0" y="36817"/>
                </a:cubicBezTo>
                <a:cubicBezTo>
                  <a:pt x="0" y="57152"/>
                  <a:pt x="16483" y="73635"/>
                  <a:pt x="36817" y="73635"/>
                </a:cubicBezTo>
                <a:lnTo>
                  <a:pt x="625896" y="73635"/>
                </a:lnTo>
                <a:lnTo>
                  <a:pt x="625896" y="883618"/>
                </a:lnTo>
                <a:lnTo>
                  <a:pt x="368174" y="883618"/>
                </a:lnTo>
                <a:lnTo>
                  <a:pt x="368174" y="957252"/>
                </a:lnTo>
                <a:lnTo>
                  <a:pt x="957252" y="957252"/>
                </a:lnTo>
                <a:lnTo>
                  <a:pt x="957252" y="883618"/>
                </a:lnTo>
                <a:lnTo>
                  <a:pt x="699531" y="883618"/>
                </a:lnTo>
                <a:close/>
              </a:path>
            </a:pathLst>
          </a:custGeom>
          <a:solidFill>
            <a:schemeClr val="accent2"/>
          </a:solidFill>
          <a:ln w="36810" cap="flat">
            <a:solidFill>
              <a:schemeClr val="accent2"/>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3DA832D0-AFB1-460B-25CC-1E3D4BBC31A0}"/>
              </a:ext>
            </a:extLst>
          </p:cNvPr>
          <p:cNvSpPr/>
          <p:nvPr/>
        </p:nvSpPr>
        <p:spPr>
          <a:xfrm>
            <a:off x="14212416" y="4877245"/>
            <a:ext cx="838933" cy="1429577"/>
          </a:xfrm>
          <a:custGeom>
            <a:avLst/>
            <a:gdLst>
              <a:gd name="connsiteX0" fmla="*/ 838895 w 838933"/>
              <a:gd name="connsiteY0" fmla="*/ 702802 h 1429577"/>
              <a:gd name="connsiteX1" fmla="*/ 838895 w 838933"/>
              <a:gd name="connsiteY1" fmla="*/ 214162 h 1429577"/>
              <a:gd name="connsiteX2" fmla="*/ 653594 w 838933"/>
              <a:gd name="connsiteY2" fmla="*/ 1173 h 1429577"/>
              <a:gd name="connsiteX3" fmla="*/ 494763 w 838933"/>
              <a:gd name="connsiteY3" fmla="*/ 52092 h 1429577"/>
              <a:gd name="connsiteX4" fmla="*/ 480405 w 838933"/>
              <a:gd name="connsiteY4" fmla="*/ 65051 h 1429577"/>
              <a:gd name="connsiteX5" fmla="*/ 424442 w 838933"/>
              <a:gd name="connsiteY5" fmla="*/ 112361 h 1429577"/>
              <a:gd name="connsiteX6" fmla="*/ 320948 w 838933"/>
              <a:gd name="connsiteY6" fmla="*/ 188279 h 1429577"/>
              <a:gd name="connsiteX7" fmla="*/ 122134 w 838933"/>
              <a:gd name="connsiteY7" fmla="*/ 188279 h 1429577"/>
              <a:gd name="connsiteX8" fmla="*/ 0 w 838933"/>
              <a:gd name="connsiteY8" fmla="*/ 310465 h 1429577"/>
              <a:gd name="connsiteX9" fmla="*/ 637 w 838933"/>
              <a:gd name="connsiteY9" fmla="*/ 322883 h 1429577"/>
              <a:gd name="connsiteX10" fmla="*/ 126994 w 838933"/>
              <a:gd name="connsiteY10" fmla="*/ 432526 h 1429577"/>
              <a:gd name="connsiteX11" fmla="*/ 361006 w 838933"/>
              <a:gd name="connsiteY11" fmla="*/ 432526 h 1429577"/>
              <a:gd name="connsiteX12" fmla="*/ 426541 w 838933"/>
              <a:gd name="connsiteY12" fmla="*/ 413786 h 1429577"/>
              <a:gd name="connsiteX13" fmla="*/ 426541 w 838933"/>
              <a:gd name="connsiteY13" fmla="*/ 665175 h 1429577"/>
              <a:gd name="connsiteX14" fmla="*/ 173495 w 838933"/>
              <a:gd name="connsiteY14" fmla="*/ 665175 h 1429577"/>
              <a:gd name="connsiteX15" fmla="*/ 51335 w 838933"/>
              <a:gd name="connsiteY15" fmla="*/ 787298 h 1429577"/>
              <a:gd name="connsiteX16" fmla="*/ 51335 w 838933"/>
              <a:gd name="connsiteY16" fmla="*/ 1307491 h 1429577"/>
              <a:gd name="connsiteX17" fmla="*/ 173347 w 838933"/>
              <a:gd name="connsiteY17" fmla="*/ 1429578 h 1429577"/>
              <a:gd name="connsiteX18" fmla="*/ 173716 w 838933"/>
              <a:gd name="connsiteY18" fmla="*/ 1429578 h 1429577"/>
              <a:gd name="connsiteX19" fmla="*/ 185939 w 838933"/>
              <a:gd name="connsiteY19" fmla="*/ 1428989 h 1429577"/>
              <a:gd name="connsiteX20" fmla="*/ 295544 w 838933"/>
              <a:gd name="connsiteY20" fmla="*/ 1302631 h 1429577"/>
              <a:gd name="connsiteX21" fmla="*/ 295544 w 838933"/>
              <a:gd name="connsiteY21" fmla="*/ 910268 h 1429577"/>
              <a:gd name="connsiteX22" fmla="*/ 631577 w 838933"/>
              <a:gd name="connsiteY22" fmla="*/ 910268 h 1429577"/>
              <a:gd name="connsiteX23" fmla="*/ 838895 w 838933"/>
              <a:gd name="connsiteY23" fmla="*/ 702802 h 1429577"/>
              <a:gd name="connsiteX24" fmla="*/ 389723 w 838933"/>
              <a:gd name="connsiteY24" fmla="*/ 349576 h 1429577"/>
              <a:gd name="connsiteX25" fmla="*/ 360932 w 838933"/>
              <a:gd name="connsiteY25" fmla="*/ 358891 h 1429577"/>
              <a:gd name="connsiteX26" fmla="*/ 127142 w 838933"/>
              <a:gd name="connsiteY26" fmla="*/ 358891 h 1429577"/>
              <a:gd name="connsiteX27" fmla="*/ 74051 w 838933"/>
              <a:gd name="connsiteY27" fmla="*/ 315557 h 1429577"/>
              <a:gd name="connsiteX28" fmla="*/ 117109 w 838933"/>
              <a:gd name="connsiteY28" fmla="*/ 262190 h 1429577"/>
              <a:gd name="connsiteX29" fmla="*/ 122282 w 838933"/>
              <a:gd name="connsiteY29" fmla="*/ 261914 h 1429577"/>
              <a:gd name="connsiteX30" fmla="*/ 345174 w 838933"/>
              <a:gd name="connsiteY30" fmla="*/ 261914 h 1429577"/>
              <a:gd name="connsiteX31" fmla="*/ 468144 w 838933"/>
              <a:gd name="connsiteY31" fmla="*/ 171748 h 1429577"/>
              <a:gd name="connsiteX32" fmla="*/ 529887 w 838933"/>
              <a:gd name="connsiteY32" fmla="*/ 119651 h 1429577"/>
              <a:gd name="connsiteX33" fmla="*/ 543951 w 838933"/>
              <a:gd name="connsiteY33" fmla="*/ 107023 h 1429577"/>
              <a:gd name="connsiteX34" fmla="*/ 645162 w 838933"/>
              <a:gd name="connsiteY34" fmla="*/ 74292 h 1429577"/>
              <a:gd name="connsiteX35" fmla="*/ 765261 w 838933"/>
              <a:gd name="connsiteY35" fmla="*/ 213499 h 1429577"/>
              <a:gd name="connsiteX36" fmla="*/ 765261 w 838933"/>
              <a:gd name="connsiteY36" fmla="*/ 702802 h 1429577"/>
              <a:gd name="connsiteX37" fmla="*/ 631466 w 838933"/>
              <a:gd name="connsiteY37" fmla="*/ 836633 h 1429577"/>
              <a:gd name="connsiteX38" fmla="*/ 221910 w 838933"/>
              <a:gd name="connsiteY38" fmla="*/ 836633 h 1429577"/>
              <a:gd name="connsiteX39" fmla="*/ 221910 w 838933"/>
              <a:gd name="connsiteY39" fmla="*/ 1302631 h 1429577"/>
              <a:gd name="connsiteX40" fmla="*/ 178575 w 838933"/>
              <a:gd name="connsiteY40" fmla="*/ 1355722 h 1429577"/>
              <a:gd name="connsiteX41" fmla="*/ 140948 w 838933"/>
              <a:gd name="connsiteY41" fmla="*/ 1343462 h 1429577"/>
              <a:gd name="connsiteX42" fmla="*/ 124969 w 838933"/>
              <a:gd name="connsiteY42" fmla="*/ 1307491 h 1429577"/>
              <a:gd name="connsiteX43" fmla="*/ 124969 w 838933"/>
              <a:gd name="connsiteY43" fmla="*/ 787114 h 1429577"/>
              <a:gd name="connsiteX44" fmla="*/ 173495 w 838933"/>
              <a:gd name="connsiteY44" fmla="*/ 738626 h 1429577"/>
              <a:gd name="connsiteX45" fmla="*/ 500176 w 838933"/>
              <a:gd name="connsiteY45" fmla="*/ 738626 h 1429577"/>
              <a:gd name="connsiteX46" fmla="*/ 500176 w 838933"/>
              <a:gd name="connsiteY46" fmla="*/ 359406 h 1429577"/>
              <a:gd name="connsiteX47" fmla="*/ 555402 w 838933"/>
              <a:gd name="connsiteY47" fmla="*/ 318907 h 1429577"/>
              <a:gd name="connsiteX48" fmla="*/ 563170 w 838933"/>
              <a:gd name="connsiteY48" fmla="*/ 267400 h 1429577"/>
              <a:gd name="connsiteX49" fmla="*/ 511662 w 838933"/>
              <a:gd name="connsiteY49" fmla="*/ 259631 h 142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8933" h="1429577">
                <a:moveTo>
                  <a:pt x="838895" y="702802"/>
                </a:moveTo>
                <a:lnTo>
                  <a:pt x="838895" y="214162"/>
                </a:lnTo>
                <a:cubicBezTo>
                  <a:pt x="840920" y="106139"/>
                  <a:pt x="760857" y="14114"/>
                  <a:pt x="653594" y="1173"/>
                </a:cubicBezTo>
                <a:cubicBezTo>
                  <a:pt x="595838" y="-5016"/>
                  <a:pt x="538156" y="13477"/>
                  <a:pt x="494763" y="52092"/>
                </a:cubicBezTo>
                <a:lnTo>
                  <a:pt x="480405" y="65051"/>
                </a:lnTo>
                <a:cubicBezTo>
                  <a:pt x="462567" y="81763"/>
                  <a:pt x="443889" y="97554"/>
                  <a:pt x="424442" y="112361"/>
                </a:cubicBezTo>
                <a:lnTo>
                  <a:pt x="320948" y="188279"/>
                </a:lnTo>
                <a:lnTo>
                  <a:pt x="122134" y="188279"/>
                </a:lnTo>
                <a:cubicBezTo>
                  <a:pt x="54667" y="188294"/>
                  <a:pt x="-15" y="243001"/>
                  <a:pt x="0" y="310465"/>
                </a:cubicBezTo>
                <a:cubicBezTo>
                  <a:pt x="4" y="314614"/>
                  <a:pt x="214" y="318756"/>
                  <a:pt x="637" y="322883"/>
                </a:cubicBezTo>
                <a:cubicBezTo>
                  <a:pt x="8880" y="386172"/>
                  <a:pt x="63175" y="433284"/>
                  <a:pt x="126994" y="432526"/>
                </a:cubicBezTo>
                <a:lnTo>
                  <a:pt x="361006" y="432526"/>
                </a:lnTo>
                <a:cubicBezTo>
                  <a:pt x="384182" y="432596"/>
                  <a:pt x="406906" y="426097"/>
                  <a:pt x="426541" y="413786"/>
                </a:cubicBezTo>
                <a:lnTo>
                  <a:pt x="426541" y="665175"/>
                </a:lnTo>
                <a:lnTo>
                  <a:pt x="173495" y="665175"/>
                </a:lnTo>
                <a:cubicBezTo>
                  <a:pt x="106075" y="665256"/>
                  <a:pt x="51438" y="719878"/>
                  <a:pt x="51335" y="787298"/>
                </a:cubicBezTo>
                <a:lnTo>
                  <a:pt x="51335" y="1307491"/>
                </a:lnTo>
                <a:cubicBezTo>
                  <a:pt x="51312" y="1374897"/>
                  <a:pt x="105942" y="1429559"/>
                  <a:pt x="173347" y="1429578"/>
                </a:cubicBezTo>
                <a:cubicBezTo>
                  <a:pt x="173469" y="1429578"/>
                  <a:pt x="173594" y="1429578"/>
                  <a:pt x="173716" y="1429578"/>
                </a:cubicBezTo>
                <a:cubicBezTo>
                  <a:pt x="177765" y="1429578"/>
                  <a:pt x="181815" y="1429578"/>
                  <a:pt x="185939" y="1428989"/>
                </a:cubicBezTo>
                <a:cubicBezTo>
                  <a:pt x="249232" y="1420760"/>
                  <a:pt x="296340" y="1366451"/>
                  <a:pt x="295544" y="1302631"/>
                </a:cubicBezTo>
                <a:lnTo>
                  <a:pt x="295544" y="910268"/>
                </a:lnTo>
                <a:lnTo>
                  <a:pt x="631577" y="910268"/>
                </a:lnTo>
                <a:cubicBezTo>
                  <a:pt x="746057" y="910084"/>
                  <a:pt x="838796" y="817282"/>
                  <a:pt x="838895" y="702802"/>
                </a:cubicBezTo>
                <a:close/>
                <a:moveTo>
                  <a:pt x="389723" y="349576"/>
                </a:moveTo>
                <a:cubicBezTo>
                  <a:pt x="381329" y="355599"/>
                  <a:pt x="371263" y="358854"/>
                  <a:pt x="360932" y="358891"/>
                </a:cubicBezTo>
                <a:lnTo>
                  <a:pt x="127142" y="358891"/>
                </a:lnTo>
                <a:cubicBezTo>
                  <a:pt x="101042" y="359922"/>
                  <a:pt x="78270" y="341333"/>
                  <a:pt x="74051" y="315557"/>
                </a:cubicBezTo>
                <a:cubicBezTo>
                  <a:pt x="71205" y="288930"/>
                  <a:pt x="90482" y="265036"/>
                  <a:pt x="117109" y="262190"/>
                </a:cubicBezTo>
                <a:cubicBezTo>
                  <a:pt x="118828" y="262006"/>
                  <a:pt x="120555" y="261914"/>
                  <a:pt x="122282" y="261914"/>
                </a:cubicBezTo>
                <a:lnTo>
                  <a:pt x="345174" y="261914"/>
                </a:lnTo>
                <a:lnTo>
                  <a:pt x="468144" y="171748"/>
                </a:lnTo>
                <a:cubicBezTo>
                  <a:pt x="489609" y="155460"/>
                  <a:pt x="510219" y="138071"/>
                  <a:pt x="529887" y="119651"/>
                </a:cubicBezTo>
                <a:lnTo>
                  <a:pt x="543951" y="107023"/>
                </a:lnTo>
                <a:cubicBezTo>
                  <a:pt x="571550" y="82304"/>
                  <a:pt x="608315" y="70412"/>
                  <a:pt x="645162" y="74292"/>
                </a:cubicBezTo>
                <a:cubicBezTo>
                  <a:pt x="714994" y="82989"/>
                  <a:pt x="766896" y="143148"/>
                  <a:pt x="765261" y="213499"/>
                </a:cubicBezTo>
                <a:lnTo>
                  <a:pt x="765261" y="702802"/>
                </a:lnTo>
                <a:cubicBezTo>
                  <a:pt x="765180" y="776669"/>
                  <a:pt x="705333" y="836530"/>
                  <a:pt x="631466" y="836633"/>
                </a:cubicBezTo>
                <a:lnTo>
                  <a:pt x="221910" y="836633"/>
                </a:lnTo>
                <a:lnTo>
                  <a:pt x="221910" y="1302631"/>
                </a:lnTo>
                <a:cubicBezTo>
                  <a:pt x="223025" y="1328757"/>
                  <a:pt x="204396" y="1351580"/>
                  <a:pt x="178575" y="1355722"/>
                </a:cubicBezTo>
                <a:cubicBezTo>
                  <a:pt x="164846" y="1357305"/>
                  <a:pt x="151110" y="1352828"/>
                  <a:pt x="140948" y="1343462"/>
                </a:cubicBezTo>
                <a:cubicBezTo>
                  <a:pt x="130731" y="1334302"/>
                  <a:pt x="124914" y="1321213"/>
                  <a:pt x="124969" y="1307491"/>
                </a:cubicBezTo>
                <a:lnTo>
                  <a:pt x="124969" y="787114"/>
                </a:lnTo>
                <a:cubicBezTo>
                  <a:pt x="125010" y="760337"/>
                  <a:pt x="146717" y="738648"/>
                  <a:pt x="173495" y="738626"/>
                </a:cubicBezTo>
                <a:lnTo>
                  <a:pt x="500176" y="738626"/>
                </a:lnTo>
                <a:lnTo>
                  <a:pt x="500176" y="359406"/>
                </a:lnTo>
                <a:lnTo>
                  <a:pt x="555402" y="318907"/>
                </a:lnTo>
                <a:cubicBezTo>
                  <a:pt x="571770" y="306827"/>
                  <a:pt x="575250" y="283769"/>
                  <a:pt x="563170" y="267400"/>
                </a:cubicBezTo>
                <a:cubicBezTo>
                  <a:pt x="551090" y="251031"/>
                  <a:pt x="528032" y="247551"/>
                  <a:pt x="511662" y="259631"/>
                </a:cubicBezTo>
                <a:close/>
              </a:path>
            </a:pathLst>
          </a:custGeom>
          <a:solidFill>
            <a:schemeClr val="accent1"/>
          </a:solidFill>
          <a:ln w="3681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06F2FF7E-DB4C-C557-B8CC-06F4AA46BC52}"/>
              </a:ext>
            </a:extLst>
          </p:cNvPr>
          <p:cNvSpPr/>
          <p:nvPr/>
        </p:nvSpPr>
        <p:spPr>
          <a:xfrm>
            <a:off x="14683137" y="4466321"/>
            <a:ext cx="368173" cy="368173"/>
          </a:xfrm>
          <a:custGeom>
            <a:avLst/>
            <a:gdLst>
              <a:gd name="connsiteX0" fmla="*/ 184087 w 368173"/>
              <a:gd name="connsiteY0" fmla="*/ 368174 h 368173"/>
              <a:gd name="connsiteX1" fmla="*/ 368174 w 368173"/>
              <a:gd name="connsiteY1" fmla="*/ 184087 h 368173"/>
              <a:gd name="connsiteX2" fmla="*/ 184087 w 368173"/>
              <a:gd name="connsiteY2" fmla="*/ 0 h 368173"/>
              <a:gd name="connsiteX3" fmla="*/ 0 w 368173"/>
              <a:gd name="connsiteY3" fmla="*/ 184087 h 368173"/>
              <a:gd name="connsiteX4" fmla="*/ 184087 w 368173"/>
              <a:gd name="connsiteY4" fmla="*/ 368174 h 368173"/>
              <a:gd name="connsiteX5" fmla="*/ 184087 w 368173"/>
              <a:gd name="connsiteY5" fmla="*/ 73635 h 368173"/>
              <a:gd name="connsiteX6" fmla="*/ 294539 w 368173"/>
              <a:gd name="connsiteY6" fmla="*/ 184087 h 368173"/>
              <a:gd name="connsiteX7" fmla="*/ 184087 w 368173"/>
              <a:gd name="connsiteY7" fmla="*/ 294539 h 368173"/>
              <a:gd name="connsiteX8" fmla="*/ 73635 w 368173"/>
              <a:gd name="connsiteY8" fmla="*/ 184087 h 368173"/>
              <a:gd name="connsiteX9" fmla="*/ 184087 w 368173"/>
              <a:gd name="connsiteY9" fmla="*/ 73635 h 36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173" h="368173">
                <a:moveTo>
                  <a:pt x="184087" y="368174"/>
                </a:moveTo>
                <a:cubicBezTo>
                  <a:pt x="285754" y="368174"/>
                  <a:pt x="368174" y="285754"/>
                  <a:pt x="368174" y="184087"/>
                </a:cubicBezTo>
                <a:cubicBezTo>
                  <a:pt x="368174" y="82419"/>
                  <a:pt x="285754" y="0"/>
                  <a:pt x="184087" y="0"/>
                </a:cubicBezTo>
                <a:cubicBezTo>
                  <a:pt x="82419" y="0"/>
                  <a:pt x="0" y="82419"/>
                  <a:pt x="0" y="184087"/>
                </a:cubicBezTo>
                <a:cubicBezTo>
                  <a:pt x="0" y="285754"/>
                  <a:pt x="82419" y="368174"/>
                  <a:pt x="184087" y="368174"/>
                </a:cubicBezTo>
                <a:close/>
                <a:moveTo>
                  <a:pt x="184087" y="73635"/>
                </a:moveTo>
                <a:cubicBezTo>
                  <a:pt x="245090" y="73635"/>
                  <a:pt x="294539" y="123084"/>
                  <a:pt x="294539" y="184087"/>
                </a:cubicBezTo>
                <a:cubicBezTo>
                  <a:pt x="294539" y="245090"/>
                  <a:pt x="245090" y="294539"/>
                  <a:pt x="184087" y="294539"/>
                </a:cubicBezTo>
                <a:cubicBezTo>
                  <a:pt x="123084" y="294539"/>
                  <a:pt x="73635" y="245090"/>
                  <a:pt x="73635" y="184087"/>
                </a:cubicBezTo>
                <a:cubicBezTo>
                  <a:pt x="73635" y="123084"/>
                  <a:pt x="123084" y="73635"/>
                  <a:pt x="184087" y="73635"/>
                </a:cubicBezTo>
                <a:close/>
              </a:path>
            </a:pathLst>
          </a:custGeom>
          <a:solidFill>
            <a:schemeClr val="accent1"/>
          </a:solidFill>
          <a:ln w="3681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E3747011-39D1-1D73-00BD-748A0AD93282}"/>
              </a:ext>
            </a:extLst>
          </p:cNvPr>
          <p:cNvSpPr/>
          <p:nvPr/>
        </p:nvSpPr>
        <p:spPr>
          <a:xfrm>
            <a:off x="14572685" y="5084853"/>
            <a:ext cx="662713" cy="1251791"/>
          </a:xfrm>
          <a:custGeom>
            <a:avLst/>
            <a:gdLst>
              <a:gd name="connsiteX0" fmla="*/ 625896 w 662713"/>
              <a:gd name="connsiteY0" fmla="*/ 0 h 1251791"/>
              <a:gd name="connsiteX1" fmla="*/ 589078 w 662713"/>
              <a:gd name="connsiteY1" fmla="*/ 36817 h 1251791"/>
              <a:gd name="connsiteX2" fmla="*/ 589078 w 662713"/>
              <a:gd name="connsiteY2" fmla="*/ 515444 h 1251791"/>
              <a:gd name="connsiteX3" fmla="*/ 294539 w 662713"/>
              <a:gd name="connsiteY3" fmla="*/ 809983 h 1251791"/>
              <a:gd name="connsiteX4" fmla="*/ 36817 w 662713"/>
              <a:gd name="connsiteY4" fmla="*/ 809983 h 1251791"/>
              <a:gd name="connsiteX5" fmla="*/ 0 w 662713"/>
              <a:gd name="connsiteY5" fmla="*/ 846800 h 1251791"/>
              <a:gd name="connsiteX6" fmla="*/ 36817 w 662713"/>
              <a:gd name="connsiteY6" fmla="*/ 883618 h 1251791"/>
              <a:gd name="connsiteX7" fmla="*/ 294539 w 662713"/>
              <a:gd name="connsiteY7" fmla="*/ 883618 h 1251791"/>
              <a:gd name="connsiteX8" fmla="*/ 294539 w 662713"/>
              <a:gd name="connsiteY8" fmla="*/ 1178157 h 1251791"/>
              <a:gd name="connsiteX9" fmla="*/ 110452 w 662713"/>
              <a:gd name="connsiteY9" fmla="*/ 1178157 h 1251791"/>
              <a:gd name="connsiteX10" fmla="*/ 110452 w 662713"/>
              <a:gd name="connsiteY10" fmla="*/ 1251792 h 1251791"/>
              <a:gd name="connsiteX11" fmla="*/ 552261 w 662713"/>
              <a:gd name="connsiteY11" fmla="*/ 1251792 h 1251791"/>
              <a:gd name="connsiteX12" fmla="*/ 552261 w 662713"/>
              <a:gd name="connsiteY12" fmla="*/ 1178157 h 1251791"/>
              <a:gd name="connsiteX13" fmla="*/ 368174 w 662713"/>
              <a:gd name="connsiteY13" fmla="*/ 1178157 h 1251791"/>
              <a:gd name="connsiteX14" fmla="*/ 368174 w 662713"/>
              <a:gd name="connsiteY14" fmla="*/ 876254 h 1251791"/>
              <a:gd name="connsiteX15" fmla="*/ 662713 w 662713"/>
              <a:gd name="connsiteY15" fmla="*/ 515444 h 1251791"/>
              <a:gd name="connsiteX16" fmla="*/ 662713 w 662713"/>
              <a:gd name="connsiteY16" fmla="*/ 36817 h 1251791"/>
              <a:gd name="connsiteX17" fmla="*/ 625896 w 662713"/>
              <a:gd name="connsiteY17" fmla="*/ 0 h 125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2713" h="1251791">
                <a:moveTo>
                  <a:pt x="625896" y="0"/>
                </a:moveTo>
                <a:cubicBezTo>
                  <a:pt x="605562" y="0"/>
                  <a:pt x="589078" y="16483"/>
                  <a:pt x="589078" y="36817"/>
                </a:cubicBezTo>
                <a:lnTo>
                  <a:pt x="589078" y="515444"/>
                </a:lnTo>
                <a:cubicBezTo>
                  <a:pt x="588894" y="678037"/>
                  <a:pt x="457132" y="809799"/>
                  <a:pt x="294539" y="809983"/>
                </a:cubicBezTo>
                <a:lnTo>
                  <a:pt x="36817" y="809983"/>
                </a:lnTo>
                <a:cubicBezTo>
                  <a:pt x="16483" y="809983"/>
                  <a:pt x="0" y="826466"/>
                  <a:pt x="0" y="846800"/>
                </a:cubicBezTo>
                <a:cubicBezTo>
                  <a:pt x="0" y="867134"/>
                  <a:pt x="16483" y="883618"/>
                  <a:pt x="36817" y="883618"/>
                </a:cubicBezTo>
                <a:lnTo>
                  <a:pt x="294539" y="883618"/>
                </a:lnTo>
                <a:lnTo>
                  <a:pt x="294539" y="1178157"/>
                </a:lnTo>
                <a:lnTo>
                  <a:pt x="110452" y="1178157"/>
                </a:lnTo>
                <a:lnTo>
                  <a:pt x="110452" y="1251792"/>
                </a:lnTo>
                <a:lnTo>
                  <a:pt x="552261" y="1251792"/>
                </a:lnTo>
                <a:lnTo>
                  <a:pt x="552261" y="1178157"/>
                </a:lnTo>
                <a:lnTo>
                  <a:pt x="368174" y="1178157"/>
                </a:lnTo>
                <a:lnTo>
                  <a:pt x="368174" y="876254"/>
                </a:lnTo>
                <a:cubicBezTo>
                  <a:pt x="539485" y="841038"/>
                  <a:pt x="662507" y="690337"/>
                  <a:pt x="662713" y="515444"/>
                </a:cubicBezTo>
                <a:lnTo>
                  <a:pt x="662713" y="36817"/>
                </a:lnTo>
                <a:cubicBezTo>
                  <a:pt x="662713" y="16483"/>
                  <a:pt x="646230" y="0"/>
                  <a:pt x="625896" y="0"/>
                </a:cubicBezTo>
                <a:close/>
              </a:path>
            </a:pathLst>
          </a:custGeom>
          <a:solidFill>
            <a:schemeClr val="accent1"/>
          </a:solidFill>
          <a:ln w="36810" cap="flat">
            <a:noFill/>
            <a:prstDash val="solid"/>
            <a:miter/>
          </a:ln>
        </p:spPr>
        <p:txBody>
          <a:bodyPr rtlCol="0" anchor="ctr"/>
          <a:lstStyle/>
          <a:p>
            <a:endParaRPr lang="en-US" dirty="0"/>
          </a:p>
        </p:txBody>
      </p:sp>
    </p:spTree>
    <p:extLst>
      <p:ext uri="{BB962C8B-B14F-4D97-AF65-F5344CB8AC3E}">
        <p14:creationId xmlns:p14="http://schemas.microsoft.com/office/powerpoint/2010/main" val="29970542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carrier</a:t>
            </a:r>
            <a:r>
              <a:rPr lang="en-US" dirty="0"/>
              <a:t>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85</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087852" y="2377591"/>
            <a:ext cx="9784080" cy="6608145"/>
          </a:xfrm>
          <a:prstGeom prst="rect">
            <a:avLst/>
          </a:pr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7388" y="2776538"/>
            <a:ext cx="957262" cy="957262"/>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5963" y="4644187"/>
            <a:ext cx="928687" cy="928687"/>
          </a:xfrm>
          <a:prstGeom prst="rect">
            <a:avLst/>
          </a:prstGeom>
        </p:spPr>
      </p:pic>
      <p:pic>
        <p:nvPicPr>
          <p:cNvPr id="18" name="Graphic 17" descr="Badge 3 with solid fill">
            <a:extLst>
              <a:ext uri="{FF2B5EF4-FFF2-40B4-BE49-F238E27FC236}">
                <a16:creationId xmlns:a16="http://schemas.microsoft.com/office/drawing/2014/main" id="{EBCAC02C-1A68-D997-44D9-E4FF7B59C3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0250" y="6497548"/>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62300" y="3104314"/>
            <a:ext cx="7048500" cy="954107"/>
          </a:xfrm>
          <a:prstGeom prst="rect">
            <a:avLst/>
          </a:prstGeom>
          <a:noFill/>
        </p:spPr>
        <p:txBody>
          <a:bodyPr wrap="square" rtlCol="0">
            <a:spAutoFit/>
          </a:bodyPr>
          <a:lstStyle/>
          <a:p>
            <a:r>
              <a:rPr lang="en-US" sz="2800" dirty="0"/>
              <a:t>Advise of any inaccurate information contained in the acceptance notice</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229976" y="4820334"/>
            <a:ext cx="12782550" cy="523220"/>
          </a:xfrm>
          <a:prstGeom prst="rect">
            <a:avLst/>
          </a:prstGeom>
          <a:noFill/>
        </p:spPr>
        <p:txBody>
          <a:bodyPr wrap="square" rtlCol="0">
            <a:spAutoFit/>
          </a:bodyPr>
          <a:lstStyle/>
          <a:p>
            <a:r>
              <a:rPr lang="en-US" sz="2800" dirty="0"/>
              <a:t>Process lender’s request for cancellation</a:t>
            </a:r>
          </a:p>
        </p:txBody>
      </p:sp>
      <p:sp>
        <p:nvSpPr>
          <p:cNvPr id="23" name="TextBox 22">
            <a:extLst>
              <a:ext uri="{FF2B5EF4-FFF2-40B4-BE49-F238E27FC236}">
                <a16:creationId xmlns:a16="http://schemas.microsoft.com/office/drawing/2014/main" id="{AFB9F598-9424-9858-2074-F33FB368EE1C}"/>
              </a:ext>
            </a:extLst>
          </p:cNvPr>
          <p:cNvSpPr txBox="1"/>
          <p:nvPr/>
        </p:nvSpPr>
        <p:spPr>
          <a:xfrm>
            <a:off x="3229976" y="6536354"/>
            <a:ext cx="7257915" cy="954107"/>
          </a:xfrm>
          <a:prstGeom prst="rect">
            <a:avLst/>
          </a:prstGeom>
          <a:noFill/>
        </p:spPr>
        <p:txBody>
          <a:bodyPr wrap="square" rtlCol="0">
            <a:spAutoFit/>
          </a:bodyPr>
          <a:lstStyle/>
          <a:p>
            <a:r>
              <a:rPr lang="en-US" sz="2800" dirty="0"/>
              <a:t>Forward unearned portion of the premiums to the lender (usually via the retail agency)</a:t>
            </a:r>
          </a:p>
        </p:txBody>
      </p:sp>
      <p:grpSp>
        <p:nvGrpSpPr>
          <p:cNvPr id="17" name="Graphic 14" descr="City outline">
            <a:extLst>
              <a:ext uri="{FF2B5EF4-FFF2-40B4-BE49-F238E27FC236}">
                <a16:creationId xmlns:a16="http://schemas.microsoft.com/office/drawing/2014/main" id="{69FDFB37-DB97-29D2-BD43-66E221C293B3}"/>
              </a:ext>
            </a:extLst>
          </p:cNvPr>
          <p:cNvGrpSpPr/>
          <p:nvPr/>
        </p:nvGrpSpPr>
        <p:grpSpPr>
          <a:xfrm>
            <a:off x="12525862" y="4358552"/>
            <a:ext cx="2263387" cy="1896352"/>
            <a:chOff x="12525862" y="4358552"/>
            <a:chExt cx="2263387" cy="1896352"/>
          </a:xfrm>
          <a:solidFill>
            <a:schemeClr val="accent1"/>
          </a:solidFill>
        </p:grpSpPr>
        <p:sp>
          <p:nvSpPr>
            <p:cNvPr id="19" name="Freeform: Shape 18">
              <a:extLst>
                <a:ext uri="{FF2B5EF4-FFF2-40B4-BE49-F238E27FC236}">
                  <a16:creationId xmlns:a16="http://schemas.microsoft.com/office/drawing/2014/main" id="{4F33D4EE-9285-7FB3-D7B0-9C05C6B99200}"/>
                </a:ext>
              </a:extLst>
            </p:cNvPr>
            <p:cNvSpPr/>
            <p:nvPr/>
          </p:nvSpPr>
          <p:spPr>
            <a:xfrm>
              <a:off x="12525862" y="4358552"/>
              <a:ext cx="2263387" cy="1896352"/>
            </a:xfrm>
            <a:custGeom>
              <a:avLst/>
              <a:gdLst>
                <a:gd name="connsiteX0" fmla="*/ 1468144 w 2263387"/>
                <a:gd name="connsiteY0" fmla="*/ 148864 h 1896352"/>
                <a:gd name="connsiteX1" fmla="*/ 1468144 w 2263387"/>
                <a:gd name="connsiteY1" fmla="*/ 948176 h 1896352"/>
                <a:gd name="connsiteX2" fmla="*/ 1131694 w 2263387"/>
                <a:gd name="connsiteY2" fmla="*/ 948176 h 1896352"/>
                <a:gd name="connsiteX3" fmla="*/ 1131694 w 2263387"/>
                <a:gd name="connsiteY3" fmla="*/ 0 h 1896352"/>
                <a:gd name="connsiteX4" fmla="*/ 336450 w 2263387"/>
                <a:gd name="connsiteY4" fmla="*/ 0 h 1896352"/>
                <a:gd name="connsiteX5" fmla="*/ 336450 w 2263387"/>
                <a:gd name="connsiteY5" fmla="*/ 703485 h 1896352"/>
                <a:gd name="connsiteX6" fmla="*/ 0 w 2263387"/>
                <a:gd name="connsiteY6" fmla="*/ 703485 h 1896352"/>
                <a:gd name="connsiteX7" fmla="*/ 0 w 2263387"/>
                <a:gd name="connsiteY7" fmla="*/ 1896352 h 1896352"/>
                <a:gd name="connsiteX8" fmla="*/ 2263388 w 2263387"/>
                <a:gd name="connsiteY8" fmla="*/ 1896352 h 1896352"/>
                <a:gd name="connsiteX9" fmla="*/ 2263388 w 2263387"/>
                <a:gd name="connsiteY9" fmla="*/ 248269 h 1896352"/>
                <a:gd name="connsiteX10" fmla="*/ 397622 w 2263387"/>
                <a:gd name="connsiteY10" fmla="*/ 61173 h 1896352"/>
                <a:gd name="connsiteX11" fmla="*/ 1070521 w 2263387"/>
                <a:gd name="connsiteY11" fmla="*/ 61173 h 1896352"/>
                <a:gd name="connsiteX12" fmla="*/ 1070521 w 2263387"/>
                <a:gd name="connsiteY12" fmla="*/ 948176 h 1896352"/>
                <a:gd name="connsiteX13" fmla="*/ 795244 w 2263387"/>
                <a:gd name="connsiteY13" fmla="*/ 948176 h 1896352"/>
                <a:gd name="connsiteX14" fmla="*/ 795244 w 2263387"/>
                <a:gd name="connsiteY14" fmla="*/ 703485 h 1896352"/>
                <a:gd name="connsiteX15" fmla="*/ 397622 w 2263387"/>
                <a:gd name="connsiteY15" fmla="*/ 703485 h 1896352"/>
                <a:gd name="connsiteX16" fmla="*/ 734072 w 2263387"/>
                <a:gd name="connsiteY16" fmla="*/ 1835179 h 1896352"/>
                <a:gd name="connsiteX17" fmla="*/ 458795 w 2263387"/>
                <a:gd name="connsiteY17" fmla="*/ 1835179 h 1896352"/>
                <a:gd name="connsiteX18" fmla="*/ 458795 w 2263387"/>
                <a:gd name="connsiteY18" fmla="*/ 1651662 h 1896352"/>
                <a:gd name="connsiteX19" fmla="*/ 336450 w 2263387"/>
                <a:gd name="connsiteY19" fmla="*/ 1651662 h 1896352"/>
                <a:gd name="connsiteX20" fmla="*/ 336450 w 2263387"/>
                <a:gd name="connsiteY20" fmla="*/ 1835179 h 1896352"/>
                <a:gd name="connsiteX21" fmla="*/ 61173 w 2263387"/>
                <a:gd name="connsiteY21" fmla="*/ 1835179 h 1896352"/>
                <a:gd name="connsiteX22" fmla="*/ 61173 w 2263387"/>
                <a:gd name="connsiteY22" fmla="*/ 764658 h 1896352"/>
                <a:gd name="connsiteX23" fmla="*/ 734072 w 2263387"/>
                <a:gd name="connsiteY23" fmla="*/ 764658 h 1896352"/>
                <a:gd name="connsiteX24" fmla="*/ 734072 w 2263387"/>
                <a:gd name="connsiteY24" fmla="*/ 1835179 h 1896352"/>
                <a:gd name="connsiteX25" fmla="*/ 1468144 w 2263387"/>
                <a:gd name="connsiteY25" fmla="*/ 1835179 h 1896352"/>
                <a:gd name="connsiteX26" fmla="*/ 1192867 w 2263387"/>
                <a:gd name="connsiteY26" fmla="*/ 1835179 h 1896352"/>
                <a:gd name="connsiteX27" fmla="*/ 1192867 w 2263387"/>
                <a:gd name="connsiteY27" fmla="*/ 1651662 h 1896352"/>
                <a:gd name="connsiteX28" fmla="*/ 1070521 w 2263387"/>
                <a:gd name="connsiteY28" fmla="*/ 1651662 h 1896352"/>
                <a:gd name="connsiteX29" fmla="*/ 1070521 w 2263387"/>
                <a:gd name="connsiteY29" fmla="*/ 1835179 h 1896352"/>
                <a:gd name="connsiteX30" fmla="*/ 795244 w 2263387"/>
                <a:gd name="connsiteY30" fmla="*/ 1835179 h 1896352"/>
                <a:gd name="connsiteX31" fmla="*/ 795244 w 2263387"/>
                <a:gd name="connsiteY31" fmla="*/ 1009349 h 1896352"/>
                <a:gd name="connsiteX32" fmla="*/ 1468144 w 2263387"/>
                <a:gd name="connsiteY32" fmla="*/ 1009349 h 1896352"/>
                <a:gd name="connsiteX33" fmla="*/ 2202215 w 2263387"/>
                <a:gd name="connsiteY33" fmla="*/ 1835179 h 1896352"/>
                <a:gd name="connsiteX34" fmla="*/ 1926938 w 2263387"/>
                <a:gd name="connsiteY34" fmla="*/ 1835179 h 1896352"/>
                <a:gd name="connsiteX35" fmla="*/ 1926938 w 2263387"/>
                <a:gd name="connsiteY35" fmla="*/ 1651662 h 1896352"/>
                <a:gd name="connsiteX36" fmla="*/ 1804593 w 2263387"/>
                <a:gd name="connsiteY36" fmla="*/ 1651662 h 1896352"/>
                <a:gd name="connsiteX37" fmla="*/ 1804593 w 2263387"/>
                <a:gd name="connsiteY37" fmla="*/ 1835179 h 1896352"/>
                <a:gd name="connsiteX38" fmla="*/ 1529316 w 2263387"/>
                <a:gd name="connsiteY38" fmla="*/ 1835179 h 1896352"/>
                <a:gd name="connsiteX39" fmla="*/ 1529316 w 2263387"/>
                <a:gd name="connsiteY39" fmla="*/ 218172 h 1896352"/>
                <a:gd name="connsiteX40" fmla="*/ 2202215 w 2263387"/>
                <a:gd name="connsiteY40" fmla="*/ 302285 h 1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3387" h="1896352">
                  <a:moveTo>
                    <a:pt x="1468144" y="148864"/>
                  </a:moveTo>
                  <a:lnTo>
                    <a:pt x="1468144" y="948176"/>
                  </a:lnTo>
                  <a:lnTo>
                    <a:pt x="1131694" y="948176"/>
                  </a:lnTo>
                  <a:lnTo>
                    <a:pt x="1131694" y="0"/>
                  </a:lnTo>
                  <a:lnTo>
                    <a:pt x="336450" y="0"/>
                  </a:lnTo>
                  <a:lnTo>
                    <a:pt x="336450" y="703485"/>
                  </a:lnTo>
                  <a:lnTo>
                    <a:pt x="0" y="703485"/>
                  </a:lnTo>
                  <a:lnTo>
                    <a:pt x="0" y="1896352"/>
                  </a:lnTo>
                  <a:lnTo>
                    <a:pt x="2263388" y="1896352"/>
                  </a:lnTo>
                  <a:lnTo>
                    <a:pt x="2263388" y="248269"/>
                  </a:lnTo>
                  <a:close/>
                  <a:moveTo>
                    <a:pt x="397622" y="61173"/>
                  </a:moveTo>
                  <a:lnTo>
                    <a:pt x="1070521" y="61173"/>
                  </a:lnTo>
                  <a:lnTo>
                    <a:pt x="1070521" y="948176"/>
                  </a:lnTo>
                  <a:lnTo>
                    <a:pt x="795244" y="948176"/>
                  </a:lnTo>
                  <a:lnTo>
                    <a:pt x="795244" y="703485"/>
                  </a:lnTo>
                  <a:lnTo>
                    <a:pt x="397622" y="703485"/>
                  </a:lnTo>
                  <a:close/>
                  <a:moveTo>
                    <a:pt x="734072" y="1835179"/>
                  </a:moveTo>
                  <a:lnTo>
                    <a:pt x="458795" y="1835179"/>
                  </a:lnTo>
                  <a:lnTo>
                    <a:pt x="458795" y="1651662"/>
                  </a:lnTo>
                  <a:lnTo>
                    <a:pt x="336450" y="1651662"/>
                  </a:lnTo>
                  <a:lnTo>
                    <a:pt x="336450" y="1835179"/>
                  </a:lnTo>
                  <a:lnTo>
                    <a:pt x="61173" y="1835179"/>
                  </a:lnTo>
                  <a:lnTo>
                    <a:pt x="61173" y="764658"/>
                  </a:lnTo>
                  <a:lnTo>
                    <a:pt x="734072" y="764658"/>
                  </a:lnTo>
                  <a:lnTo>
                    <a:pt x="734072" y="1835179"/>
                  </a:lnTo>
                  <a:close/>
                  <a:moveTo>
                    <a:pt x="1468144" y="1835179"/>
                  </a:moveTo>
                  <a:lnTo>
                    <a:pt x="1192867" y="1835179"/>
                  </a:lnTo>
                  <a:lnTo>
                    <a:pt x="1192867" y="1651662"/>
                  </a:lnTo>
                  <a:lnTo>
                    <a:pt x="1070521" y="1651662"/>
                  </a:lnTo>
                  <a:lnTo>
                    <a:pt x="1070521" y="1835179"/>
                  </a:lnTo>
                  <a:lnTo>
                    <a:pt x="795244" y="1835179"/>
                  </a:lnTo>
                  <a:lnTo>
                    <a:pt x="795244" y="1009349"/>
                  </a:lnTo>
                  <a:lnTo>
                    <a:pt x="1468144" y="1009349"/>
                  </a:lnTo>
                  <a:close/>
                  <a:moveTo>
                    <a:pt x="2202215" y="1835179"/>
                  </a:moveTo>
                  <a:lnTo>
                    <a:pt x="1926938" y="1835179"/>
                  </a:lnTo>
                  <a:lnTo>
                    <a:pt x="1926938" y="1651662"/>
                  </a:lnTo>
                  <a:lnTo>
                    <a:pt x="1804593" y="1651662"/>
                  </a:lnTo>
                  <a:lnTo>
                    <a:pt x="1804593" y="1835179"/>
                  </a:lnTo>
                  <a:lnTo>
                    <a:pt x="1529316" y="1835179"/>
                  </a:lnTo>
                  <a:lnTo>
                    <a:pt x="1529316" y="218172"/>
                  </a:lnTo>
                  <a:lnTo>
                    <a:pt x="2202215" y="302285"/>
                  </a:lnTo>
                  <a:close/>
                </a:path>
              </a:pathLst>
            </a:custGeom>
            <a:solidFill>
              <a:schemeClr val="accent1"/>
            </a:solidFill>
            <a:ln w="30559"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D3C085E-DBB9-B49E-FE91-84E46E7B8B8C}"/>
                </a:ext>
              </a:extLst>
            </p:cNvPr>
            <p:cNvSpPr/>
            <p:nvPr/>
          </p:nvSpPr>
          <p:spPr>
            <a:xfrm>
              <a:off x="13474038"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DE65A43-4915-350A-D285-D0A7568BCB87}"/>
                </a:ext>
              </a:extLst>
            </p:cNvPr>
            <p:cNvSpPr/>
            <p:nvPr/>
          </p:nvSpPr>
          <p:spPr>
            <a:xfrm>
              <a:off x="13718729"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2B859926-0412-F764-BAB6-EA93DEAD9E93}"/>
                </a:ext>
              </a:extLst>
            </p:cNvPr>
            <p:cNvSpPr/>
            <p:nvPr/>
          </p:nvSpPr>
          <p:spPr>
            <a:xfrm>
              <a:off x="13474038"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FD948035-F45A-F79C-F0A7-074C9A1C0267}"/>
                </a:ext>
              </a:extLst>
            </p:cNvPr>
            <p:cNvSpPr/>
            <p:nvPr/>
          </p:nvSpPr>
          <p:spPr>
            <a:xfrm>
              <a:off x="13718729"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8725CBA-57C1-830A-16D3-8D74E41C6602}"/>
                </a:ext>
              </a:extLst>
            </p:cNvPr>
            <p:cNvSpPr/>
            <p:nvPr/>
          </p:nvSpPr>
          <p:spPr>
            <a:xfrm>
              <a:off x="13076416" y="4817897"/>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4FE7113C-EA7A-2889-7E55-70ADFEC0D509}"/>
                </a:ext>
              </a:extLst>
            </p:cNvPr>
            <p:cNvSpPr/>
            <p:nvPr/>
          </p:nvSpPr>
          <p:spPr>
            <a:xfrm>
              <a:off x="13321106" y="4817897"/>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AB777704-26BA-F712-B80E-E88D17C2144A}"/>
                </a:ext>
              </a:extLst>
            </p:cNvPr>
            <p:cNvSpPr/>
            <p:nvPr/>
          </p:nvSpPr>
          <p:spPr>
            <a:xfrm>
              <a:off x="13076416" y="4572656"/>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6BA09B46-CF8B-3065-FE13-24D7418EFABF}"/>
                </a:ext>
              </a:extLst>
            </p:cNvPr>
            <p:cNvSpPr/>
            <p:nvPr/>
          </p:nvSpPr>
          <p:spPr>
            <a:xfrm>
              <a:off x="13321106" y="4572656"/>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C9E329A-6923-0B5E-CFC4-8DAA34D34A41}"/>
                </a:ext>
              </a:extLst>
            </p:cNvPr>
            <p:cNvSpPr/>
            <p:nvPr/>
          </p:nvSpPr>
          <p:spPr>
            <a:xfrm>
              <a:off x="12739997"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441A404B-A87F-1279-DF1A-F293C0F12E3D}"/>
                </a:ext>
              </a:extLst>
            </p:cNvPr>
            <p:cNvSpPr/>
            <p:nvPr/>
          </p:nvSpPr>
          <p:spPr>
            <a:xfrm>
              <a:off x="12984687"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8524148C-0CED-016B-BAAC-CAB067680EAB}"/>
                </a:ext>
              </a:extLst>
            </p:cNvPr>
            <p:cNvSpPr/>
            <p:nvPr/>
          </p:nvSpPr>
          <p:spPr>
            <a:xfrm>
              <a:off x="12739997"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AA0A5345-3C17-0567-2599-E5876091B010}"/>
                </a:ext>
              </a:extLst>
            </p:cNvPr>
            <p:cNvSpPr/>
            <p:nvPr/>
          </p:nvSpPr>
          <p:spPr>
            <a:xfrm>
              <a:off x="12984687"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19EC341-FFE8-79A4-E6E3-B07FAC6425C7}"/>
                </a:ext>
              </a:extLst>
            </p:cNvPr>
            <p:cNvSpPr/>
            <p:nvPr/>
          </p:nvSpPr>
          <p:spPr>
            <a:xfrm>
              <a:off x="12739997"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66425E67-59B5-3344-5D87-9437473CD0B4}"/>
                </a:ext>
              </a:extLst>
            </p:cNvPr>
            <p:cNvSpPr/>
            <p:nvPr/>
          </p:nvSpPr>
          <p:spPr>
            <a:xfrm>
              <a:off x="12984687"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E1BDFB9-CF29-CE45-439D-FF0AFD550B77}"/>
                </a:ext>
              </a:extLst>
            </p:cNvPr>
            <p:cNvSpPr/>
            <p:nvPr/>
          </p:nvSpPr>
          <p:spPr>
            <a:xfrm>
              <a:off x="14208110"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BDAAB450-5470-D275-A83C-48923F63284C}"/>
                </a:ext>
              </a:extLst>
            </p:cNvPr>
            <p:cNvSpPr/>
            <p:nvPr/>
          </p:nvSpPr>
          <p:spPr>
            <a:xfrm>
              <a:off x="14452800" y="5766073"/>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A1F20825-9C05-B09F-3566-6F14311A8B72}"/>
                </a:ext>
              </a:extLst>
            </p:cNvPr>
            <p:cNvSpPr/>
            <p:nvPr/>
          </p:nvSpPr>
          <p:spPr>
            <a:xfrm>
              <a:off x="14208110"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C9C397FA-1E2B-FDFB-7C5C-8D960AF792C0}"/>
                </a:ext>
              </a:extLst>
            </p:cNvPr>
            <p:cNvSpPr/>
            <p:nvPr/>
          </p:nvSpPr>
          <p:spPr>
            <a:xfrm>
              <a:off x="14452800" y="552083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7531BCF-E1E0-4590-5B7F-27F861A968C2}"/>
                </a:ext>
              </a:extLst>
            </p:cNvPr>
            <p:cNvSpPr/>
            <p:nvPr/>
          </p:nvSpPr>
          <p:spPr>
            <a:xfrm>
              <a:off x="14208110"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07655B89-2337-B486-DD96-9BC43EA24045}"/>
                </a:ext>
              </a:extLst>
            </p:cNvPr>
            <p:cNvSpPr/>
            <p:nvPr/>
          </p:nvSpPr>
          <p:spPr>
            <a:xfrm>
              <a:off x="14452800" y="527614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5BB371B-33BE-E431-5039-D85FD5645E71}"/>
                </a:ext>
              </a:extLst>
            </p:cNvPr>
            <p:cNvSpPr/>
            <p:nvPr/>
          </p:nvSpPr>
          <p:spPr>
            <a:xfrm>
              <a:off x="14208110" y="503200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B29A27A7-8EA2-6E18-A9A0-D9EF7DFA7838}"/>
                </a:ext>
              </a:extLst>
            </p:cNvPr>
            <p:cNvSpPr/>
            <p:nvPr/>
          </p:nvSpPr>
          <p:spPr>
            <a:xfrm>
              <a:off x="14452800" y="5032002"/>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DE7BA447-5648-939F-D3A5-05288E4AA31B}"/>
                </a:ext>
              </a:extLst>
            </p:cNvPr>
            <p:cNvSpPr/>
            <p:nvPr/>
          </p:nvSpPr>
          <p:spPr>
            <a:xfrm>
              <a:off x="14208110" y="4786761"/>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44DE8F4-2076-530A-8FC5-0EF80A20159B}"/>
                </a:ext>
              </a:extLst>
            </p:cNvPr>
            <p:cNvSpPr/>
            <p:nvPr/>
          </p:nvSpPr>
          <p:spPr>
            <a:xfrm>
              <a:off x="14452800" y="4786761"/>
              <a:ext cx="122345" cy="122375"/>
            </a:xfrm>
            <a:custGeom>
              <a:avLst/>
              <a:gdLst>
                <a:gd name="connsiteX0" fmla="*/ 0 w 122345"/>
                <a:gd name="connsiteY0" fmla="*/ 0 h 122375"/>
                <a:gd name="connsiteX1" fmla="*/ 122345 w 122345"/>
                <a:gd name="connsiteY1" fmla="*/ 0 h 122375"/>
                <a:gd name="connsiteX2" fmla="*/ 122345 w 122345"/>
                <a:gd name="connsiteY2" fmla="*/ 122376 h 122375"/>
                <a:gd name="connsiteX3" fmla="*/ 0 w 122345"/>
                <a:gd name="connsiteY3" fmla="*/ 122376 h 122375"/>
              </a:gdLst>
              <a:ahLst/>
              <a:cxnLst>
                <a:cxn ang="0">
                  <a:pos x="connsiteX0" y="connsiteY0"/>
                </a:cxn>
                <a:cxn ang="0">
                  <a:pos x="connsiteX1" y="connsiteY1"/>
                </a:cxn>
                <a:cxn ang="0">
                  <a:pos x="connsiteX2" y="connsiteY2"/>
                </a:cxn>
                <a:cxn ang="0">
                  <a:pos x="connsiteX3" y="connsiteY3"/>
                </a:cxn>
              </a:cxnLst>
              <a:rect l="l" t="t" r="r" b="b"/>
              <a:pathLst>
                <a:path w="122345" h="122375">
                  <a:moveTo>
                    <a:pt x="0" y="0"/>
                  </a:moveTo>
                  <a:lnTo>
                    <a:pt x="122345" y="0"/>
                  </a:lnTo>
                  <a:lnTo>
                    <a:pt x="122345" y="122376"/>
                  </a:lnTo>
                  <a:lnTo>
                    <a:pt x="0" y="122376"/>
                  </a:lnTo>
                  <a:close/>
                </a:path>
              </a:pathLst>
            </a:custGeom>
            <a:solidFill>
              <a:schemeClr val="accent2"/>
            </a:solidFill>
            <a:ln w="30559"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78640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DAF-D0B6-AD2D-138A-E4745EA6A4D5}"/>
              </a:ext>
            </a:extLst>
          </p:cNvPr>
          <p:cNvSpPr>
            <a:spLocks noGrp="1"/>
          </p:cNvSpPr>
          <p:nvPr>
            <p:ph type="title"/>
          </p:nvPr>
        </p:nvSpPr>
        <p:spPr/>
        <p:txBody>
          <a:bodyPr/>
          <a:lstStyle/>
          <a:p>
            <a:r>
              <a:rPr lang="en-US" b="0" dirty="0">
                <a:solidFill>
                  <a:schemeClr val="tx1"/>
                </a:solidFill>
              </a:rPr>
              <a:t>finance</a:t>
            </a:r>
            <a:r>
              <a:rPr lang="en-US" dirty="0"/>
              <a:t> company responsibilities</a:t>
            </a:r>
          </a:p>
        </p:txBody>
      </p:sp>
      <p:sp>
        <p:nvSpPr>
          <p:cNvPr id="3" name="Slide Number Placeholder 2">
            <a:extLst>
              <a:ext uri="{FF2B5EF4-FFF2-40B4-BE49-F238E27FC236}">
                <a16:creationId xmlns:a16="http://schemas.microsoft.com/office/drawing/2014/main" id="{2ECA7A20-AF31-D8A3-FD44-5F507CC70E38}"/>
              </a:ext>
            </a:extLst>
          </p:cNvPr>
          <p:cNvSpPr>
            <a:spLocks noGrp="1"/>
          </p:cNvSpPr>
          <p:nvPr>
            <p:ph type="sldNum" sz="quarter" idx="12"/>
          </p:nvPr>
        </p:nvSpPr>
        <p:spPr/>
        <p:txBody>
          <a:bodyPr/>
          <a:lstStyle/>
          <a:p>
            <a:fld id="{689283F9-B069-4DD8-986C-6F2C25501430}" type="slidenum">
              <a:rPr lang="en-US" smtClean="0"/>
              <a:t>86</a:t>
            </a:fld>
            <a:endParaRPr lang="en-US" dirty="0"/>
          </a:p>
        </p:txBody>
      </p:sp>
      <p:sp>
        <p:nvSpPr>
          <p:cNvPr id="7" name="Rectangle 6">
            <a:extLst>
              <a:ext uri="{FF2B5EF4-FFF2-40B4-BE49-F238E27FC236}">
                <a16:creationId xmlns:a16="http://schemas.microsoft.com/office/drawing/2014/main" id="{01BA9C76-3C6C-CEF4-C60A-AF31D7273AD4}"/>
              </a:ext>
            </a:extLst>
          </p:cNvPr>
          <p:cNvSpPr/>
          <p:nvPr/>
        </p:nvSpPr>
        <p:spPr>
          <a:xfrm>
            <a:off x="1360791" y="2497401"/>
            <a:ext cx="9787412" cy="6608145"/>
          </a:xfrm>
          <a:prstGeom prst="rect">
            <a:avLst/>
          </a:prstGeom>
          <a:solidFill>
            <a:srgbClr val="D0E5F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pic>
        <p:nvPicPr>
          <p:cNvPr id="14" name="Graphic 13" descr="Badge 1 with solid fill">
            <a:extLst>
              <a:ext uri="{FF2B5EF4-FFF2-40B4-BE49-F238E27FC236}">
                <a16:creationId xmlns:a16="http://schemas.microsoft.com/office/drawing/2014/main" id="{C761F6A9-BC37-4163-AB2E-5C8F996ECE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0250" y="2954600"/>
            <a:ext cx="914400" cy="914400"/>
          </a:xfrm>
          <a:prstGeom prst="rect">
            <a:avLst/>
          </a:prstGeom>
        </p:spPr>
      </p:pic>
      <p:pic>
        <p:nvPicPr>
          <p:cNvPr id="16" name="Graphic 15" descr="Badge with solid fill">
            <a:extLst>
              <a:ext uri="{FF2B5EF4-FFF2-40B4-BE49-F238E27FC236}">
                <a16:creationId xmlns:a16="http://schemas.microsoft.com/office/drawing/2014/main" id="{2F22F270-5004-C676-D3FA-9F0B6478B3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0250" y="5801473"/>
            <a:ext cx="914400" cy="914400"/>
          </a:xfrm>
          <a:prstGeom prst="rect">
            <a:avLst/>
          </a:prstGeom>
        </p:spPr>
      </p:pic>
      <p:sp>
        <p:nvSpPr>
          <p:cNvPr id="21" name="TextBox 20">
            <a:extLst>
              <a:ext uri="{FF2B5EF4-FFF2-40B4-BE49-F238E27FC236}">
                <a16:creationId xmlns:a16="http://schemas.microsoft.com/office/drawing/2014/main" id="{63791F2D-2434-1D59-D35F-82A21A0B939B}"/>
              </a:ext>
            </a:extLst>
          </p:cNvPr>
          <p:cNvSpPr txBox="1"/>
          <p:nvPr/>
        </p:nvSpPr>
        <p:spPr>
          <a:xfrm>
            <a:off x="3143249" y="3019126"/>
            <a:ext cx="7066950" cy="2246769"/>
          </a:xfrm>
          <a:prstGeom prst="rect">
            <a:avLst/>
          </a:prstGeom>
          <a:noFill/>
        </p:spPr>
        <p:txBody>
          <a:bodyPr wrap="square" rtlCol="0">
            <a:spAutoFit/>
          </a:bodyPr>
          <a:lstStyle/>
          <a:p>
            <a:r>
              <a:rPr lang="en-US" sz="2800" dirty="0"/>
              <a:t>Send notices required by law:</a:t>
            </a:r>
          </a:p>
          <a:p>
            <a:pPr marL="457200" indent="-457200">
              <a:buFont typeface="Wingdings" panose="05000000000000000000" pitchFamily="2" charset="2"/>
              <a:buChar char="§"/>
            </a:pPr>
            <a:r>
              <a:rPr lang="en-US" sz="2800" dirty="0"/>
              <a:t>Notice of Acceptance</a:t>
            </a:r>
          </a:p>
          <a:p>
            <a:pPr marL="457200" indent="-457200">
              <a:buFont typeface="Wingdings" panose="05000000000000000000" pitchFamily="2" charset="2"/>
              <a:buChar char="§"/>
            </a:pPr>
            <a:r>
              <a:rPr lang="en-US" sz="2800" dirty="0"/>
              <a:t>Intent to Cancel</a:t>
            </a:r>
          </a:p>
          <a:p>
            <a:pPr marL="457200" indent="-457200">
              <a:buFont typeface="Wingdings" panose="05000000000000000000" pitchFamily="2" charset="2"/>
              <a:buChar char="§"/>
            </a:pPr>
            <a:r>
              <a:rPr lang="en-US" sz="2800" dirty="0"/>
              <a:t>Notice of Cancellation</a:t>
            </a:r>
          </a:p>
          <a:p>
            <a:r>
              <a:rPr lang="en-US" sz="2800" dirty="0"/>
              <a:t>It is not required by law to send a monthly invoice</a:t>
            </a:r>
          </a:p>
        </p:txBody>
      </p:sp>
      <p:sp>
        <p:nvSpPr>
          <p:cNvPr id="22" name="TextBox 21">
            <a:extLst>
              <a:ext uri="{FF2B5EF4-FFF2-40B4-BE49-F238E27FC236}">
                <a16:creationId xmlns:a16="http://schemas.microsoft.com/office/drawing/2014/main" id="{7FD0AAF6-5A4C-3EBC-7A14-FFF49802D61F}"/>
              </a:ext>
            </a:extLst>
          </p:cNvPr>
          <p:cNvSpPr txBox="1"/>
          <p:nvPr/>
        </p:nvSpPr>
        <p:spPr>
          <a:xfrm>
            <a:off x="3143249" y="5934495"/>
            <a:ext cx="7066950" cy="954107"/>
          </a:xfrm>
          <a:prstGeom prst="rect">
            <a:avLst/>
          </a:prstGeom>
          <a:noFill/>
        </p:spPr>
        <p:txBody>
          <a:bodyPr wrap="square" rtlCol="0">
            <a:spAutoFit/>
          </a:bodyPr>
          <a:lstStyle/>
          <a:p>
            <a:r>
              <a:rPr lang="en-US" sz="2800" dirty="0"/>
              <a:t>Return credit balance to the insured withing legally stipulated time frames</a:t>
            </a:r>
          </a:p>
        </p:txBody>
      </p:sp>
      <p:grpSp>
        <p:nvGrpSpPr>
          <p:cNvPr id="8" name="Graphic 5" descr="Building outline">
            <a:extLst>
              <a:ext uri="{FF2B5EF4-FFF2-40B4-BE49-F238E27FC236}">
                <a16:creationId xmlns:a16="http://schemas.microsoft.com/office/drawing/2014/main" id="{F8205E4B-2C86-792F-2CE6-FE9D1C5B62D4}"/>
              </a:ext>
            </a:extLst>
          </p:cNvPr>
          <p:cNvGrpSpPr/>
          <p:nvPr/>
        </p:nvGrpSpPr>
        <p:grpSpPr>
          <a:xfrm>
            <a:off x="13248405" y="4262306"/>
            <a:ext cx="1368139" cy="1795594"/>
            <a:chOff x="13137573" y="4262306"/>
            <a:chExt cx="1478972" cy="2059390"/>
          </a:xfrm>
          <a:solidFill>
            <a:schemeClr val="accent2"/>
          </a:solidFill>
        </p:grpSpPr>
        <p:sp>
          <p:nvSpPr>
            <p:cNvPr id="9" name="Freeform: Shape 8">
              <a:extLst>
                <a:ext uri="{FF2B5EF4-FFF2-40B4-BE49-F238E27FC236}">
                  <a16:creationId xmlns:a16="http://schemas.microsoft.com/office/drawing/2014/main" id="{8C811014-6446-6112-3A83-5779196DACF8}"/>
                </a:ext>
              </a:extLst>
            </p:cNvPr>
            <p:cNvSpPr/>
            <p:nvPr/>
          </p:nvSpPr>
          <p:spPr>
            <a:xfrm>
              <a:off x="13137573" y="4262306"/>
              <a:ext cx="1478972" cy="2059390"/>
            </a:xfrm>
            <a:custGeom>
              <a:avLst/>
              <a:gdLst>
                <a:gd name="connsiteX0" fmla="*/ 1294101 w 1478972"/>
                <a:gd name="connsiteY0" fmla="*/ 2006570 h 2059390"/>
                <a:gd name="connsiteX1" fmla="*/ 1294101 w 1478972"/>
                <a:gd name="connsiteY1" fmla="*/ 158461 h 2059390"/>
                <a:gd name="connsiteX2" fmla="*/ 1162050 w 1478972"/>
                <a:gd name="connsiteY2" fmla="*/ 158461 h 2059390"/>
                <a:gd name="connsiteX3" fmla="*/ 1162050 w 1478972"/>
                <a:gd name="connsiteY3" fmla="*/ 0 h 2059390"/>
                <a:gd name="connsiteX4" fmla="*/ 316923 w 1478972"/>
                <a:gd name="connsiteY4" fmla="*/ 0 h 2059390"/>
                <a:gd name="connsiteX5" fmla="*/ 316923 w 1478972"/>
                <a:gd name="connsiteY5" fmla="*/ 158461 h 2059390"/>
                <a:gd name="connsiteX6" fmla="*/ 184872 w 1478972"/>
                <a:gd name="connsiteY6" fmla="*/ 158461 h 2059390"/>
                <a:gd name="connsiteX7" fmla="*/ 184872 w 1478972"/>
                <a:gd name="connsiteY7" fmla="*/ 2006570 h 2059390"/>
                <a:gd name="connsiteX8" fmla="*/ 0 w 1478972"/>
                <a:gd name="connsiteY8" fmla="*/ 2006570 h 2059390"/>
                <a:gd name="connsiteX9" fmla="*/ 0 w 1478972"/>
                <a:gd name="connsiteY9" fmla="*/ 2059390 h 2059390"/>
                <a:gd name="connsiteX10" fmla="*/ 1478973 w 1478972"/>
                <a:gd name="connsiteY10" fmla="*/ 2059390 h 2059390"/>
                <a:gd name="connsiteX11" fmla="*/ 1478973 w 1478972"/>
                <a:gd name="connsiteY11" fmla="*/ 2006570 h 2059390"/>
                <a:gd name="connsiteX12" fmla="*/ 369743 w 1478972"/>
                <a:gd name="connsiteY12" fmla="*/ 52820 h 2059390"/>
                <a:gd name="connsiteX13" fmla="*/ 1109230 w 1478972"/>
                <a:gd name="connsiteY13" fmla="*/ 52820 h 2059390"/>
                <a:gd name="connsiteX14" fmla="*/ 1109230 w 1478972"/>
                <a:gd name="connsiteY14" fmla="*/ 158461 h 2059390"/>
                <a:gd name="connsiteX15" fmla="*/ 369743 w 1478972"/>
                <a:gd name="connsiteY15" fmla="*/ 158461 h 2059390"/>
                <a:gd name="connsiteX16" fmla="*/ 237692 w 1478972"/>
                <a:gd name="connsiteY16" fmla="*/ 211282 h 2059390"/>
                <a:gd name="connsiteX17" fmla="*/ 1241281 w 1478972"/>
                <a:gd name="connsiteY17" fmla="*/ 211282 h 2059390"/>
                <a:gd name="connsiteX18" fmla="*/ 1241281 w 1478972"/>
                <a:gd name="connsiteY18" fmla="*/ 2006570 h 2059390"/>
                <a:gd name="connsiteX19" fmla="*/ 792307 w 1478972"/>
                <a:gd name="connsiteY19" fmla="*/ 2006570 h 2059390"/>
                <a:gd name="connsiteX20" fmla="*/ 792307 w 1478972"/>
                <a:gd name="connsiteY20" fmla="*/ 1716665 h 2059390"/>
                <a:gd name="connsiteX21" fmla="*/ 686666 w 1478972"/>
                <a:gd name="connsiteY21" fmla="*/ 1716665 h 2059390"/>
                <a:gd name="connsiteX22" fmla="*/ 686666 w 1478972"/>
                <a:gd name="connsiteY22" fmla="*/ 2006570 h 2059390"/>
                <a:gd name="connsiteX23" fmla="*/ 237692 w 1478972"/>
                <a:gd name="connsiteY23" fmla="*/ 2006570 h 20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8972" h="2059390">
                  <a:moveTo>
                    <a:pt x="1294101" y="2006570"/>
                  </a:moveTo>
                  <a:lnTo>
                    <a:pt x="1294101" y="158461"/>
                  </a:lnTo>
                  <a:lnTo>
                    <a:pt x="1162050" y="158461"/>
                  </a:lnTo>
                  <a:lnTo>
                    <a:pt x="1162050" y="0"/>
                  </a:lnTo>
                  <a:lnTo>
                    <a:pt x="316923" y="0"/>
                  </a:lnTo>
                  <a:lnTo>
                    <a:pt x="316923" y="158461"/>
                  </a:lnTo>
                  <a:lnTo>
                    <a:pt x="184872" y="158461"/>
                  </a:lnTo>
                  <a:lnTo>
                    <a:pt x="184872" y="2006570"/>
                  </a:lnTo>
                  <a:lnTo>
                    <a:pt x="0" y="2006570"/>
                  </a:lnTo>
                  <a:lnTo>
                    <a:pt x="0" y="2059390"/>
                  </a:lnTo>
                  <a:lnTo>
                    <a:pt x="1478973" y="2059390"/>
                  </a:lnTo>
                  <a:lnTo>
                    <a:pt x="1478973" y="2006570"/>
                  </a:lnTo>
                  <a:close/>
                  <a:moveTo>
                    <a:pt x="369743" y="52820"/>
                  </a:moveTo>
                  <a:lnTo>
                    <a:pt x="1109230" y="52820"/>
                  </a:lnTo>
                  <a:lnTo>
                    <a:pt x="1109230" y="158461"/>
                  </a:lnTo>
                  <a:lnTo>
                    <a:pt x="369743" y="158461"/>
                  </a:lnTo>
                  <a:close/>
                  <a:moveTo>
                    <a:pt x="237692" y="211282"/>
                  </a:moveTo>
                  <a:lnTo>
                    <a:pt x="1241281" y="211282"/>
                  </a:lnTo>
                  <a:lnTo>
                    <a:pt x="1241281" y="2006570"/>
                  </a:lnTo>
                  <a:lnTo>
                    <a:pt x="792307" y="2006570"/>
                  </a:lnTo>
                  <a:lnTo>
                    <a:pt x="792307" y="1716665"/>
                  </a:lnTo>
                  <a:lnTo>
                    <a:pt x="686666" y="1716665"/>
                  </a:lnTo>
                  <a:lnTo>
                    <a:pt x="686666" y="2006570"/>
                  </a:lnTo>
                  <a:lnTo>
                    <a:pt x="237692" y="2006570"/>
                  </a:lnTo>
                  <a:close/>
                </a:path>
              </a:pathLst>
            </a:custGeom>
            <a:solidFill>
              <a:schemeClr val="accent2"/>
            </a:solidFill>
            <a:ln w="2639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039A6EC2-CB15-C0B6-7E1D-3EF893676203}"/>
                </a:ext>
              </a:extLst>
            </p:cNvPr>
            <p:cNvSpPr/>
            <p:nvPr/>
          </p:nvSpPr>
          <p:spPr>
            <a:xfrm>
              <a:off x="13560137" y="5186664"/>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A842DE0E-5643-E039-0CB9-6E832882FE52}"/>
                </a:ext>
              </a:extLst>
            </p:cNvPr>
            <p:cNvSpPr/>
            <p:nvPr/>
          </p:nvSpPr>
          <p:spPr>
            <a:xfrm>
              <a:off x="13560137" y="4922562"/>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CD289B99-14BA-AA84-98AD-6E2683B5D337}"/>
                </a:ext>
              </a:extLst>
            </p:cNvPr>
            <p:cNvSpPr/>
            <p:nvPr/>
          </p:nvSpPr>
          <p:spPr>
            <a:xfrm>
              <a:off x="13560137" y="5450766"/>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DB913F04-653C-9FC1-FB04-CE9A6BD83D91}"/>
                </a:ext>
              </a:extLst>
            </p:cNvPr>
            <p:cNvSpPr/>
            <p:nvPr/>
          </p:nvSpPr>
          <p:spPr>
            <a:xfrm>
              <a:off x="13560137" y="5714868"/>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6C2F7D92-A5DA-FB08-6C19-241E85728A18}"/>
                </a:ext>
              </a:extLst>
            </p:cNvPr>
            <p:cNvSpPr/>
            <p:nvPr/>
          </p:nvSpPr>
          <p:spPr>
            <a:xfrm>
              <a:off x="13824239" y="5186664"/>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EE8E0C6A-4E5C-22E0-2DF5-D6CA7CAFDC27}"/>
                </a:ext>
              </a:extLst>
            </p:cNvPr>
            <p:cNvSpPr/>
            <p:nvPr/>
          </p:nvSpPr>
          <p:spPr>
            <a:xfrm>
              <a:off x="13824239" y="5714868"/>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2C012A3B-EEE0-5048-E3B1-8DF5E5B794E1}"/>
                </a:ext>
              </a:extLst>
            </p:cNvPr>
            <p:cNvSpPr/>
            <p:nvPr/>
          </p:nvSpPr>
          <p:spPr>
            <a:xfrm>
              <a:off x="14088341" y="5978971"/>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C23F697-17AB-D928-7189-BADA4D640E42}"/>
                </a:ext>
              </a:extLst>
            </p:cNvPr>
            <p:cNvSpPr/>
            <p:nvPr/>
          </p:nvSpPr>
          <p:spPr>
            <a:xfrm>
              <a:off x="14088341" y="4658459"/>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FF72F7BE-A581-9138-EFC0-18B837250542}"/>
                </a:ext>
              </a:extLst>
            </p:cNvPr>
            <p:cNvSpPr/>
            <p:nvPr/>
          </p:nvSpPr>
          <p:spPr>
            <a:xfrm>
              <a:off x="13824239" y="5450766"/>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316F754B-CAC5-5F66-66E2-C5D078A9A176}"/>
                </a:ext>
              </a:extLst>
            </p:cNvPr>
            <p:cNvSpPr/>
            <p:nvPr/>
          </p:nvSpPr>
          <p:spPr>
            <a:xfrm>
              <a:off x="13824239" y="4922562"/>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EFBEB919-15A3-DB25-CB4B-5894280733F1}"/>
                </a:ext>
              </a:extLst>
            </p:cNvPr>
            <p:cNvSpPr/>
            <p:nvPr/>
          </p:nvSpPr>
          <p:spPr>
            <a:xfrm>
              <a:off x="13824239" y="4658459"/>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B8D1B46-CF8E-3A59-3DB5-394098B0ADF6}"/>
                </a:ext>
              </a:extLst>
            </p:cNvPr>
            <p:cNvSpPr/>
            <p:nvPr/>
          </p:nvSpPr>
          <p:spPr>
            <a:xfrm>
              <a:off x="13560137" y="4658459"/>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05EE62BB-F8A3-091E-6F12-4839FD7C6A47}"/>
                </a:ext>
              </a:extLst>
            </p:cNvPr>
            <p:cNvSpPr/>
            <p:nvPr/>
          </p:nvSpPr>
          <p:spPr>
            <a:xfrm>
              <a:off x="13560137" y="5978971"/>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294BC8DC-B351-9B90-6FC0-01F81DA6305E}"/>
                </a:ext>
              </a:extLst>
            </p:cNvPr>
            <p:cNvSpPr/>
            <p:nvPr/>
          </p:nvSpPr>
          <p:spPr>
            <a:xfrm>
              <a:off x="14088341" y="5186664"/>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CA839F3-7EE0-D6F1-3E29-5045916FD8EA}"/>
                </a:ext>
              </a:extLst>
            </p:cNvPr>
            <p:cNvSpPr/>
            <p:nvPr/>
          </p:nvSpPr>
          <p:spPr>
            <a:xfrm>
              <a:off x="14088341" y="5450766"/>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9A9CF39B-982E-5D55-DBD2-55389437FF20}"/>
                </a:ext>
              </a:extLst>
            </p:cNvPr>
            <p:cNvSpPr/>
            <p:nvPr/>
          </p:nvSpPr>
          <p:spPr>
            <a:xfrm>
              <a:off x="14088341" y="5714868"/>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5DF0ACCA-627A-7E7F-0099-187FE0DDCE80}"/>
                </a:ext>
              </a:extLst>
            </p:cNvPr>
            <p:cNvSpPr/>
            <p:nvPr/>
          </p:nvSpPr>
          <p:spPr>
            <a:xfrm>
              <a:off x="14088341" y="4922562"/>
              <a:ext cx="105640" cy="158461"/>
            </a:xfrm>
            <a:custGeom>
              <a:avLst/>
              <a:gdLst>
                <a:gd name="connsiteX0" fmla="*/ 0 w 105640"/>
                <a:gd name="connsiteY0" fmla="*/ 0 h 158461"/>
                <a:gd name="connsiteX1" fmla="*/ 105641 w 105640"/>
                <a:gd name="connsiteY1" fmla="*/ 0 h 158461"/>
                <a:gd name="connsiteX2" fmla="*/ 105641 w 105640"/>
                <a:gd name="connsiteY2" fmla="*/ 158461 h 158461"/>
                <a:gd name="connsiteX3" fmla="*/ 0 w 105640"/>
                <a:gd name="connsiteY3" fmla="*/ 158461 h 158461"/>
              </a:gdLst>
              <a:ahLst/>
              <a:cxnLst>
                <a:cxn ang="0">
                  <a:pos x="connsiteX0" y="connsiteY0"/>
                </a:cxn>
                <a:cxn ang="0">
                  <a:pos x="connsiteX1" y="connsiteY1"/>
                </a:cxn>
                <a:cxn ang="0">
                  <a:pos x="connsiteX2" y="connsiteY2"/>
                </a:cxn>
                <a:cxn ang="0">
                  <a:pos x="connsiteX3" y="connsiteY3"/>
                </a:cxn>
              </a:cxnLst>
              <a:rect l="l" t="t" r="r" b="b"/>
              <a:pathLst>
                <a:path w="105640" h="158461">
                  <a:moveTo>
                    <a:pt x="0" y="0"/>
                  </a:moveTo>
                  <a:lnTo>
                    <a:pt x="105641" y="0"/>
                  </a:lnTo>
                  <a:lnTo>
                    <a:pt x="105641" y="158461"/>
                  </a:lnTo>
                  <a:lnTo>
                    <a:pt x="0" y="158461"/>
                  </a:lnTo>
                  <a:close/>
                </a:path>
              </a:pathLst>
            </a:custGeom>
            <a:solidFill>
              <a:schemeClr val="accent1"/>
            </a:solidFill>
            <a:ln w="26392" cap="flat">
              <a:noFill/>
              <a:prstDash val="solid"/>
              <a:miter/>
            </a:ln>
          </p:spPr>
          <p:txBody>
            <a:bodyPr rtlCol="0" anchor="ctr"/>
            <a:lstStyle/>
            <a:p>
              <a:endParaRPr lang="en-US" dirty="0"/>
            </a:p>
          </p:txBody>
        </p:sp>
      </p:grpSp>
      <p:pic>
        <p:nvPicPr>
          <p:cNvPr id="59" name="Graphic 58" descr="Tree With Roots outline">
            <a:extLst>
              <a:ext uri="{FF2B5EF4-FFF2-40B4-BE49-F238E27FC236}">
                <a16:creationId xmlns:a16="http://schemas.microsoft.com/office/drawing/2014/main" id="{F82BE304-E35A-A2FE-4AB2-BC18D37381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66044" y="5285844"/>
            <a:ext cx="919344" cy="919344"/>
          </a:xfrm>
          <a:prstGeom prst="rect">
            <a:avLst/>
          </a:prstGeom>
        </p:spPr>
      </p:pic>
      <p:pic>
        <p:nvPicPr>
          <p:cNvPr id="60" name="Graphic 59" descr="Tree With Roots outline">
            <a:extLst>
              <a:ext uri="{FF2B5EF4-FFF2-40B4-BE49-F238E27FC236}">
                <a16:creationId xmlns:a16="http://schemas.microsoft.com/office/drawing/2014/main" id="{5ED07AA5-2EE5-D323-7FAD-1DA538029E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47769" y="5265895"/>
            <a:ext cx="919344" cy="919344"/>
          </a:xfrm>
          <a:prstGeom prst="rect">
            <a:avLst/>
          </a:prstGeom>
        </p:spPr>
      </p:pic>
    </p:spTree>
    <p:extLst>
      <p:ext uri="{BB962C8B-B14F-4D97-AF65-F5344CB8AC3E}">
        <p14:creationId xmlns:p14="http://schemas.microsoft.com/office/powerpoint/2010/main" val="23187360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3C8263-407D-1329-CE34-2F658F99ABDF}"/>
              </a:ext>
            </a:extLst>
          </p:cNvPr>
          <p:cNvSpPr>
            <a:spLocks noGrp="1"/>
          </p:cNvSpPr>
          <p:nvPr>
            <p:ph type="sldNum" sz="quarter" idx="12"/>
          </p:nvPr>
        </p:nvSpPr>
        <p:spPr/>
        <p:txBody>
          <a:bodyPr/>
          <a:lstStyle/>
          <a:p>
            <a:fld id="{689283F9-B069-4DD8-986C-6F2C25501430}" type="slidenum">
              <a:rPr lang="en-US" smtClean="0"/>
              <a:t>87</a:t>
            </a:fld>
            <a:endParaRPr lang="en-US" dirty="0"/>
          </a:p>
        </p:txBody>
      </p:sp>
      <p:sp>
        <p:nvSpPr>
          <p:cNvPr id="4" name="Title 3">
            <a:extLst>
              <a:ext uri="{FF2B5EF4-FFF2-40B4-BE49-F238E27FC236}">
                <a16:creationId xmlns:a16="http://schemas.microsoft.com/office/drawing/2014/main" id="{311CA374-10C3-681F-8C9F-F426D68C7418}"/>
              </a:ext>
            </a:extLst>
          </p:cNvPr>
          <p:cNvSpPr>
            <a:spLocks noGrp="1"/>
          </p:cNvSpPr>
          <p:nvPr>
            <p:ph type="title"/>
          </p:nvPr>
        </p:nvSpPr>
        <p:spPr/>
        <p:txBody>
          <a:bodyPr/>
          <a:lstStyle/>
          <a:p>
            <a:r>
              <a:rPr lang="en-US" b="0" dirty="0">
                <a:solidFill>
                  <a:schemeClr val="tx1"/>
                </a:solidFill>
              </a:rPr>
              <a:t>Pitfalls and how </a:t>
            </a:r>
            <a:r>
              <a:rPr lang="en-US" dirty="0"/>
              <a:t>to avoid them</a:t>
            </a:r>
          </a:p>
        </p:txBody>
      </p:sp>
      <p:sp>
        <p:nvSpPr>
          <p:cNvPr id="5" name="Content Placeholder 4">
            <a:extLst>
              <a:ext uri="{FF2B5EF4-FFF2-40B4-BE49-F238E27FC236}">
                <a16:creationId xmlns:a16="http://schemas.microsoft.com/office/drawing/2014/main" id="{364F9763-DBB3-898C-96CE-DBDB94915CB3}"/>
              </a:ext>
            </a:extLst>
          </p:cNvPr>
          <p:cNvSpPr>
            <a:spLocks noGrp="1"/>
          </p:cNvSpPr>
          <p:nvPr>
            <p:ph sz="quarter" idx="14"/>
          </p:nvPr>
        </p:nvSpPr>
        <p:spPr/>
        <p:txBody>
          <a:bodyPr/>
          <a:lstStyle/>
          <a:p>
            <a:pPr marL="571500" indent="-571500">
              <a:buFont typeface="Wingdings" panose="05000000000000000000" pitchFamily="2" charset="2"/>
              <a:buChar char="§"/>
            </a:pPr>
            <a:r>
              <a:rPr lang="en-US" sz="4400" dirty="0"/>
              <a:t>Know your risk</a:t>
            </a:r>
          </a:p>
          <a:p>
            <a:pPr marL="571500" indent="-571500">
              <a:buFont typeface="Wingdings" panose="05000000000000000000" pitchFamily="2" charset="2"/>
              <a:buChar char="§"/>
            </a:pPr>
            <a:r>
              <a:rPr lang="en-US" sz="4400" dirty="0"/>
              <a:t>Collect full down payments</a:t>
            </a:r>
          </a:p>
          <a:p>
            <a:pPr marL="571500" indent="-571500">
              <a:buFont typeface="Wingdings" panose="05000000000000000000" pitchFamily="2" charset="2"/>
              <a:buChar char="§"/>
            </a:pPr>
            <a:r>
              <a:rPr lang="en-US" sz="4400" dirty="0"/>
              <a:t>Insufficient down payment check</a:t>
            </a:r>
          </a:p>
          <a:p>
            <a:pPr marL="571500" indent="-571500">
              <a:buFont typeface="Wingdings" panose="05000000000000000000" pitchFamily="2" charset="2"/>
              <a:buChar char="§"/>
            </a:pPr>
            <a:r>
              <a:rPr lang="en-US" sz="4400" dirty="0"/>
              <a:t>Avoid collecting insured payments</a:t>
            </a:r>
          </a:p>
          <a:p>
            <a:pPr marL="571500" indent="-571500">
              <a:buFont typeface="Wingdings" panose="05000000000000000000" pitchFamily="2" charset="2"/>
              <a:buChar char="§"/>
            </a:pPr>
            <a:r>
              <a:rPr lang="en-US" sz="4400" dirty="0"/>
              <a:t>Educate insured on making payments</a:t>
            </a:r>
          </a:p>
          <a:p>
            <a:pPr marL="571500" indent="-571500">
              <a:buFont typeface="Wingdings" panose="05000000000000000000" pitchFamily="2" charset="2"/>
              <a:buChar char="§"/>
            </a:pPr>
            <a:r>
              <a:rPr lang="en-US" sz="4400" dirty="0"/>
              <a:t>Remit return premiums to premium finance company if policy cancels</a:t>
            </a:r>
          </a:p>
        </p:txBody>
      </p:sp>
    </p:spTree>
    <p:extLst>
      <p:ext uri="{BB962C8B-B14F-4D97-AF65-F5344CB8AC3E}">
        <p14:creationId xmlns:p14="http://schemas.microsoft.com/office/powerpoint/2010/main" val="38363085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6600" dirty="0">
                <a:solidFill>
                  <a:schemeClr val="bg1"/>
                </a:solidFill>
                <a:latin typeface="+mj-lt"/>
              </a:rPr>
              <a:t>G</a:t>
            </a:r>
            <a:r>
              <a:rPr lang="en-US" sz="11500" dirty="0">
                <a:solidFill>
                  <a:schemeClr val="bg1"/>
                </a:solidFill>
                <a:latin typeface="+mj-lt"/>
              </a:rPr>
              <a:t>A</a:t>
            </a:r>
            <a:r>
              <a:rPr lang="en-US" sz="9600" dirty="0">
                <a:solidFill>
                  <a:schemeClr val="bg1"/>
                </a:solidFill>
                <a:latin typeface="+mj-lt"/>
              </a:rPr>
              <a:t>M</a:t>
            </a:r>
            <a:r>
              <a:rPr lang="en-US" sz="11500" dirty="0">
                <a:solidFill>
                  <a:schemeClr val="bg1"/>
                </a:solidFill>
                <a:latin typeface="+mj-lt"/>
              </a:rPr>
              <a:t>E </a:t>
            </a:r>
            <a:r>
              <a:rPr lang="en-US" sz="16600" dirty="0">
                <a:solidFill>
                  <a:schemeClr val="bg1"/>
                </a:solidFill>
                <a:latin typeface="+mj-lt"/>
              </a:rPr>
              <a:t>T</a:t>
            </a:r>
            <a:r>
              <a:rPr lang="en-US" sz="11500" dirty="0">
                <a:solidFill>
                  <a:schemeClr val="bg1"/>
                </a:solidFill>
                <a:latin typeface="+mj-lt"/>
              </a:rPr>
              <a:t>I</a:t>
            </a:r>
            <a:r>
              <a:rPr lang="en-US" sz="16600" dirty="0">
                <a:solidFill>
                  <a:schemeClr val="bg1"/>
                </a:solidFill>
                <a:latin typeface="+mj-lt"/>
              </a:rPr>
              <a:t>M</a:t>
            </a:r>
            <a:r>
              <a:rPr lang="en-US" sz="8800" dirty="0">
                <a:solidFill>
                  <a:schemeClr val="bg1"/>
                </a:solidFill>
                <a:latin typeface="+mj-lt"/>
              </a:rPr>
              <a:t>E</a:t>
            </a:r>
            <a:r>
              <a:rPr lang="en-US" sz="19900" dirty="0">
                <a:solidFill>
                  <a:schemeClr val="bg1"/>
                </a:solidFill>
                <a:latin typeface="+mj-lt"/>
              </a:rPr>
              <a:t>! </a:t>
            </a:r>
          </a:p>
          <a:p>
            <a:pPr algn="ctr"/>
            <a:r>
              <a:rPr lang="en-US" sz="8000" dirty="0">
                <a:solidFill>
                  <a:schemeClr val="bg1"/>
                </a:solidFill>
                <a:latin typeface="+mj-lt"/>
              </a:rPr>
              <a:t>ROUND THREE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97525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7200" dirty="0">
                <a:solidFill>
                  <a:schemeClr val="bg1"/>
                </a:solidFill>
                <a:latin typeface="+mj-lt"/>
              </a:rPr>
              <a:t>GAME RULES</a:t>
            </a:r>
          </a:p>
          <a:p>
            <a:r>
              <a:rPr lang="en-US" sz="4400" dirty="0">
                <a:solidFill>
                  <a:srgbClr val="174770"/>
                </a:solidFill>
                <a:latin typeface="+mj-lt"/>
              </a:rPr>
              <a:t>Correct answer = five points</a:t>
            </a:r>
          </a:p>
          <a:p>
            <a:r>
              <a:rPr lang="en-US" sz="4400" dirty="0">
                <a:solidFill>
                  <a:srgbClr val="174770"/>
                </a:solidFill>
                <a:latin typeface="+mj-lt"/>
              </a:rPr>
              <a:t>First person to raise hand answers for the team</a:t>
            </a:r>
          </a:p>
          <a:p>
            <a:r>
              <a:rPr lang="en-US" sz="4400" dirty="0">
                <a:solidFill>
                  <a:srgbClr val="174770"/>
                </a:solidFill>
                <a:latin typeface="+mj-lt"/>
              </a:rPr>
              <a:t>If incorrect, the other team will have the opportunity to answer</a:t>
            </a:r>
          </a:p>
          <a:p>
            <a:r>
              <a:rPr lang="en-US" sz="4400" dirty="0">
                <a:solidFill>
                  <a:srgbClr val="174770"/>
                </a:solidFill>
                <a:latin typeface="+mj-lt"/>
              </a:rPr>
              <a:t>Not partial credit given</a:t>
            </a:r>
          </a:p>
          <a:p>
            <a:r>
              <a:rPr lang="en-US" sz="4400" dirty="0">
                <a:solidFill>
                  <a:srgbClr val="174770"/>
                </a:solidFill>
                <a:latin typeface="+mj-lt"/>
              </a:rPr>
              <a:t>Jude’s decision is final</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215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BAA0-F3A2-6AD6-A08E-F12855779ADC}"/>
              </a:ext>
            </a:extLst>
          </p:cNvPr>
          <p:cNvSpPr>
            <a:spLocks noGrp="1"/>
          </p:cNvSpPr>
          <p:nvPr>
            <p:ph type="dt" sz="half" idx="4294967295"/>
          </p:nvPr>
        </p:nvSpPr>
        <p:spPr>
          <a:xfrm>
            <a:off x="0" y="9534525"/>
            <a:ext cx="4114800" cy="346075"/>
          </a:xfrm>
        </p:spPr>
        <p:txBody>
          <a:bodyPr/>
          <a:lstStyle/>
          <a:p>
            <a:r>
              <a:rPr lang="en-US" dirty="0"/>
              <a:t>IPFS</a:t>
            </a:r>
          </a:p>
        </p:txBody>
      </p:sp>
      <p:sp>
        <p:nvSpPr>
          <p:cNvPr id="7" name="TextBox 6">
            <a:extLst>
              <a:ext uri="{FF2B5EF4-FFF2-40B4-BE49-F238E27FC236}">
                <a16:creationId xmlns:a16="http://schemas.microsoft.com/office/drawing/2014/main" id="{C0D717CC-3F86-186D-8BE6-B0AC6095CF70}"/>
              </a:ext>
            </a:extLst>
          </p:cNvPr>
          <p:cNvSpPr txBox="1"/>
          <p:nvPr/>
        </p:nvSpPr>
        <p:spPr>
          <a:xfrm>
            <a:off x="8553450" y="3743116"/>
            <a:ext cx="9353550" cy="2800767"/>
          </a:xfrm>
          <a:prstGeom prst="rect">
            <a:avLst/>
          </a:prstGeom>
          <a:noFill/>
        </p:spPr>
        <p:txBody>
          <a:bodyPr wrap="square" rtlCol="0">
            <a:spAutoFit/>
          </a:bodyPr>
          <a:lstStyle/>
          <a:p>
            <a:r>
              <a:rPr lang="en-US" sz="8800" dirty="0">
                <a:latin typeface="+mj-lt"/>
              </a:rPr>
              <a:t>Insured Options For</a:t>
            </a:r>
          </a:p>
          <a:p>
            <a:r>
              <a:rPr lang="en-US" sz="8800" b="1" dirty="0">
                <a:solidFill>
                  <a:schemeClr val="accent2"/>
                </a:solidFill>
                <a:latin typeface="+mj-lt"/>
              </a:rPr>
              <a:t>Paying Premiums</a:t>
            </a:r>
          </a:p>
        </p:txBody>
      </p:sp>
    </p:spTree>
    <p:extLst>
      <p:ext uri="{BB962C8B-B14F-4D97-AF65-F5344CB8AC3E}">
        <p14:creationId xmlns:p14="http://schemas.microsoft.com/office/powerpoint/2010/main" val="31643998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#1:</a:t>
            </a:r>
            <a:endParaRPr lang="en-US" sz="7200" dirty="0">
              <a:solidFill>
                <a:schemeClr val="bg1"/>
              </a:solidFill>
              <a:latin typeface="+mj-lt"/>
            </a:endParaRPr>
          </a:p>
          <a:p>
            <a:r>
              <a:rPr lang="en-US" sz="7200" dirty="0">
                <a:solidFill>
                  <a:srgbClr val="174770"/>
                </a:solidFill>
                <a:latin typeface="+mj-lt"/>
              </a:rPr>
              <a:t>True or False?</a:t>
            </a:r>
          </a:p>
          <a:p>
            <a:r>
              <a:rPr lang="en-US" sz="7200" dirty="0">
                <a:solidFill>
                  <a:srgbClr val="174770"/>
                </a:solidFill>
                <a:latin typeface="+mj-lt"/>
              </a:rPr>
              <a:t>The finance charge is paid evenly throughout the life of the loan.</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59848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#2:</a:t>
            </a:r>
            <a:endParaRPr lang="en-US" sz="7200" dirty="0">
              <a:solidFill>
                <a:schemeClr val="bg1"/>
              </a:solidFill>
              <a:latin typeface="+mj-lt"/>
            </a:endParaRPr>
          </a:p>
          <a:p>
            <a:r>
              <a:rPr lang="en-US" sz="7200" dirty="0">
                <a:solidFill>
                  <a:srgbClr val="174770"/>
                </a:solidFill>
                <a:latin typeface="+mj-lt"/>
              </a:rPr>
              <a:t>What rule is used to calculate most interest payments?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38565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#3:</a:t>
            </a:r>
            <a:endParaRPr lang="en-US" sz="7200" dirty="0">
              <a:solidFill>
                <a:schemeClr val="bg1"/>
              </a:solidFill>
              <a:latin typeface="+mj-lt"/>
            </a:endParaRPr>
          </a:p>
          <a:p>
            <a:r>
              <a:rPr lang="en-US" sz="7200" dirty="0">
                <a:solidFill>
                  <a:srgbClr val="174770"/>
                </a:solidFill>
                <a:latin typeface="+mj-lt"/>
              </a:rPr>
              <a:t>True or False?</a:t>
            </a:r>
          </a:p>
          <a:p>
            <a:r>
              <a:rPr lang="en-US" sz="7200" dirty="0">
                <a:solidFill>
                  <a:srgbClr val="174770"/>
                </a:solidFill>
                <a:latin typeface="+mj-lt"/>
              </a:rPr>
              <a:t>A low APR assures a lower finance charge.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27778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#4:</a:t>
            </a:r>
            <a:endParaRPr lang="en-US" sz="7200" dirty="0">
              <a:solidFill>
                <a:schemeClr val="bg1"/>
              </a:solidFill>
              <a:latin typeface="+mj-lt"/>
            </a:endParaRPr>
          </a:p>
          <a:p>
            <a:r>
              <a:rPr lang="en-US" sz="7200" dirty="0">
                <a:solidFill>
                  <a:srgbClr val="174770"/>
                </a:solidFill>
                <a:latin typeface="+mj-lt"/>
              </a:rPr>
              <a:t>What is the main responsibility of the insured in a Premium Finance Agreement?</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31585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#5:</a:t>
            </a:r>
            <a:endParaRPr lang="en-US" sz="7200" dirty="0">
              <a:solidFill>
                <a:schemeClr val="bg1"/>
              </a:solidFill>
              <a:latin typeface="+mj-lt"/>
            </a:endParaRPr>
          </a:p>
          <a:p>
            <a:r>
              <a:rPr lang="en-US" sz="7200" dirty="0">
                <a:solidFill>
                  <a:srgbClr val="174770"/>
                </a:solidFill>
                <a:latin typeface="+mj-lt"/>
              </a:rPr>
              <a:t>What is one responsibility of the agent in a premium finance agreement?</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4846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292036" y="2087487"/>
            <a:ext cx="14538476" cy="6478292"/>
          </a:xfrm>
        </p:spPr>
        <p:txBody>
          <a:bodyPr/>
          <a:lstStyle/>
          <a:p>
            <a:r>
              <a:rPr lang="en-US" sz="9600" dirty="0">
                <a:solidFill>
                  <a:schemeClr val="bg1"/>
                </a:solidFill>
                <a:latin typeface="+mj-lt"/>
              </a:rPr>
              <a:t>QUESTION #6:</a:t>
            </a:r>
            <a:endParaRPr lang="en-US" sz="7200" dirty="0">
              <a:solidFill>
                <a:schemeClr val="bg1"/>
              </a:solidFill>
              <a:latin typeface="+mj-lt"/>
            </a:endParaRPr>
          </a:p>
          <a:p>
            <a:r>
              <a:rPr lang="en-US" sz="7200" dirty="0">
                <a:solidFill>
                  <a:srgbClr val="174770"/>
                </a:solidFill>
                <a:latin typeface="+mj-lt"/>
              </a:rPr>
              <a:t>What is one way to avoid a pitfall?</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65011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142332" y="1643367"/>
            <a:ext cx="14538476" cy="6478292"/>
          </a:xfrm>
        </p:spPr>
        <p:txBody>
          <a:bodyPr/>
          <a:lstStyle/>
          <a:p>
            <a:r>
              <a:rPr lang="en-US" sz="9600" dirty="0">
                <a:solidFill>
                  <a:schemeClr val="bg1"/>
                </a:solidFill>
                <a:latin typeface="+mj-lt"/>
              </a:rPr>
              <a:t>QUESTION #7:</a:t>
            </a:r>
            <a:endParaRPr lang="en-US" sz="7200" dirty="0">
              <a:solidFill>
                <a:schemeClr val="bg1"/>
              </a:solidFill>
              <a:latin typeface="+mj-lt"/>
            </a:endParaRPr>
          </a:p>
          <a:p>
            <a:r>
              <a:rPr lang="en-US" sz="7200" dirty="0">
                <a:solidFill>
                  <a:srgbClr val="174770"/>
                </a:solidFill>
                <a:latin typeface="+mj-lt"/>
              </a:rPr>
              <a:t>True or False?</a:t>
            </a:r>
          </a:p>
          <a:p>
            <a:r>
              <a:rPr lang="en-US" sz="7200" dirty="0">
                <a:solidFill>
                  <a:srgbClr val="174770"/>
                </a:solidFill>
                <a:latin typeface="+mj-lt"/>
              </a:rPr>
              <a:t>The insured appoints the lender power of attorney.</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0573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142332" y="1643367"/>
            <a:ext cx="14538476" cy="6478292"/>
          </a:xfrm>
        </p:spPr>
        <p:txBody>
          <a:bodyPr/>
          <a:lstStyle/>
          <a:p>
            <a:r>
              <a:rPr lang="en-US" sz="9600" dirty="0">
                <a:solidFill>
                  <a:schemeClr val="bg1"/>
                </a:solidFill>
                <a:latin typeface="+mj-lt"/>
              </a:rPr>
              <a:t>QUESTION #8:</a:t>
            </a:r>
            <a:endParaRPr lang="en-US" sz="7200" dirty="0">
              <a:solidFill>
                <a:schemeClr val="bg1"/>
              </a:solidFill>
              <a:latin typeface="+mj-lt"/>
            </a:endParaRPr>
          </a:p>
          <a:p>
            <a:r>
              <a:rPr lang="en-US" sz="7200" dirty="0">
                <a:solidFill>
                  <a:srgbClr val="174770"/>
                </a:solidFill>
                <a:latin typeface="+mj-lt"/>
              </a:rPr>
              <a:t>What three notices are the finance company required by law to send</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0051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2142332" y="1643367"/>
            <a:ext cx="14538476" cy="6478292"/>
          </a:xfrm>
        </p:spPr>
        <p:txBody>
          <a:bodyPr/>
          <a:lstStyle/>
          <a:p>
            <a:r>
              <a:rPr lang="en-US" sz="9600" dirty="0">
                <a:solidFill>
                  <a:schemeClr val="bg1"/>
                </a:solidFill>
                <a:latin typeface="+mj-lt"/>
              </a:rPr>
              <a:t>QUESTION #9:</a:t>
            </a:r>
            <a:endParaRPr lang="en-US" sz="7200" dirty="0">
              <a:solidFill>
                <a:schemeClr val="bg1"/>
              </a:solidFill>
              <a:latin typeface="+mj-lt"/>
            </a:endParaRPr>
          </a:p>
          <a:p>
            <a:r>
              <a:rPr lang="en-US" sz="7200" dirty="0">
                <a:solidFill>
                  <a:srgbClr val="174770"/>
                </a:solidFill>
                <a:latin typeface="+mj-lt"/>
              </a:rPr>
              <a:t>True or False?</a:t>
            </a:r>
          </a:p>
          <a:p>
            <a:r>
              <a:rPr lang="en-US" sz="7200" dirty="0">
                <a:solidFill>
                  <a:srgbClr val="174770"/>
                </a:solidFill>
                <a:latin typeface="+mj-lt"/>
              </a:rPr>
              <a:t>Lender may request cancellation on insurance policies?</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99237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D33F831-687A-51E6-3A81-2D8AE4D38F7D}"/>
              </a:ext>
            </a:extLst>
          </p:cNvPr>
          <p:cNvSpPr/>
          <p:nvPr/>
        </p:nvSpPr>
        <p:spPr>
          <a:xfrm>
            <a:off x="-259678" y="-156921"/>
            <a:ext cx="18566969" cy="1060084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6F81CA-C1C9-CC69-518E-187BD76024C4}"/>
              </a:ext>
            </a:extLst>
          </p:cNvPr>
          <p:cNvSpPr>
            <a:spLocks noGrp="1"/>
          </p:cNvSpPr>
          <p:nvPr>
            <p:ph sz="quarter" idx="4294967295"/>
          </p:nvPr>
        </p:nvSpPr>
        <p:spPr>
          <a:xfrm>
            <a:off x="833777" y="2435356"/>
            <a:ext cx="15068550" cy="3983038"/>
          </a:xfrm>
        </p:spPr>
        <p:txBody>
          <a:bodyPr/>
          <a:lstStyle/>
          <a:p>
            <a:pPr algn="ctr"/>
            <a:r>
              <a:rPr lang="en-US" sz="13800" dirty="0">
                <a:solidFill>
                  <a:schemeClr val="bg1"/>
                </a:solidFill>
                <a:latin typeface="+mj-lt"/>
              </a:rPr>
              <a:t> ROUND THREE</a:t>
            </a:r>
            <a:endParaRPr lang="en-US" sz="16600" dirty="0">
              <a:solidFill>
                <a:schemeClr val="bg1"/>
              </a:solidFill>
              <a:latin typeface="+mj-lt"/>
            </a:endParaRPr>
          </a:p>
          <a:p>
            <a:pPr algn="ctr"/>
            <a:r>
              <a:rPr lang="en-US" sz="11500" dirty="0">
                <a:solidFill>
                  <a:schemeClr val="bg1"/>
                </a:solidFill>
                <a:latin typeface="+mj-lt"/>
              </a:rPr>
              <a:t>COMPLETE</a:t>
            </a:r>
          </a:p>
        </p:txBody>
      </p:sp>
      <p:sp>
        <p:nvSpPr>
          <p:cNvPr id="16" name="Oval 15">
            <a:extLst>
              <a:ext uri="{FF2B5EF4-FFF2-40B4-BE49-F238E27FC236}">
                <a16:creationId xmlns:a16="http://schemas.microsoft.com/office/drawing/2014/main" id="{96F24F4D-937E-ECC5-27C4-956C36C4EA24}"/>
              </a:ext>
            </a:extLst>
          </p:cNvPr>
          <p:cNvSpPr/>
          <p:nvPr/>
        </p:nvSpPr>
        <p:spPr>
          <a:xfrm>
            <a:off x="564461"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FD6E19A-8706-D980-539C-1D3CFC42AADA}"/>
              </a:ext>
            </a:extLst>
          </p:cNvPr>
          <p:cNvSpPr/>
          <p:nvPr/>
        </p:nvSpPr>
        <p:spPr>
          <a:xfrm>
            <a:off x="2235695"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0CC4A8D-354A-CA1E-A7A1-644FF61CB12E}"/>
              </a:ext>
            </a:extLst>
          </p:cNvPr>
          <p:cNvSpPr/>
          <p:nvPr/>
        </p:nvSpPr>
        <p:spPr>
          <a:xfrm>
            <a:off x="3785525"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3EC1BA-AD5A-57A2-C138-9A1D31548153}"/>
              </a:ext>
            </a:extLst>
          </p:cNvPr>
          <p:cNvSpPr/>
          <p:nvPr/>
        </p:nvSpPr>
        <p:spPr>
          <a:xfrm>
            <a:off x="537210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6AA3368-6174-CCBB-FCE9-A211470AF20F}"/>
              </a:ext>
            </a:extLst>
          </p:cNvPr>
          <p:cNvSpPr/>
          <p:nvPr/>
        </p:nvSpPr>
        <p:spPr>
          <a:xfrm>
            <a:off x="713316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F864F85-5C5A-9420-4384-E57CA314FCF7}"/>
              </a:ext>
            </a:extLst>
          </p:cNvPr>
          <p:cNvSpPr/>
          <p:nvPr/>
        </p:nvSpPr>
        <p:spPr>
          <a:xfrm>
            <a:off x="889422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2A42D82-4C00-761D-187D-6246D5DCD34D}"/>
              </a:ext>
            </a:extLst>
          </p:cNvPr>
          <p:cNvSpPr/>
          <p:nvPr/>
        </p:nvSpPr>
        <p:spPr>
          <a:xfrm>
            <a:off x="10655280"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FC1F15B-DA18-8B38-982F-6E7233C1C035}"/>
              </a:ext>
            </a:extLst>
          </p:cNvPr>
          <p:cNvSpPr/>
          <p:nvPr/>
        </p:nvSpPr>
        <p:spPr>
          <a:xfrm>
            <a:off x="12416340" y="40622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52D2AC2-C91A-5C3E-70C1-59CCAA9D5F62}"/>
              </a:ext>
            </a:extLst>
          </p:cNvPr>
          <p:cNvSpPr/>
          <p:nvPr/>
        </p:nvSpPr>
        <p:spPr>
          <a:xfrm>
            <a:off x="14180949" y="406225"/>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1A986A-9C71-D82B-8049-83C0A84B15B7}"/>
              </a:ext>
            </a:extLst>
          </p:cNvPr>
          <p:cNvSpPr/>
          <p:nvPr/>
        </p:nvSpPr>
        <p:spPr>
          <a:xfrm>
            <a:off x="16509503" y="409494"/>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719ABE4-A335-727D-530E-D3F1620332EB}"/>
              </a:ext>
            </a:extLst>
          </p:cNvPr>
          <p:cNvSpPr/>
          <p:nvPr/>
        </p:nvSpPr>
        <p:spPr>
          <a:xfrm>
            <a:off x="557511" y="87875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30E42595-A03C-AF3F-FA3F-DE37C634CA49}"/>
              </a:ext>
            </a:extLst>
          </p:cNvPr>
          <p:cNvSpPr/>
          <p:nvPr/>
        </p:nvSpPr>
        <p:spPr>
          <a:xfrm>
            <a:off x="2380836" y="87607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B2F12-87C8-5D4A-87F8-F5F5307E5005}"/>
              </a:ext>
            </a:extLst>
          </p:cNvPr>
          <p:cNvSpPr/>
          <p:nvPr/>
        </p:nvSpPr>
        <p:spPr>
          <a:xfrm>
            <a:off x="4002009" y="8760739"/>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8A22E1C8-A156-37BC-53A1-D06DBB235B63}"/>
              </a:ext>
            </a:extLst>
          </p:cNvPr>
          <p:cNvSpPr/>
          <p:nvPr/>
        </p:nvSpPr>
        <p:spPr>
          <a:xfrm>
            <a:off x="5739912" y="879316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40152EF-3EB4-8C71-9696-D3715CEDA84E}"/>
              </a:ext>
            </a:extLst>
          </p:cNvPr>
          <p:cNvSpPr/>
          <p:nvPr/>
        </p:nvSpPr>
        <p:spPr>
          <a:xfrm>
            <a:off x="7385927" y="8815102"/>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E032ADC7-6ECA-A87A-BFEF-64F314E4FFD7}"/>
              </a:ext>
            </a:extLst>
          </p:cNvPr>
          <p:cNvSpPr/>
          <p:nvPr/>
        </p:nvSpPr>
        <p:spPr>
          <a:xfrm>
            <a:off x="9023807" y="8848320"/>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A3964E7-6C63-F9FF-0BCD-D204FC4A3969}"/>
              </a:ext>
            </a:extLst>
          </p:cNvPr>
          <p:cNvSpPr/>
          <p:nvPr/>
        </p:nvSpPr>
        <p:spPr>
          <a:xfrm>
            <a:off x="10821677" y="880630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F2E2D20C-CDAA-2388-3AF0-2C09BACE2BA1}"/>
              </a:ext>
            </a:extLst>
          </p:cNvPr>
          <p:cNvSpPr/>
          <p:nvPr/>
        </p:nvSpPr>
        <p:spPr>
          <a:xfrm>
            <a:off x="12458216" y="8815102"/>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7751AF06-C1A7-E5E8-7D99-8CDC5F4799FB}"/>
              </a:ext>
            </a:extLst>
          </p:cNvPr>
          <p:cNvSpPr/>
          <p:nvPr/>
        </p:nvSpPr>
        <p:spPr>
          <a:xfrm>
            <a:off x="14436575" y="8794076"/>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D0A7A83-D463-2E8B-DAB2-A42C93ED18DD}"/>
              </a:ext>
            </a:extLst>
          </p:cNvPr>
          <p:cNvSpPr/>
          <p:nvPr/>
        </p:nvSpPr>
        <p:spPr>
          <a:xfrm>
            <a:off x="16680808" y="8744051"/>
            <a:ext cx="685800" cy="685800"/>
          </a:xfrm>
          <a:prstGeom prst="ellipse">
            <a:avLst/>
          </a:prstGeom>
          <a:solidFill>
            <a:srgbClr val="174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70BB2D8-301B-E6A4-C474-FCBAF754F964}"/>
              </a:ext>
            </a:extLst>
          </p:cNvPr>
          <p:cNvSpPr/>
          <p:nvPr/>
        </p:nvSpPr>
        <p:spPr>
          <a:xfrm>
            <a:off x="16518914" y="613756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A85831BD-E336-BEB0-E3A6-FC5C4C868697}"/>
              </a:ext>
            </a:extLst>
          </p:cNvPr>
          <p:cNvSpPr/>
          <p:nvPr/>
        </p:nvSpPr>
        <p:spPr>
          <a:xfrm>
            <a:off x="509144" y="3040053"/>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BA00F9BA-744E-11AB-6CB7-EDED4131AA93}"/>
              </a:ext>
            </a:extLst>
          </p:cNvPr>
          <p:cNvSpPr/>
          <p:nvPr/>
        </p:nvSpPr>
        <p:spPr>
          <a:xfrm>
            <a:off x="529653" y="598234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9ED7F59-F9A3-80A5-06E1-717C4083FCAD}"/>
              </a:ext>
            </a:extLst>
          </p:cNvPr>
          <p:cNvSpPr/>
          <p:nvPr/>
        </p:nvSpPr>
        <p:spPr>
          <a:xfrm>
            <a:off x="16487612" y="3011836"/>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4320407"/>
      </p:ext>
    </p:extLst>
  </p:cSld>
  <p:clrMapOvr>
    <a:masterClrMapping/>
  </p:clrMapOvr>
</p:sld>
</file>

<file path=ppt/theme/theme1.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A1BAA1-B7C5-4336-8E4D-9CE5231EC4EB}" vid="{F0624705-DE42-4E49-BACD-49AE529490E6}"/>
    </a:ext>
  </a:extLst>
</a:theme>
</file>

<file path=ppt/theme/theme2.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FS-PPT-Templ-Wide-MB2023a.potx" id="{A76B3F45-9F5F-4184-ACB5-55CEB1CFC4AF}" vid="{35E85B27-8694-4E9B-8879-F4334162E378}"/>
    </a:ext>
  </a:extLst>
</a:theme>
</file>

<file path=ppt/theme/theme3.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4A1BAA1-B7C5-4336-8E4D-9CE5231EC4EB}" vid="{F0624705-DE42-4E49-BACD-49AE529490E6}"/>
    </a:ext>
  </a:extLst>
</a:theme>
</file>

<file path=ppt/theme/theme4.xml><?xml version="1.0" encoding="utf-8"?>
<a:theme xmlns:a="http://schemas.openxmlformats.org/drawingml/2006/main" name="Office Theme">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FS-PPT-Templ-Wide-MB2022a - 150 all.potx" id="{875F8756-89EC-4F96-B0B2-24AFA256EC6C}" vid="{3E3007F0-8D35-492C-AC13-2E0D4256CC2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83F65352314B48B8ED3E98428A2358" ma:contentTypeVersion="16" ma:contentTypeDescription="Create a new document." ma:contentTypeScope="" ma:versionID="5fd377225ce23020de60a1454e52a72a">
  <xsd:schema xmlns:xsd="http://www.w3.org/2001/XMLSchema" xmlns:xs="http://www.w3.org/2001/XMLSchema" xmlns:p="http://schemas.microsoft.com/office/2006/metadata/properties" xmlns:ns2="http://schemas.microsoft.com/sharepoint/v3/fields" xmlns:ns3="498169a1-c9da-4cf1-9472-5ca1afd02e82" xmlns:ns4="a0ce0be8-4158-473b-8344-c42a8b6ff95b" targetNamespace="http://schemas.microsoft.com/office/2006/metadata/properties" ma:root="true" ma:fieldsID="65ffdecf6758aaee7e9de16881d3547e" ns2:_="" ns3:_="" ns4:_="">
    <xsd:import namespace="http://schemas.microsoft.com/sharepoint/v3/fields"/>
    <xsd:import namespace="498169a1-c9da-4cf1-9472-5ca1afd02e82"/>
    <xsd:import namespace="a0ce0be8-4158-473b-8344-c42a8b6ff95b"/>
    <xsd:element name="properties">
      <xsd:complexType>
        <xsd:sequence>
          <xsd:element name="documentManagement">
            <xsd:complexType>
              <xsd:all>
                <xsd:element ref="ns2:_Statu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98169a1-c9da-4cf1-9472-5ca1afd02e8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51c256d-259b-4d19-8adf-aa5921e37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ce0be8-4158-473b-8344-c42a8b6ff95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48bf39a-6c7d-4cc4-97a7-21193db07b0e}" ma:internalName="TaxCatchAll" ma:showField="CatchAllData" ma:web="a0ce0be8-4158-473b-8344-c42a8b6ff9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TaxCatchAll xmlns="a0ce0be8-4158-473b-8344-c42a8b6ff95b" xsi:nil="true"/>
    <lcf76f155ced4ddcb4097134ff3c332f xmlns="498169a1-c9da-4cf1-9472-5ca1afd02e82">
      <Terms xmlns="http://schemas.microsoft.com/office/infopath/2007/PartnerControls"/>
    </lcf76f155ced4ddcb4097134ff3c332f>
    <_Status xmlns="http://schemas.microsoft.com/sharepoint/v3/fields">Not Started</_Status>
  </documentManagement>
</p:properties>
</file>

<file path=customXml/itemProps1.xml><?xml version="1.0" encoding="utf-8"?>
<ds:datastoreItem xmlns:ds="http://schemas.openxmlformats.org/officeDocument/2006/customXml" ds:itemID="{A0B95963-A7BF-4484-A057-719179752840}"/>
</file>

<file path=customXml/itemProps2.xml><?xml version="1.0" encoding="utf-8"?>
<ds:datastoreItem xmlns:ds="http://schemas.openxmlformats.org/officeDocument/2006/customXml" ds:itemID="{B78A54C7-0A2C-4116-9C55-8832DDA26F1E}"/>
</file>

<file path=customXml/itemProps3.xml><?xml version="1.0" encoding="utf-8"?>
<ds:datastoreItem xmlns:ds="http://schemas.openxmlformats.org/officeDocument/2006/customXml" ds:itemID="{678839B7-31F5-4C8C-9E8A-9754816FD517}"/>
</file>

<file path=docProps/app.xml><?xml version="1.0" encoding="utf-8"?>
<Properties xmlns="http://schemas.openxmlformats.org/officeDocument/2006/extended-properties" xmlns:vt="http://schemas.openxmlformats.org/officeDocument/2006/docPropsVTypes">
  <Template>IPFS-PPT-Templ-Wide-MB2022a</Template>
  <TotalTime>28032</TotalTime>
  <Words>8197</Words>
  <Application>Microsoft Office PowerPoint</Application>
  <PresentationFormat>Custom</PresentationFormat>
  <Paragraphs>1248</Paragraphs>
  <Slides>136</Slides>
  <Notes>86</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136</vt:i4>
      </vt:variant>
    </vt:vector>
  </HeadingPairs>
  <TitlesOfParts>
    <vt:vector size="151" baseType="lpstr">
      <vt:lpstr>Oswald</vt:lpstr>
      <vt:lpstr>Aptos Narrow</vt:lpstr>
      <vt:lpstr>Wingdings</vt:lpstr>
      <vt:lpstr>Nunito</vt:lpstr>
      <vt:lpstr>Golos Text</vt:lpstr>
      <vt:lpstr>Arial</vt:lpstr>
      <vt:lpstr>Oswald Medium</vt:lpstr>
      <vt:lpstr>Arial Narrow</vt:lpstr>
      <vt:lpstr>Oswald Light</vt:lpstr>
      <vt:lpstr>Calibri</vt:lpstr>
      <vt:lpstr>Office Theme</vt:lpstr>
      <vt:lpstr>Office Theme</vt:lpstr>
      <vt:lpstr>Office Theme</vt:lpstr>
      <vt:lpstr>Office Theme</vt:lpstr>
      <vt:lpstr>Chart</vt:lpstr>
      <vt:lpstr>premium finance options Why and how it works</vt:lpstr>
      <vt:lpstr>What we will cover</vt:lpstr>
      <vt:lpstr>What we will cover</vt:lpstr>
      <vt:lpstr>PowerPoint Presentation</vt:lpstr>
      <vt:lpstr>PowerPoint Presentation</vt:lpstr>
      <vt:lpstr>How big is premium financing</vt:lpstr>
      <vt:lpstr>Who is involved in premium financing</vt:lpstr>
      <vt:lpstr>PowerPoint Presentation</vt:lpstr>
      <vt:lpstr>PowerPoint Presentation</vt:lpstr>
      <vt:lpstr>Insured options for paying premiums</vt:lpstr>
      <vt:lpstr>Banks loans and lending institutions</vt:lpstr>
      <vt:lpstr>cash</vt:lpstr>
      <vt:lpstr>Carrier/General Agent programs</vt:lpstr>
      <vt:lpstr>PREMIUM FINANCING</vt:lpstr>
      <vt:lpstr>PowerPoint Presentation</vt:lpstr>
      <vt:lpstr>PowerPoint Presentation</vt:lpstr>
      <vt:lpstr>Agent benefits</vt:lpstr>
      <vt:lpstr>Wholesale/carrier benefits</vt:lpstr>
      <vt:lpstr>Insured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the loan that determine the risk</vt:lpstr>
      <vt:lpstr>Policy premium taxes &amp; fees</vt:lpstr>
      <vt:lpstr>Collateral</vt:lpstr>
      <vt:lpstr>Pro-rata vs short rate</vt:lpstr>
      <vt:lpstr>Terms and structure exposure</vt:lpstr>
      <vt:lpstr>Exposure 20/9 on a $100,000 Loan</vt:lpstr>
      <vt:lpstr>Exposure 15/10 on a $100,000 Loan</vt:lpstr>
      <vt:lpstr>Exposure for 10 equal payments on a $100,000 loan</vt:lpstr>
      <vt:lpstr>Exposure for 10 equal payments on a $100,000 loan</vt:lpstr>
      <vt:lpstr>Exposure for 12 equal payments on a $100,000 loan</vt:lpstr>
      <vt:lpstr>Exposure for 12 equal payments on a $100,000 loan</vt:lpstr>
      <vt:lpstr>Exposure for 35/7</vt:lpstr>
      <vt:lpstr>Collateral/structure-exposure</vt:lpstr>
      <vt:lpstr>Contract provisions that determine risk</vt:lpstr>
      <vt:lpstr>Earnings</vt:lpstr>
      <vt:lpstr>Methods of Earnings</vt:lpstr>
      <vt:lpstr>Cancellation</vt:lpstr>
      <vt:lpstr>Policy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part one</vt:lpstr>
      <vt:lpstr>Option Number 1</vt:lpstr>
      <vt:lpstr>Option Number 2</vt:lpstr>
      <vt:lpstr>Option Number 3</vt:lpstr>
      <vt:lpstr>PowerPoint Presentation</vt:lpstr>
      <vt:lpstr>Finance charge and interest</vt:lpstr>
      <vt:lpstr>Rule of 78s</vt:lpstr>
      <vt:lpstr>Rules of 78s</vt:lpstr>
      <vt:lpstr>PowerPoint Presentation</vt:lpstr>
      <vt:lpstr>Premium finance agreement</vt:lpstr>
      <vt:lpstr>Premium finance agreement</vt:lpstr>
      <vt:lpstr>Agreement highlights</vt:lpstr>
      <vt:lpstr>Premium finance agreement</vt:lpstr>
      <vt:lpstr>Agreement Highlights</vt:lpstr>
      <vt:lpstr>Premium finance agreement</vt:lpstr>
      <vt:lpstr>Agreement highlights</vt:lpstr>
      <vt:lpstr>PowerPoint Presentation</vt:lpstr>
      <vt:lpstr>PowerPoint Presentation</vt:lpstr>
      <vt:lpstr>Insured responsibilities</vt:lpstr>
      <vt:lpstr>Agent responsibilities</vt:lpstr>
      <vt:lpstr>carrier responsibilities</vt:lpstr>
      <vt:lpstr>finance company responsibilities</vt:lpstr>
      <vt:lpstr>Pitfalls and how to avoid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Permission to bill</vt:lpstr>
      <vt:lpstr>Multi-Named Insureds</vt:lpstr>
      <vt:lpstr>Master policy financing</vt:lpstr>
      <vt:lpstr>PowerPoint Presentation</vt:lpstr>
      <vt:lpstr>Loans on challenging policies</vt:lpstr>
      <vt:lpstr>Wind coverage on property policies</vt:lpstr>
      <vt:lpstr>Wind coverage on property policies</vt:lpstr>
      <vt:lpstr>Wind coverage on property policies</vt:lpstr>
      <vt:lpstr>Surety bonds</vt:lpstr>
      <vt:lpstr>Bankruptcy</vt:lpstr>
      <vt:lpstr>Bankruptcy</vt:lpstr>
      <vt:lpstr>PowerPoint Presentation</vt:lpstr>
      <vt:lpstr>Case Study part two</vt:lpstr>
      <vt:lpstr>Option Number 1</vt:lpstr>
      <vt:lpstr>Option Number 2</vt:lpstr>
      <vt:lpstr>Option Number 3</vt:lpstr>
      <vt:lpstr>Option Number 4</vt:lpstr>
      <vt:lpstr>Current premium finance </vt:lpstr>
      <vt:lpstr>Current Premium Finance Technology</vt:lpstr>
      <vt:lpstr>PowerPoint Presentation</vt:lpstr>
      <vt:lpstr>Leveraging premium financing</vt:lpstr>
      <vt:lpstr>Leveraging Premium Financing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PFS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Usage notes (Additional guidance can be found on the pasteboard of each page)</dc:title>
  <dc:creator>Shannon Bailey</dc:creator>
  <cp:lastModifiedBy>Shannon Bailey</cp:lastModifiedBy>
  <cp:revision>73</cp:revision>
  <dcterms:created xsi:type="dcterms:W3CDTF">2023-06-15T20:26:45Z</dcterms:created>
  <dcterms:modified xsi:type="dcterms:W3CDTF">2024-04-12T16:16:47Z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0x010100C283F65352314B48B8ED3E98428A2358</vt:lpwstr>
  </property>
</Properties>
</file>