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Lst>
  <p:notesMasterIdLst>
    <p:notesMasterId r:id="rId137"/>
  </p:notesMasterIdLst>
  <p:sldIdLst>
    <p:sldId id="257" r:id="rId6"/>
    <p:sldId id="259" r:id="rId7"/>
    <p:sldId id="260" r:id="rId8"/>
    <p:sldId id="460" r:id="rId9"/>
    <p:sldId id="612" r:id="rId10"/>
    <p:sldId id="616" r:id="rId11"/>
    <p:sldId id="614" r:id="rId12"/>
    <p:sldId id="620" r:id="rId13"/>
    <p:sldId id="617" r:id="rId14"/>
    <p:sldId id="558" r:id="rId15"/>
    <p:sldId id="463" r:id="rId16"/>
    <p:sldId id="609" r:id="rId17"/>
    <p:sldId id="504" r:id="rId18"/>
    <p:sldId id="505" r:id="rId19"/>
    <p:sldId id="619" r:id="rId20"/>
    <p:sldId id="643" r:id="rId21"/>
    <p:sldId id="507" r:id="rId22"/>
    <p:sldId id="559" r:id="rId23"/>
    <p:sldId id="618" r:id="rId24"/>
    <p:sldId id="465" r:id="rId25"/>
    <p:sldId id="509" r:id="rId26"/>
    <p:sldId id="511" r:id="rId27"/>
    <p:sldId id="510" r:id="rId28"/>
    <p:sldId id="645" r:id="rId29"/>
    <p:sldId id="644" r:id="rId30"/>
    <p:sldId id="560" r:id="rId31"/>
    <p:sldId id="576" r:id="rId32"/>
    <p:sldId id="642" r:id="rId33"/>
    <p:sldId id="568" r:id="rId34"/>
    <p:sldId id="567" r:id="rId35"/>
    <p:sldId id="570" r:id="rId36"/>
    <p:sldId id="571" r:id="rId37"/>
    <p:sldId id="572" r:id="rId38"/>
    <p:sldId id="569" r:id="rId39"/>
    <p:sldId id="573" r:id="rId40"/>
    <p:sldId id="574" r:id="rId41"/>
    <p:sldId id="575" r:id="rId42"/>
    <p:sldId id="512" r:id="rId43"/>
    <p:sldId id="513" r:id="rId44"/>
    <p:sldId id="563" r:id="rId45"/>
    <p:sldId id="514" r:id="rId46"/>
    <p:sldId id="515" r:id="rId47"/>
    <p:sldId id="517" r:id="rId48"/>
    <p:sldId id="605" r:id="rId49"/>
    <p:sldId id="606" r:id="rId50"/>
    <p:sldId id="520" r:id="rId51"/>
    <p:sldId id="561" r:id="rId52"/>
    <p:sldId id="607" r:id="rId53"/>
    <p:sldId id="522" r:id="rId54"/>
    <p:sldId id="562" r:id="rId55"/>
    <p:sldId id="523" r:id="rId56"/>
    <p:sldId id="524" r:id="rId57"/>
    <p:sldId id="525" r:id="rId58"/>
    <p:sldId id="475" r:id="rId59"/>
    <p:sldId id="592" r:id="rId60"/>
    <p:sldId id="591" r:id="rId61"/>
    <p:sldId id="527" r:id="rId62"/>
    <p:sldId id="598" r:id="rId63"/>
    <p:sldId id="526" r:id="rId64"/>
    <p:sldId id="478" r:id="rId65"/>
    <p:sldId id="577" r:id="rId66"/>
    <p:sldId id="638" r:id="rId67"/>
    <p:sldId id="566" r:id="rId68"/>
    <p:sldId id="579" r:id="rId69"/>
    <p:sldId id="580" r:id="rId70"/>
    <p:sldId id="581" r:id="rId71"/>
    <p:sldId id="582" r:id="rId72"/>
    <p:sldId id="583" r:id="rId73"/>
    <p:sldId id="584" r:id="rId74"/>
    <p:sldId id="585" r:id="rId75"/>
    <p:sldId id="586" r:id="rId76"/>
    <p:sldId id="611" r:id="rId77"/>
    <p:sldId id="636" r:id="rId78"/>
    <p:sldId id="654" r:id="rId79"/>
    <p:sldId id="655" r:id="rId80"/>
    <p:sldId id="656" r:id="rId81"/>
    <p:sldId id="528" r:id="rId82"/>
    <p:sldId id="529" r:id="rId83"/>
    <p:sldId id="530" r:id="rId84"/>
    <p:sldId id="593" r:id="rId85"/>
    <p:sldId id="536" r:id="rId86"/>
    <p:sldId id="537" r:id="rId87"/>
    <p:sldId id="538" r:id="rId88"/>
    <p:sldId id="539" r:id="rId89"/>
    <p:sldId id="540" r:id="rId90"/>
    <p:sldId id="541" r:id="rId91"/>
    <p:sldId id="543" r:id="rId92"/>
    <p:sldId id="545" r:id="rId93"/>
    <p:sldId id="594" r:id="rId94"/>
    <p:sldId id="595" r:id="rId95"/>
    <p:sldId id="474" r:id="rId96"/>
    <p:sldId id="546" r:id="rId97"/>
    <p:sldId id="596" r:id="rId98"/>
    <p:sldId id="547" r:id="rId99"/>
    <p:sldId id="548" r:id="rId100"/>
    <p:sldId id="549" r:id="rId101"/>
    <p:sldId id="597" r:id="rId102"/>
    <p:sldId id="551" r:id="rId103"/>
    <p:sldId id="651" r:id="rId104"/>
    <p:sldId id="652" r:id="rId105"/>
    <p:sldId id="653" r:id="rId106"/>
    <p:sldId id="648" r:id="rId107"/>
    <p:sldId id="601" r:id="rId108"/>
    <p:sldId id="600" r:id="rId109"/>
    <p:sldId id="602" r:id="rId110"/>
    <p:sldId id="603" r:id="rId111"/>
    <p:sldId id="641" r:id="rId112"/>
    <p:sldId id="649" r:id="rId113"/>
    <p:sldId id="604" r:id="rId114"/>
    <p:sldId id="553" r:id="rId115"/>
    <p:sldId id="565" r:id="rId116"/>
    <p:sldId id="587" r:id="rId117"/>
    <p:sldId id="639" r:id="rId118"/>
    <p:sldId id="622" r:id="rId119"/>
    <p:sldId id="631" r:id="rId120"/>
    <p:sldId id="626" r:id="rId121"/>
    <p:sldId id="634" r:id="rId122"/>
    <p:sldId id="623" r:id="rId123"/>
    <p:sldId id="629" r:id="rId124"/>
    <p:sldId id="621" r:id="rId125"/>
    <p:sldId id="630" r:id="rId126"/>
    <p:sldId id="632" r:id="rId127"/>
    <p:sldId id="635" r:id="rId128"/>
    <p:sldId id="633" r:id="rId129"/>
    <p:sldId id="554" r:id="rId130"/>
    <p:sldId id="637" r:id="rId131"/>
    <p:sldId id="657" r:id="rId132"/>
    <p:sldId id="658" r:id="rId133"/>
    <p:sldId id="659" r:id="rId134"/>
    <p:sldId id="660" r:id="rId135"/>
    <p:sldId id="588" r:id="rId1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B890A5-39CC-4A00-BED1-761BE4FB4C17}">
          <p14:sldIdLst>
            <p14:sldId id="257"/>
            <p14:sldId id="259"/>
            <p14:sldId id="260"/>
            <p14:sldId id="460"/>
            <p14:sldId id="612"/>
            <p14:sldId id="616"/>
          </p14:sldIdLst>
        </p14:section>
        <p14:section name="Untitled Section" id="{2A80AB5C-0BDC-4202-92CD-FF25DFAD8ABD}">
          <p14:sldIdLst>
            <p14:sldId id="614"/>
            <p14:sldId id="620"/>
            <p14:sldId id="617"/>
            <p14:sldId id="558"/>
            <p14:sldId id="463"/>
            <p14:sldId id="609"/>
            <p14:sldId id="504"/>
            <p14:sldId id="505"/>
            <p14:sldId id="619"/>
            <p14:sldId id="643"/>
            <p14:sldId id="507"/>
            <p14:sldId id="559"/>
            <p14:sldId id="618"/>
            <p14:sldId id="465"/>
            <p14:sldId id="509"/>
            <p14:sldId id="511"/>
            <p14:sldId id="510"/>
            <p14:sldId id="645"/>
            <p14:sldId id="644"/>
            <p14:sldId id="560"/>
            <p14:sldId id="576"/>
            <p14:sldId id="642"/>
            <p14:sldId id="568"/>
            <p14:sldId id="567"/>
            <p14:sldId id="570"/>
            <p14:sldId id="571"/>
            <p14:sldId id="572"/>
            <p14:sldId id="569"/>
            <p14:sldId id="573"/>
            <p14:sldId id="574"/>
            <p14:sldId id="575"/>
            <p14:sldId id="512"/>
            <p14:sldId id="513"/>
            <p14:sldId id="563"/>
            <p14:sldId id="514"/>
            <p14:sldId id="515"/>
            <p14:sldId id="517"/>
            <p14:sldId id="605"/>
            <p14:sldId id="606"/>
            <p14:sldId id="520"/>
            <p14:sldId id="561"/>
            <p14:sldId id="607"/>
            <p14:sldId id="522"/>
            <p14:sldId id="562"/>
            <p14:sldId id="523"/>
            <p14:sldId id="524"/>
            <p14:sldId id="525"/>
            <p14:sldId id="475"/>
            <p14:sldId id="592"/>
            <p14:sldId id="591"/>
            <p14:sldId id="527"/>
            <p14:sldId id="598"/>
            <p14:sldId id="526"/>
            <p14:sldId id="478"/>
            <p14:sldId id="577"/>
            <p14:sldId id="638"/>
            <p14:sldId id="566"/>
            <p14:sldId id="579"/>
            <p14:sldId id="580"/>
            <p14:sldId id="581"/>
            <p14:sldId id="582"/>
            <p14:sldId id="583"/>
            <p14:sldId id="584"/>
            <p14:sldId id="585"/>
            <p14:sldId id="586"/>
            <p14:sldId id="611"/>
            <p14:sldId id="636"/>
            <p14:sldId id="654"/>
            <p14:sldId id="655"/>
            <p14:sldId id="656"/>
            <p14:sldId id="528"/>
            <p14:sldId id="529"/>
            <p14:sldId id="530"/>
            <p14:sldId id="593"/>
            <p14:sldId id="536"/>
            <p14:sldId id="537"/>
            <p14:sldId id="538"/>
            <p14:sldId id="539"/>
            <p14:sldId id="540"/>
            <p14:sldId id="541"/>
            <p14:sldId id="543"/>
            <p14:sldId id="545"/>
            <p14:sldId id="594"/>
            <p14:sldId id="595"/>
            <p14:sldId id="474"/>
            <p14:sldId id="546"/>
            <p14:sldId id="596"/>
            <p14:sldId id="547"/>
            <p14:sldId id="548"/>
            <p14:sldId id="549"/>
            <p14:sldId id="597"/>
            <p14:sldId id="551"/>
            <p14:sldId id="651"/>
            <p14:sldId id="652"/>
            <p14:sldId id="653"/>
            <p14:sldId id="648"/>
            <p14:sldId id="601"/>
            <p14:sldId id="600"/>
            <p14:sldId id="602"/>
            <p14:sldId id="603"/>
            <p14:sldId id="641"/>
            <p14:sldId id="649"/>
            <p14:sldId id="604"/>
            <p14:sldId id="553"/>
            <p14:sldId id="565"/>
            <p14:sldId id="587"/>
            <p14:sldId id="639"/>
            <p14:sldId id="622"/>
            <p14:sldId id="631"/>
            <p14:sldId id="626"/>
            <p14:sldId id="634"/>
            <p14:sldId id="623"/>
            <p14:sldId id="629"/>
            <p14:sldId id="621"/>
            <p14:sldId id="630"/>
            <p14:sldId id="632"/>
            <p14:sldId id="635"/>
            <p14:sldId id="633"/>
            <p14:sldId id="554"/>
            <p14:sldId id="637"/>
            <p14:sldId id="657"/>
            <p14:sldId id="658"/>
            <p14:sldId id="659"/>
            <p14:sldId id="660"/>
            <p14:sldId id="5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5E0"/>
    <a:srgbClr val="7FBA00"/>
    <a:srgbClr val="808084"/>
    <a:srgbClr val="FCB514"/>
    <a:srgbClr val="174770"/>
    <a:srgbClr val="DD5900"/>
    <a:srgbClr val="FFFFFF"/>
    <a:srgbClr val="214263"/>
    <a:srgbClr val="7FBA50"/>
    <a:srgbClr val="B03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autoAdjust="0"/>
    <p:restoredTop sz="78521" autoAdjust="0"/>
  </p:normalViewPr>
  <p:slideViewPr>
    <p:cSldViewPr snapToGrid="0">
      <p:cViewPr varScale="1">
        <p:scale>
          <a:sx n="82" d="100"/>
          <a:sy n="82" d="100"/>
        </p:scale>
        <p:origin x="214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ACD65-7959-4D62-9035-85670D50BFA5}" type="doc">
      <dgm:prSet loTypeId="urn:microsoft.com/office/officeart/2005/8/layout/chart3" loCatId="relationship" qsTypeId="urn:microsoft.com/office/officeart/2005/8/quickstyle/simple1" qsCatId="simple" csTypeId="urn:microsoft.com/office/officeart/2005/8/colors/accent0_1" csCatId="mainScheme" phldr="1"/>
      <dgm:spPr/>
      <dgm:t>
        <a:bodyPr/>
        <a:lstStyle/>
        <a:p>
          <a:endParaRPr lang="en-US"/>
        </a:p>
      </dgm:t>
    </dgm:pt>
    <dgm:pt modelId="{6B955605-E876-48C4-83B4-9F6C37464BEC}">
      <dgm:prSet phldrT="[Text]" custT="1"/>
      <dgm:spPr>
        <a:ln w="76200">
          <a:solidFill>
            <a:srgbClr val="FCB514"/>
          </a:solidFill>
        </a:ln>
      </dgm:spPr>
      <dgm:t>
        <a:bodyPr/>
        <a:lstStyle/>
        <a:p>
          <a:r>
            <a:rPr lang="en-US" sz="2200" b="0" dirty="0">
              <a:solidFill>
                <a:srgbClr val="808084"/>
              </a:solidFill>
              <a:latin typeface="Arial Narrow" panose="020B0606020202030204" pitchFamily="34" charset="0"/>
            </a:rPr>
            <a:t>The Public</a:t>
          </a:r>
        </a:p>
      </dgm:t>
    </dgm:pt>
    <dgm:pt modelId="{988A4E33-97E6-4F4F-9C87-8D5FD569F285}" type="parTrans" cxnId="{366161D0-4BD3-4D4F-A155-9F4055E30219}">
      <dgm:prSet/>
      <dgm:spPr/>
      <dgm:t>
        <a:bodyPr/>
        <a:lstStyle/>
        <a:p>
          <a:endParaRPr lang="en-US"/>
        </a:p>
      </dgm:t>
    </dgm:pt>
    <dgm:pt modelId="{D66CE721-B42D-499D-B8BA-A9B3077440BF}" type="sibTrans" cxnId="{366161D0-4BD3-4D4F-A155-9F4055E30219}">
      <dgm:prSet/>
      <dgm:spPr/>
      <dgm:t>
        <a:bodyPr/>
        <a:lstStyle/>
        <a:p>
          <a:endParaRPr lang="en-US"/>
        </a:p>
      </dgm:t>
    </dgm:pt>
    <dgm:pt modelId="{7D21F0B6-AE61-4763-B623-58CCB09249C2}">
      <dgm:prSet phldrT="[Text]" custT="1"/>
      <dgm:spPr>
        <a:ln w="76200">
          <a:solidFill>
            <a:srgbClr val="7FBA00"/>
          </a:solidFill>
        </a:ln>
      </dgm:spPr>
      <dgm:t>
        <a:bodyPr/>
        <a:lstStyle/>
        <a:p>
          <a:pPr algn="l"/>
          <a:r>
            <a:rPr lang="en-US" sz="2200" b="0" dirty="0">
              <a:solidFill>
                <a:srgbClr val="808084"/>
              </a:solidFill>
              <a:latin typeface="Arial Narrow" panose="020B0606020202030204" pitchFamily="34" charset="0"/>
            </a:rPr>
            <a:t>Companies Represented</a:t>
          </a:r>
        </a:p>
      </dgm:t>
    </dgm:pt>
    <dgm:pt modelId="{DB3F4996-8B78-46FE-B4EF-94DBFCEF11AA}" type="parTrans" cxnId="{6E2A9429-5982-410B-A99B-5D60E9772E58}">
      <dgm:prSet/>
      <dgm:spPr/>
      <dgm:t>
        <a:bodyPr/>
        <a:lstStyle/>
        <a:p>
          <a:endParaRPr lang="en-US"/>
        </a:p>
      </dgm:t>
    </dgm:pt>
    <dgm:pt modelId="{E24E1266-B406-4ADA-8306-11EDB082BA0D}" type="sibTrans" cxnId="{6E2A9429-5982-410B-A99B-5D60E9772E58}">
      <dgm:prSet/>
      <dgm:spPr/>
      <dgm:t>
        <a:bodyPr/>
        <a:lstStyle/>
        <a:p>
          <a:endParaRPr lang="en-US"/>
        </a:p>
      </dgm:t>
    </dgm:pt>
    <dgm:pt modelId="{C6CB5844-F9A0-4D20-AA4E-F3494D75B8DC}">
      <dgm:prSet phldrT="[Text]" custT="1"/>
      <dgm:spPr>
        <a:ln w="76200">
          <a:solidFill>
            <a:srgbClr val="51B5E0"/>
          </a:solidFill>
        </a:ln>
      </dgm:spPr>
      <dgm:t>
        <a:bodyPr/>
        <a:lstStyle/>
        <a:p>
          <a:r>
            <a:rPr lang="en-US" sz="2200" dirty="0">
              <a:solidFill>
                <a:srgbClr val="808084"/>
              </a:solidFill>
              <a:latin typeface="Arial Narrow" panose="020B0606020202030204" pitchFamily="34" charset="0"/>
            </a:rPr>
            <a:t>Clients</a:t>
          </a:r>
        </a:p>
      </dgm:t>
    </dgm:pt>
    <dgm:pt modelId="{AA8037A0-6AD4-40B0-9611-F664B8D41983}" type="parTrans" cxnId="{AA2C141B-BE40-4AF9-BA5A-E0FF7CE493FB}">
      <dgm:prSet/>
      <dgm:spPr/>
      <dgm:t>
        <a:bodyPr/>
        <a:lstStyle/>
        <a:p>
          <a:endParaRPr lang="en-US"/>
        </a:p>
      </dgm:t>
    </dgm:pt>
    <dgm:pt modelId="{5FC49FC5-8A44-4A21-B224-39D9B7AE7A43}" type="sibTrans" cxnId="{AA2C141B-BE40-4AF9-BA5A-E0FF7CE493FB}">
      <dgm:prSet/>
      <dgm:spPr/>
      <dgm:t>
        <a:bodyPr/>
        <a:lstStyle/>
        <a:p>
          <a:endParaRPr lang="en-US"/>
        </a:p>
      </dgm:t>
    </dgm:pt>
    <dgm:pt modelId="{9202749C-8B73-4997-842E-05CFE29AB019}">
      <dgm:prSet phldrT="[Text]" custT="1"/>
      <dgm:spPr>
        <a:ln w="76200">
          <a:solidFill>
            <a:srgbClr val="DD5900"/>
          </a:solidFill>
        </a:ln>
      </dgm:spPr>
      <dgm:t>
        <a:bodyPr/>
        <a:lstStyle/>
        <a:p>
          <a:r>
            <a:rPr lang="en-US" sz="2200" dirty="0">
              <a:solidFill>
                <a:srgbClr val="808084"/>
              </a:solidFill>
              <a:latin typeface="Arial Narrow" panose="020B0606020202030204" pitchFamily="34" charset="0"/>
            </a:rPr>
            <a:t>Other Agents</a:t>
          </a:r>
        </a:p>
      </dgm:t>
    </dgm:pt>
    <dgm:pt modelId="{3D7457C6-61E8-4E5D-83FE-AD5E8A4B17C3}" type="parTrans" cxnId="{54159090-FDFC-442F-AF73-4ADDF76862EF}">
      <dgm:prSet/>
      <dgm:spPr/>
      <dgm:t>
        <a:bodyPr/>
        <a:lstStyle/>
        <a:p>
          <a:endParaRPr lang="en-US"/>
        </a:p>
      </dgm:t>
    </dgm:pt>
    <dgm:pt modelId="{4C2C66C4-12AB-406C-94E7-8CA1798A1571}" type="sibTrans" cxnId="{54159090-FDFC-442F-AF73-4ADDF76862EF}">
      <dgm:prSet/>
      <dgm:spPr/>
      <dgm:t>
        <a:bodyPr/>
        <a:lstStyle/>
        <a:p>
          <a:endParaRPr lang="en-US"/>
        </a:p>
      </dgm:t>
    </dgm:pt>
    <dgm:pt modelId="{9242A26F-956B-48DE-A237-5F42DB64EC87}" type="pres">
      <dgm:prSet presAssocID="{EABACD65-7959-4D62-9035-85670D50BFA5}" presName="compositeShape" presStyleCnt="0">
        <dgm:presLayoutVars>
          <dgm:chMax val="7"/>
          <dgm:dir/>
          <dgm:resizeHandles val="exact"/>
        </dgm:presLayoutVars>
      </dgm:prSet>
      <dgm:spPr/>
    </dgm:pt>
    <dgm:pt modelId="{B962D216-1ED0-428C-8D15-CFE4DBA3A8B1}" type="pres">
      <dgm:prSet presAssocID="{EABACD65-7959-4D62-9035-85670D50BFA5}" presName="wedge1" presStyleLbl="node1" presStyleIdx="0" presStyleCnt="4" custLinFactNeighborX="-2792" custLinFactNeighborY="1938"/>
      <dgm:spPr/>
    </dgm:pt>
    <dgm:pt modelId="{40729C8C-23BD-464B-AC62-B03042CD72E2}" type="pres">
      <dgm:prSet presAssocID="{EABACD65-7959-4D62-9035-85670D50BFA5}" presName="wedge1Tx" presStyleLbl="node1" presStyleIdx="0" presStyleCnt="4">
        <dgm:presLayoutVars>
          <dgm:chMax val="0"/>
          <dgm:chPref val="0"/>
          <dgm:bulletEnabled val="1"/>
        </dgm:presLayoutVars>
      </dgm:prSet>
      <dgm:spPr/>
    </dgm:pt>
    <dgm:pt modelId="{EAFA0A7E-812D-4DDA-B676-CBE495A39913}" type="pres">
      <dgm:prSet presAssocID="{EABACD65-7959-4D62-9035-85670D50BFA5}" presName="wedge2" presStyleLbl="node1" presStyleIdx="1" presStyleCnt="4" custLinFactNeighborX="1477" custLinFactNeighborY="-284"/>
      <dgm:spPr/>
    </dgm:pt>
    <dgm:pt modelId="{ED5A1F30-8A14-4673-A8D3-E13492A0032C}" type="pres">
      <dgm:prSet presAssocID="{EABACD65-7959-4D62-9035-85670D50BFA5}" presName="wedge2Tx" presStyleLbl="node1" presStyleIdx="1" presStyleCnt="4">
        <dgm:presLayoutVars>
          <dgm:chMax val="0"/>
          <dgm:chPref val="0"/>
          <dgm:bulletEnabled val="1"/>
        </dgm:presLayoutVars>
      </dgm:prSet>
      <dgm:spPr/>
    </dgm:pt>
    <dgm:pt modelId="{437D67D1-AB6F-4A98-BE23-E21D256D5153}" type="pres">
      <dgm:prSet presAssocID="{EABACD65-7959-4D62-9035-85670D50BFA5}" presName="wedge3" presStyleLbl="node1" presStyleIdx="2" presStyleCnt="4" custLinFactNeighborX="-568" custLinFactNeighborY="-284"/>
      <dgm:spPr/>
    </dgm:pt>
    <dgm:pt modelId="{12FBE9CC-B586-4C6A-9F1A-13A32732ADF8}" type="pres">
      <dgm:prSet presAssocID="{EABACD65-7959-4D62-9035-85670D50BFA5}" presName="wedge3Tx" presStyleLbl="node1" presStyleIdx="2" presStyleCnt="4">
        <dgm:presLayoutVars>
          <dgm:chMax val="0"/>
          <dgm:chPref val="0"/>
          <dgm:bulletEnabled val="1"/>
        </dgm:presLayoutVars>
      </dgm:prSet>
      <dgm:spPr/>
    </dgm:pt>
    <dgm:pt modelId="{5FE7BF4F-0D6C-453A-B4DB-CF376ED6F476}" type="pres">
      <dgm:prSet presAssocID="{EABACD65-7959-4D62-9035-85670D50BFA5}" presName="wedge4" presStyleLbl="node1" presStyleIdx="3" presStyleCnt="4" custLinFactNeighborX="-568" custLinFactNeighborY="-2092"/>
      <dgm:spPr/>
    </dgm:pt>
    <dgm:pt modelId="{681541A1-3572-49B5-838C-A2C29CF65997}" type="pres">
      <dgm:prSet presAssocID="{EABACD65-7959-4D62-9035-85670D50BFA5}" presName="wedge4Tx" presStyleLbl="node1" presStyleIdx="3" presStyleCnt="4">
        <dgm:presLayoutVars>
          <dgm:chMax val="0"/>
          <dgm:chPref val="0"/>
          <dgm:bulletEnabled val="1"/>
        </dgm:presLayoutVars>
      </dgm:prSet>
      <dgm:spPr/>
    </dgm:pt>
  </dgm:ptLst>
  <dgm:cxnLst>
    <dgm:cxn modelId="{3EB3E911-5223-4F1E-8BDC-5A6937A4DE89}" type="presOf" srcId="{7D21F0B6-AE61-4763-B623-58CCB09249C2}" destId="{EAFA0A7E-812D-4DDA-B676-CBE495A39913}" srcOrd="0" destOrd="0" presId="urn:microsoft.com/office/officeart/2005/8/layout/chart3"/>
    <dgm:cxn modelId="{AA2C141B-BE40-4AF9-BA5A-E0FF7CE493FB}" srcId="{EABACD65-7959-4D62-9035-85670D50BFA5}" destId="{C6CB5844-F9A0-4D20-AA4E-F3494D75B8DC}" srcOrd="2" destOrd="0" parTransId="{AA8037A0-6AD4-40B0-9611-F664B8D41983}" sibTransId="{5FC49FC5-8A44-4A21-B224-39D9B7AE7A43}"/>
    <dgm:cxn modelId="{6E2A9429-5982-410B-A99B-5D60E9772E58}" srcId="{EABACD65-7959-4D62-9035-85670D50BFA5}" destId="{7D21F0B6-AE61-4763-B623-58CCB09249C2}" srcOrd="1" destOrd="0" parTransId="{DB3F4996-8B78-46FE-B4EF-94DBFCEF11AA}" sibTransId="{E24E1266-B406-4ADA-8306-11EDB082BA0D}"/>
    <dgm:cxn modelId="{3807682C-41B4-4E21-BFBE-8B82FF031189}" type="presOf" srcId="{6B955605-E876-48C4-83B4-9F6C37464BEC}" destId="{40729C8C-23BD-464B-AC62-B03042CD72E2}" srcOrd="1" destOrd="0" presId="urn:microsoft.com/office/officeart/2005/8/layout/chart3"/>
    <dgm:cxn modelId="{9738CE5F-0D4D-4ADD-B94C-2E6AB058A64F}" type="presOf" srcId="{6B955605-E876-48C4-83B4-9F6C37464BEC}" destId="{B962D216-1ED0-428C-8D15-CFE4DBA3A8B1}" srcOrd="0" destOrd="0" presId="urn:microsoft.com/office/officeart/2005/8/layout/chart3"/>
    <dgm:cxn modelId="{6EF46C4C-26F6-4F85-A6B2-337C46C0A57E}" type="presOf" srcId="{9202749C-8B73-4997-842E-05CFE29AB019}" destId="{5FE7BF4F-0D6C-453A-B4DB-CF376ED6F476}" srcOrd="0" destOrd="0" presId="urn:microsoft.com/office/officeart/2005/8/layout/chart3"/>
    <dgm:cxn modelId="{F6903D56-0EA8-4719-B3FC-8C3D36EC188D}" type="presOf" srcId="{EABACD65-7959-4D62-9035-85670D50BFA5}" destId="{9242A26F-956B-48DE-A237-5F42DB64EC87}" srcOrd="0" destOrd="0" presId="urn:microsoft.com/office/officeart/2005/8/layout/chart3"/>
    <dgm:cxn modelId="{D2DFC285-3DD7-4055-9C0B-805648984EA5}" type="presOf" srcId="{C6CB5844-F9A0-4D20-AA4E-F3494D75B8DC}" destId="{12FBE9CC-B586-4C6A-9F1A-13A32732ADF8}" srcOrd="1" destOrd="0" presId="urn:microsoft.com/office/officeart/2005/8/layout/chart3"/>
    <dgm:cxn modelId="{54159090-FDFC-442F-AF73-4ADDF76862EF}" srcId="{EABACD65-7959-4D62-9035-85670D50BFA5}" destId="{9202749C-8B73-4997-842E-05CFE29AB019}" srcOrd="3" destOrd="0" parTransId="{3D7457C6-61E8-4E5D-83FE-AD5E8A4B17C3}" sibTransId="{4C2C66C4-12AB-406C-94E7-8CA1798A1571}"/>
    <dgm:cxn modelId="{707532A3-67CA-442E-9240-B3E5E4332092}" type="presOf" srcId="{7D21F0B6-AE61-4763-B623-58CCB09249C2}" destId="{ED5A1F30-8A14-4673-A8D3-E13492A0032C}" srcOrd="1" destOrd="0" presId="urn:microsoft.com/office/officeart/2005/8/layout/chart3"/>
    <dgm:cxn modelId="{C1AAEAB9-B3A8-450C-98B1-69372F4FB81E}" type="presOf" srcId="{C6CB5844-F9A0-4D20-AA4E-F3494D75B8DC}" destId="{437D67D1-AB6F-4A98-BE23-E21D256D5153}" srcOrd="0" destOrd="0" presId="urn:microsoft.com/office/officeart/2005/8/layout/chart3"/>
    <dgm:cxn modelId="{C69BA0C7-DC10-4E43-9515-A23BAFDACCC7}" type="presOf" srcId="{9202749C-8B73-4997-842E-05CFE29AB019}" destId="{681541A1-3572-49B5-838C-A2C29CF65997}" srcOrd="1" destOrd="0" presId="urn:microsoft.com/office/officeart/2005/8/layout/chart3"/>
    <dgm:cxn modelId="{366161D0-4BD3-4D4F-A155-9F4055E30219}" srcId="{EABACD65-7959-4D62-9035-85670D50BFA5}" destId="{6B955605-E876-48C4-83B4-9F6C37464BEC}" srcOrd="0" destOrd="0" parTransId="{988A4E33-97E6-4F4F-9C87-8D5FD569F285}" sibTransId="{D66CE721-B42D-499D-B8BA-A9B3077440BF}"/>
    <dgm:cxn modelId="{56C25F60-9E15-495F-9022-583EAEF9BF43}" type="presParOf" srcId="{9242A26F-956B-48DE-A237-5F42DB64EC87}" destId="{B962D216-1ED0-428C-8D15-CFE4DBA3A8B1}" srcOrd="0" destOrd="0" presId="urn:microsoft.com/office/officeart/2005/8/layout/chart3"/>
    <dgm:cxn modelId="{6E8632D3-EDDB-4DAE-9409-FE91D7C7F88A}" type="presParOf" srcId="{9242A26F-956B-48DE-A237-5F42DB64EC87}" destId="{40729C8C-23BD-464B-AC62-B03042CD72E2}" srcOrd="1" destOrd="0" presId="urn:microsoft.com/office/officeart/2005/8/layout/chart3"/>
    <dgm:cxn modelId="{AC75B7EE-04E8-458B-AAF4-B125FE35D42A}" type="presParOf" srcId="{9242A26F-956B-48DE-A237-5F42DB64EC87}" destId="{EAFA0A7E-812D-4DDA-B676-CBE495A39913}" srcOrd="2" destOrd="0" presId="urn:microsoft.com/office/officeart/2005/8/layout/chart3"/>
    <dgm:cxn modelId="{D517B60A-AB31-489D-AD19-24B5B0EBD1BE}" type="presParOf" srcId="{9242A26F-956B-48DE-A237-5F42DB64EC87}" destId="{ED5A1F30-8A14-4673-A8D3-E13492A0032C}" srcOrd="3" destOrd="0" presId="urn:microsoft.com/office/officeart/2005/8/layout/chart3"/>
    <dgm:cxn modelId="{B027A29B-E61D-43B5-A60D-8CFFE49F0D68}" type="presParOf" srcId="{9242A26F-956B-48DE-A237-5F42DB64EC87}" destId="{437D67D1-AB6F-4A98-BE23-E21D256D5153}" srcOrd="4" destOrd="0" presId="urn:microsoft.com/office/officeart/2005/8/layout/chart3"/>
    <dgm:cxn modelId="{DE7F89D6-A8EF-4118-8939-AB693AC3DE15}" type="presParOf" srcId="{9242A26F-956B-48DE-A237-5F42DB64EC87}" destId="{12FBE9CC-B586-4C6A-9F1A-13A32732ADF8}" srcOrd="5" destOrd="0" presId="urn:microsoft.com/office/officeart/2005/8/layout/chart3"/>
    <dgm:cxn modelId="{690C3011-DDF2-4973-9F76-924DBC6C2A94}" type="presParOf" srcId="{9242A26F-956B-48DE-A237-5F42DB64EC87}" destId="{5FE7BF4F-0D6C-453A-B4DB-CF376ED6F476}" srcOrd="6" destOrd="0" presId="urn:microsoft.com/office/officeart/2005/8/layout/chart3"/>
    <dgm:cxn modelId="{38762BB1-CF26-40DC-B4FE-96B378BEDCB3}" type="presParOf" srcId="{9242A26F-956B-48DE-A237-5F42DB64EC87}" destId="{681541A1-3572-49B5-838C-A2C29CF65997}"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D216-1ED0-428C-8D15-CFE4DBA3A8B1}">
      <dsp:nvSpPr>
        <dsp:cNvPr id="0" name=""/>
        <dsp:cNvSpPr/>
      </dsp:nvSpPr>
      <dsp:spPr>
        <a:xfrm>
          <a:off x="474733" y="358782"/>
          <a:ext cx="3835336" cy="3835336"/>
        </a:xfrm>
        <a:prstGeom prst="pie">
          <a:avLst>
            <a:gd name="adj1" fmla="val 16200000"/>
            <a:gd name="adj2" fmla="val 0"/>
          </a:avLst>
        </a:prstGeom>
        <a:solidFill>
          <a:schemeClr val="lt1">
            <a:hueOff val="0"/>
            <a:satOff val="0"/>
            <a:lumOff val="0"/>
            <a:alphaOff val="0"/>
          </a:schemeClr>
        </a:solidFill>
        <a:ln w="76200" cap="flat" cmpd="sng" algn="ctr">
          <a:solidFill>
            <a:srgbClr val="FCB51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rgbClr val="808084"/>
              </a:solidFill>
              <a:latin typeface="Arial Narrow" panose="020B0606020202030204" pitchFamily="34" charset="0"/>
            </a:rPr>
            <a:t>The Public</a:t>
          </a:r>
        </a:p>
      </dsp:txBody>
      <dsp:txXfrm>
        <a:off x="2436234" y="1068320"/>
        <a:ext cx="1415421" cy="1141469"/>
      </dsp:txXfrm>
    </dsp:sp>
    <dsp:sp modelId="{EAFA0A7E-812D-4DDA-B676-CBE495A39913}">
      <dsp:nvSpPr>
        <dsp:cNvPr id="0" name=""/>
        <dsp:cNvSpPr/>
      </dsp:nvSpPr>
      <dsp:spPr>
        <a:xfrm>
          <a:off x="476832" y="435193"/>
          <a:ext cx="3835336" cy="3835336"/>
        </a:xfrm>
        <a:prstGeom prst="pie">
          <a:avLst>
            <a:gd name="adj1" fmla="val 0"/>
            <a:gd name="adj2" fmla="val 5400000"/>
          </a:avLst>
        </a:prstGeom>
        <a:solidFill>
          <a:schemeClr val="lt1">
            <a:hueOff val="0"/>
            <a:satOff val="0"/>
            <a:lumOff val="0"/>
            <a:alphaOff val="0"/>
          </a:schemeClr>
        </a:solidFill>
        <a:ln w="76200" cap="flat" cmpd="sng" algn="ctr">
          <a:solidFill>
            <a:srgbClr val="7FBA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rgbClr val="808084"/>
              </a:solidFill>
              <a:latin typeface="Arial Narrow" panose="020B0606020202030204" pitchFamily="34" charset="0"/>
            </a:rPr>
            <a:t>Companies Represented</a:t>
          </a:r>
        </a:p>
      </dsp:txBody>
      <dsp:txXfrm>
        <a:off x="2462988" y="2421350"/>
        <a:ext cx="1415421" cy="1141469"/>
      </dsp:txXfrm>
    </dsp:sp>
    <dsp:sp modelId="{437D67D1-AB6F-4A98-BE23-E21D256D5153}">
      <dsp:nvSpPr>
        <dsp:cNvPr id="0" name=""/>
        <dsp:cNvSpPr/>
      </dsp:nvSpPr>
      <dsp:spPr>
        <a:xfrm>
          <a:off x="398399" y="435193"/>
          <a:ext cx="3835336" cy="3835336"/>
        </a:xfrm>
        <a:prstGeom prst="pie">
          <a:avLst>
            <a:gd name="adj1" fmla="val 5400000"/>
            <a:gd name="adj2" fmla="val 10800000"/>
          </a:avLst>
        </a:prstGeom>
        <a:solidFill>
          <a:schemeClr val="lt1">
            <a:hueOff val="0"/>
            <a:satOff val="0"/>
            <a:lumOff val="0"/>
            <a:alphaOff val="0"/>
          </a:schemeClr>
        </a:solidFill>
        <a:ln w="76200" cap="flat" cmpd="sng" algn="ctr">
          <a:solidFill>
            <a:srgbClr val="51B5E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808084"/>
              </a:solidFill>
              <a:latin typeface="Arial Narrow" panose="020B0606020202030204" pitchFamily="34" charset="0"/>
            </a:rPr>
            <a:t>Clients</a:t>
          </a:r>
        </a:p>
      </dsp:txBody>
      <dsp:txXfrm>
        <a:off x="832157" y="2421350"/>
        <a:ext cx="1415421" cy="1141469"/>
      </dsp:txXfrm>
    </dsp:sp>
    <dsp:sp modelId="{5FE7BF4F-0D6C-453A-B4DB-CF376ED6F476}">
      <dsp:nvSpPr>
        <dsp:cNvPr id="0" name=""/>
        <dsp:cNvSpPr/>
      </dsp:nvSpPr>
      <dsp:spPr>
        <a:xfrm>
          <a:off x="398399" y="365850"/>
          <a:ext cx="3835336" cy="3835336"/>
        </a:xfrm>
        <a:prstGeom prst="pie">
          <a:avLst>
            <a:gd name="adj1" fmla="val 10800000"/>
            <a:gd name="adj2" fmla="val 16200000"/>
          </a:avLst>
        </a:prstGeom>
        <a:solidFill>
          <a:schemeClr val="lt1">
            <a:hueOff val="0"/>
            <a:satOff val="0"/>
            <a:lumOff val="0"/>
            <a:alphaOff val="0"/>
          </a:schemeClr>
        </a:solidFill>
        <a:ln w="76200" cap="flat" cmpd="sng" algn="ctr">
          <a:solidFill>
            <a:srgbClr val="DD5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808084"/>
              </a:solidFill>
              <a:latin typeface="Arial Narrow" panose="020B0606020202030204" pitchFamily="34" charset="0"/>
            </a:rPr>
            <a:t>Other Agents</a:t>
          </a:r>
        </a:p>
      </dsp:txBody>
      <dsp:txXfrm>
        <a:off x="832157" y="1073561"/>
        <a:ext cx="1415421" cy="114146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49B26A8D-01FB-4525-B134-24ED61C78DE4}" type="datetimeFigureOut">
              <a:rPr lang="en-US" smtClean="0"/>
              <a:t>3/22/2024</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147C1034-98A1-4125-931B-4EE9F9B4DB32}" type="slidenum">
              <a:rPr lang="en-US" smtClean="0"/>
              <a:t>‹#›</a:t>
            </a:fld>
            <a:endParaRPr lang="en-US" dirty="0"/>
          </a:p>
        </p:txBody>
      </p:sp>
    </p:spTree>
    <p:extLst>
      <p:ext uri="{BB962C8B-B14F-4D97-AF65-F5344CB8AC3E}">
        <p14:creationId xmlns:p14="http://schemas.microsoft.com/office/powerpoint/2010/main" val="325728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a:t>
            </a:fld>
            <a:endParaRPr lang="en-US" dirty="0"/>
          </a:p>
        </p:txBody>
      </p:sp>
    </p:spTree>
    <p:extLst>
      <p:ext uri="{BB962C8B-B14F-4D97-AF65-F5344CB8AC3E}">
        <p14:creationId xmlns:p14="http://schemas.microsoft.com/office/powerpoint/2010/main" val="157768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a:t>
            </a:fld>
            <a:endParaRPr lang="en-US" dirty="0"/>
          </a:p>
        </p:txBody>
      </p:sp>
    </p:spTree>
    <p:extLst>
      <p:ext uri="{BB962C8B-B14F-4D97-AF65-F5344CB8AC3E}">
        <p14:creationId xmlns:p14="http://schemas.microsoft.com/office/powerpoint/2010/main" val="28561944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100</a:t>
            </a:fld>
            <a:endParaRPr lang="en-US" dirty="0"/>
          </a:p>
        </p:txBody>
      </p:sp>
    </p:spTree>
    <p:extLst>
      <p:ext uri="{BB962C8B-B14F-4D97-AF65-F5344CB8AC3E}">
        <p14:creationId xmlns:p14="http://schemas.microsoft.com/office/powerpoint/2010/main" val="4649650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101</a:t>
            </a:fld>
            <a:endParaRPr lang="en-US" dirty="0"/>
          </a:p>
        </p:txBody>
      </p:sp>
    </p:spTree>
    <p:extLst>
      <p:ext uri="{BB962C8B-B14F-4D97-AF65-F5344CB8AC3E}">
        <p14:creationId xmlns:p14="http://schemas.microsoft.com/office/powerpoint/2010/main" val="11845197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102</a:t>
            </a:fld>
            <a:endParaRPr lang="en-US" dirty="0"/>
          </a:p>
        </p:txBody>
      </p:sp>
    </p:spTree>
    <p:extLst>
      <p:ext uri="{BB962C8B-B14F-4D97-AF65-F5344CB8AC3E}">
        <p14:creationId xmlns:p14="http://schemas.microsoft.com/office/powerpoint/2010/main" val="997700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103</a:t>
            </a:fld>
            <a:endParaRPr lang="en-US" dirty="0"/>
          </a:p>
        </p:txBody>
      </p:sp>
    </p:spTree>
    <p:extLst>
      <p:ext uri="{BB962C8B-B14F-4D97-AF65-F5344CB8AC3E}">
        <p14:creationId xmlns:p14="http://schemas.microsoft.com/office/powerpoint/2010/main" val="7978651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dirty="0"/>
              <a:t>Throughout this course we have been presenting both guidelines and laws regulating ethical practice in the insurance profession. It is important that you realize how fine the line is between unethical behavior and illegal behavior:</a:t>
            </a:r>
            <a:endParaRPr lang="en-US" i="0" dirty="0"/>
          </a:p>
        </p:txBody>
      </p:sp>
      <p:sp>
        <p:nvSpPr>
          <p:cNvPr id="4" name="Slide Number Placeholder 3"/>
          <p:cNvSpPr>
            <a:spLocks noGrp="1"/>
          </p:cNvSpPr>
          <p:nvPr>
            <p:ph type="sldNum" sz="quarter" idx="10"/>
          </p:nvPr>
        </p:nvSpPr>
        <p:spPr/>
        <p:txBody>
          <a:bodyPr/>
          <a:lstStyle/>
          <a:p>
            <a:fld id="{147C1034-98A1-4125-931B-4EE9F9B4DB32}" type="slidenum">
              <a:rPr lang="en-US" smtClean="0"/>
              <a:t>104</a:t>
            </a:fld>
            <a:endParaRPr lang="en-US" dirty="0"/>
          </a:p>
        </p:txBody>
      </p:sp>
    </p:spTree>
    <p:extLst>
      <p:ext uri="{BB962C8B-B14F-4D97-AF65-F5344CB8AC3E}">
        <p14:creationId xmlns:p14="http://schemas.microsoft.com/office/powerpoint/2010/main" val="20151260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It</a:t>
            </a:r>
            <a:r>
              <a:rPr lang="en-US" baseline="0" dirty="0"/>
              <a:t> has become increasingly aware that just to say you are a professional is not enough. We must also behave in a professional manner. The public expects certain things of those who call themselves professionals.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105</a:t>
            </a:fld>
            <a:endParaRPr lang="en-US" dirty="0"/>
          </a:p>
        </p:txBody>
      </p:sp>
    </p:spTree>
    <p:extLst>
      <p:ext uri="{BB962C8B-B14F-4D97-AF65-F5344CB8AC3E}">
        <p14:creationId xmlns:p14="http://schemas.microsoft.com/office/powerpoint/2010/main" val="21393673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106</a:t>
            </a:fld>
            <a:endParaRPr lang="en-US" dirty="0"/>
          </a:p>
        </p:txBody>
      </p:sp>
    </p:spTree>
    <p:extLst>
      <p:ext uri="{BB962C8B-B14F-4D97-AF65-F5344CB8AC3E}">
        <p14:creationId xmlns:p14="http://schemas.microsoft.com/office/powerpoint/2010/main" val="22179450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latin typeface="Arial Narrow" panose="020B0606020202030204" pitchFamily="34" charset="0"/>
              </a:rPr>
              <a:t>These standards enhance the regulatory standards required by companies by setting for all employees personal responsibility, accountability, and behavioral benchmarks. Because of the differences in business models, goals, and expectations, most companies and associations create their own ethical standards and expect agents to comply. </a:t>
            </a:r>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107</a:t>
            </a:fld>
            <a:endParaRPr lang="en-US" dirty="0"/>
          </a:p>
        </p:txBody>
      </p:sp>
    </p:spTree>
    <p:extLst>
      <p:ext uri="{BB962C8B-B14F-4D97-AF65-F5344CB8AC3E}">
        <p14:creationId xmlns:p14="http://schemas.microsoft.com/office/powerpoint/2010/main" val="38590129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endParaRPr lang="en-US" dirty="0"/>
          </a:p>
          <a:p>
            <a:pPr defTabSz="924641">
              <a:defRPr/>
            </a:pPr>
            <a:r>
              <a:rPr lang="en-US" dirty="0"/>
              <a:t>Quote from Mark Twain “Always do right. This will gratify some people, and astonish the rest.”</a:t>
            </a:r>
          </a:p>
          <a:p>
            <a:pPr marL="231160" indent="-23116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108</a:t>
            </a:fld>
            <a:endParaRPr lang="en-US" dirty="0"/>
          </a:p>
        </p:txBody>
      </p:sp>
    </p:spTree>
    <p:extLst>
      <p:ext uri="{BB962C8B-B14F-4D97-AF65-F5344CB8AC3E}">
        <p14:creationId xmlns:p14="http://schemas.microsoft.com/office/powerpoint/2010/main" val="260242644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109</a:t>
            </a:fld>
            <a:endParaRPr lang="en-US" dirty="0"/>
          </a:p>
        </p:txBody>
      </p:sp>
    </p:spTree>
    <p:extLst>
      <p:ext uri="{BB962C8B-B14F-4D97-AF65-F5344CB8AC3E}">
        <p14:creationId xmlns:p14="http://schemas.microsoft.com/office/powerpoint/2010/main" val="349019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100" dirty="0">
                <a:latin typeface="Arial Narrow" panose="020B0606020202030204" pitchFamily="34" charset="0"/>
              </a:rPr>
              <a:t>The role of ethics and morality also play a part in the business world. Because morality varies so widely among individuals, ethics become an important component to conducting business. For business, a set of expectations and rules that all employees must follow is vital to the company’s reputation and position both in the business community and with the public.</a:t>
            </a:r>
          </a:p>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11</a:t>
            </a:fld>
            <a:endParaRPr lang="en-US" dirty="0"/>
          </a:p>
        </p:txBody>
      </p:sp>
    </p:spTree>
    <p:extLst>
      <p:ext uri="{BB962C8B-B14F-4D97-AF65-F5344CB8AC3E}">
        <p14:creationId xmlns:p14="http://schemas.microsoft.com/office/powerpoint/2010/main" val="38724576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dirty="0"/>
              <a:t>No matter what perspective agents use to make ethical decisions, one cannot discount the power of suggestion. </a:t>
            </a:r>
          </a:p>
          <a:p>
            <a:pPr marL="231160" indent="-231160" defTabSz="924641">
              <a:buFontTx/>
              <a:buAutoNum type="arabicPeriod"/>
              <a:defRPr/>
            </a:pPr>
            <a:r>
              <a:rPr lang="en-US" dirty="0"/>
              <a:t>If an agency prides itself on the ethical values and honesty its agents bring to every transaction and interaction, and the management enforces those values, agents are more likely to develop a good process for handling ethical problems.</a:t>
            </a:r>
          </a:p>
        </p:txBody>
      </p:sp>
      <p:sp>
        <p:nvSpPr>
          <p:cNvPr id="4" name="Slide Number Placeholder 3"/>
          <p:cNvSpPr>
            <a:spLocks noGrp="1"/>
          </p:cNvSpPr>
          <p:nvPr>
            <p:ph type="sldNum" sz="quarter" idx="10"/>
          </p:nvPr>
        </p:nvSpPr>
        <p:spPr/>
        <p:txBody>
          <a:bodyPr/>
          <a:lstStyle/>
          <a:p>
            <a:fld id="{147C1034-98A1-4125-931B-4EE9F9B4DB32}" type="slidenum">
              <a:rPr lang="en-US" smtClean="0"/>
              <a:t>110</a:t>
            </a:fld>
            <a:endParaRPr lang="en-US" dirty="0"/>
          </a:p>
        </p:txBody>
      </p:sp>
    </p:spTree>
    <p:extLst>
      <p:ext uri="{BB962C8B-B14F-4D97-AF65-F5344CB8AC3E}">
        <p14:creationId xmlns:p14="http://schemas.microsoft.com/office/powerpoint/2010/main" val="22899025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b="1" dirty="0"/>
              <a:t>Increased</a:t>
            </a:r>
            <a:r>
              <a:rPr lang="en-US" b="1" baseline="0" dirty="0"/>
              <a:t> teamwork: </a:t>
            </a:r>
            <a:r>
              <a:rPr lang="en-US" dirty="0"/>
              <a:t>When employees know what’s expected of them and what the company’s values are, it makes it easier for them to conduct business in a way that helps the company meet its objectives. </a:t>
            </a:r>
          </a:p>
          <a:p>
            <a:pPr marL="231160" indent="-231160" defTabSz="924641">
              <a:buFontTx/>
              <a:buAutoNum type="arabicPeriod"/>
              <a:defRPr/>
            </a:pPr>
            <a:r>
              <a:rPr lang="en-US" b="1" dirty="0"/>
              <a:t>Stronger management standards: </a:t>
            </a:r>
            <a:r>
              <a:rPr lang="en-US" dirty="0"/>
              <a:t>When a company is following its code of conduct regularly, management standards improve across the board. Decisions become easier, and companies avoid unnecessary difficulties that arise from not following a strict code of ethics.</a:t>
            </a:r>
          </a:p>
          <a:p>
            <a:pPr marL="231160" indent="-231160" defTabSz="924641">
              <a:buFontTx/>
              <a:buAutoNum type="arabicPeriod"/>
              <a:defRPr/>
            </a:pPr>
            <a:r>
              <a:rPr lang="en-US" b="1" dirty="0"/>
              <a:t>Improved Compliance: </a:t>
            </a:r>
            <a:r>
              <a:rPr lang="en-US" dirty="0"/>
              <a:t>By building ethical codes of conduct that adhere to the letter of the law, companies can greatly reduce incidents of noncompliance, including any associated fines or penalties. </a:t>
            </a:r>
          </a:p>
          <a:p>
            <a:pPr marL="231160" indent="-231160" defTabSz="924641">
              <a:buFontTx/>
              <a:buAutoNum type="arabicPeriod"/>
              <a:defRPr/>
            </a:pPr>
            <a:r>
              <a:rPr lang="en-US" b="1" dirty="0"/>
              <a:t>Better public reputation: </a:t>
            </a:r>
            <a:r>
              <a:rPr lang="en-US" dirty="0"/>
              <a:t>People love a company with a heart. Companies with strong ethical standards that are clearly visible in how they do business attract positive attention. Customers want to be part of that culture and want to experience the positivity firsthand.</a:t>
            </a:r>
          </a:p>
          <a:p>
            <a:pPr marL="231160" indent="-231160" defTabSz="924641">
              <a:buFontTx/>
              <a:buAutoNum type="arabicPeriod"/>
              <a:defRPr/>
            </a:pPr>
            <a:r>
              <a:rPr lang="en-US" b="1" dirty="0"/>
              <a:t>Decreased illegal</a:t>
            </a:r>
            <a:r>
              <a:rPr lang="en-US" b="1" baseline="0" dirty="0"/>
              <a:t> activity: </a:t>
            </a:r>
            <a:r>
              <a:rPr lang="en-US" dirty="0"/>
              <a:t>Employees who are trained in ethical practices and who have accountability for their actions are less likely to do harm to their employers. While a strong ethical environment will not remove all illegal activity from a company, it will help business greatly reduce the likelihood of an employee committing a criminal act. </a:t>
            </a:r>
          </a:p>
          <a:p>
            <a:pPr marL="231160" indent="-231160" defTabSz="924641">
              <a:buFontTx/>
              <a:buAutoNum type="arabicPeriod"/>
              <a:defRPr/>
            </a:pPr>
            <a:r>
              <a:rPr lang="en-US" b="1" dirty="0"/>
              <a:t>Increased cost saving overall: </a:t>
            </a:r>
            <a:r>
              <a:rPr lang="en-US" dirty="0"/>
              <a:t>Inspired employees are loyal employees. Ethical cultures with a transparency from the top down breed job satisfaction and employee retention. That saves money in terms of rehiring and retraining. Also, cost savings can be realized with the increased sales and customer retention. When customers trust a company, they stay with a company.</a:t>
            </a:r>
          </a:p>
          <a:p>
            <a:pPr marL="231160" indent="-231160" defTabSz="924641">
              <a:buFontTx/>
              <a:buAutoNum type="arabicPeriod"/>
              <a:defRPr/>
            </a:pPr>
            <a:endParaRPr lang="en-US" b="1" dirty="0"/>
          </a:p>
        </p:txBody>
      </p:sp>
      <p:sp>
        <p:nvSpPr>
          <p:cNvPr id="4" name="Slide Number Placeholder 3"/>
          <p:cNvSpPr>
            <a:spLocks noGrp="1"/>
          </p:cNvSpPr>
          <p:nvPr>
            <p:ph type="sldNum" sz="quarter" idx="10"/>
          </p:nvPr>
        </p:nvSpPr>
        <p:spPr/>
        <p:txBody>
          <a:bodyPr/>
          <a:lstStyle/>
          <a:p>
            <a:fld id="{147C1034-98A1-4125-931B-4EE9F9B4DB32}" type="slidenum">
              <a:rPr lang="en-US" smtClean="0"/>
              <a:t>111</a:t>
            </a:fld>
            <a:endParaRPr lang="en-US" dirty="0"/>
          </a:p>
        </p:txBody>
      </p:sp>
    </p:spTree>
    <p:extLst>
      <p:ext uri="{BB962C8B-B14F-4D97-AF65-F5344CB8AC3E}">
        <p14:creationId xmlns:p14="http://schemas.microsoft.com/office/powerpoint/2010/main" val="426677973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112</a:t>
            </a:fld>
            <a:endParaRPr lang="en-US" dirty="0"/>
          </a:p>
        </p:txBody>
      </p:sp>
    </p:spTree>
    <p:extLst>
      <p:ext uri="{BB962C8B-B14F-4D97-AF65-F5344CB8AC3E}">
        <p14:creationId xmlns:p14="http://schemas.microsoft.com/office/powerpoint/2010/main" val="5366032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113</a:t>
            </a:fld>
            <a:endParaRPr lang="en-US" dirty="0"/>
          </a:p>
        </p:txBody>
      </p:sp>
    </p:spTree>
    <p:extLst>
      <p:ext uri="{BB962C8B-B14F-4D97-AF65-F5344CB8AC3E}">
        <p14:creationId xmlns:p14="http://schemas.microsoft.com/office/powerpoint/2010/main" val="24991904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Answer: trying to please clients or simply conducting business unaware that their actions are unethical</a:t>
            </a:r>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114</a:t>
            </a:fld>
            <a:endParaRPr lang="en-US" dirty="0"/>
          </a:p>
        </p:txBody>
      </p:sp>
    </p:spTree>
    <p:extLst>
      <p:ext uri="{BB962C8B-B14F-4D97-AF65-F5344CB8AC3E}">
        <p14:creationId xmlns:p14="http://schemas.microsoft.com/office/powerpoint/2010/main" val="29780966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If it feels wrong, it probably is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115</a:t>
            </a:fld>
            <a:endParaRPr lang="en-US" dirty="0"/>
          </a:p>
        </p:txBody>
      </p:sp>
    </p:spTree>
    <p:extLst>
      <p:ext uri="{BB962C8B-B14F-4D97-AF65-F5344CB8AC3E}">
        <p14:creationId xmlns:p14="http://schemas.microsoft.com/office/powerpoint/2010/main" val="8662226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Answer: Situation</a:t>
            </a:r>
            <a:r>
              <a:rPr lang="en-US" baseline="0" dirty="0"/>
              <a:t> based, rule based, people based, duty based</a:t>
            </a:r>
            <a:endParaRPr lang="en-US" dirty="0"/>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116</a:t>
            </a:fld>
            <a:endParaRPr lang="en-US" dirty="0"/>
          </a:p>
        </p:txBody>
      </p:sp>
    </p:spTree>
    <p:extLst>
      <p:ext uri="{BB962C8B-B14F-4D97-AF65-F5344CB8AC3E}">
        <p14:creationId xmlns:p14="http://schemas.microsoft.com/office/powerpoint/2010/main" val="3279728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Answer: Situation</a:t>
            </a:r>
            <a:r>
              <a:rPr lang="en-US" baseline="0" dirty="0"/>
              <a:t> based, rule based, people based, duty based</a:t>
            </a:r>
            <a:endParaRPr lang="en-US" dirty="0"/>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117</a:t>
            </a:fld>
            <a:endParaRPr lang="en-US" dirty="0"/>
          </a:p>
        </p:txBody>
      </p:sp>
    </p:spTree>
    <p:extLst>
      <p:ext uri="{BB962C8B-B14F-4D97-AF65-F5344CB8AC3E}">
        <p14:creationId xmlns:p14="http://schemas.microsoft.com/office/powerpoint/2010/main" val="306346412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True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118</a:t>
            </a:fld>
            <a:endParaRPr lang="en-US" dirty="0"/>
          </a:p>
        </p:txBody>
      </p:sp>
    </p:spTree>
    <p:extLst>
      <p:ext uri="{BB962C8B-B14F-4D97-AF65-F5344CB8AC3E}">
        <p14:creationId xmlns:p14="http://schemas.microsoft.com/office/powerpoint/2010/main" val="34508548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(B) Producer Licensing Model act</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119</a:t>
            </a:fld>
            <a:endParaRPr lang="en-US" dirty="0"/>
          </a:p>
        </p:txBody>
      </p:sp>
    </p:spTree>
    <p:extLst>
      <p:ext uri="{BB962C8B-B14F-4D97-AF65-F5344CB8AC3E}">
        <p14:creationId xmlns:p14="http://schemas.microsoft.com/office/powerpoint/2010/main" val="371467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12</a:t>
            </a:fld>
            <a:endParaRPr lang="en-US" dirty="0"/>
          </a:p>
        </p:txBody>
      </p:sp>
    </p:spTree>
    <p:extLst>
      <p:ext uri="{BB962C8B-B14F-4D97-AF65-F5344CB8AC3E}">
        <p14:creationId xmlns:p14="http://schemas.microsoft.com/office/powerpoint/2010/main" val="419460241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False</a:t>
            </a:r>
          </a:p>
        </p:txBody>
      </p:sp>
      <p:sp>
        <p:nvSpPr>
          <p:cNvPr id="4" name="Slide Number Placeholder 3"/>
          <p:cNvSpPr>
            <a:spLocks noGrp="1"/>
          </p:cNvSpPr>
          <p:nvPr>
            <p:ph type="sldNum" sz="quarter" idx="10"/>
          </p:nvPr>
        </p:nvSpPr>
        <p:spPr/>
        <p:txBody>
          <a:bodyPr/>
          <a:lstStyle/>
          <a:p>
            <a:fld id="{147C1034-98A1-4125-931B-4EE9F9B4DB32}" type="slidenum">
              <a:rPr lang="en-US" smtClean="0"/>
              <a:t>120</a:t>
            </a:fld>
            <a:endParaRPr lang="en-US" dirty="0"/>
          </a:p>
        </p:txBody>
      </p:sp>
    </p:spTree>
    <p:extLst>
      <p:ext uri="{BB962C8B-B14F-4D97-AF65-F5344CB8AC3E}">
        <p14:creationId xmlns:p14="http://schemas.microsoft.com/office/powerpoint/2010/main" val="19767502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Do unto others as you would have them do unto you.</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121</a:t>
            </a:fld>
            <a:endParaRPr lang="en-US" dirty="0"/>
          </a:p>
        </p:txBody>
      </p:sp>
    </p:spTree>
    <p:extLst>
      <p:ext uri="{BB962C8B-B14F-4D97-AF65-F5344CB8AC3E}">
        <p14:creationId xmlns:p14="http://schemas.microsoft.com/office/powerpoint/2010/main" val="8388880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C – both A &amp; B</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122</a:t>
            </a:fld>
            <a:endParaRPr lang="en-US" dirty="0"/>
          </a:p>
        </p:txBody>
      </p:sp>
    </p:spTree>
    <p:extLst>
      <p:ext uri="{BB962C8B-B14F-4D97-AF65-F5344CB8AC3E}">
        <p14:creationId xmlns:p14="http://schemas.microsoft.com/office/powerpoint/2010/main" val="75217967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True</a:t>
            </a:r>
          </a:p>
        </p:txBody>
      </p:sp>
      <p:sp>
        <p:nvSpPr>
          <p:cNvPr id="4" name="Slide Number Placeholder 3"/>
          <p:cNvSpPr>
            <a:spLocks noGrp="1"/>
          </p:cNvSpPr>
          <p:nvPr>
            <p:ph type="sldNum" sz="quarter" idx="10"/>
          </p:nvPr>
        </p:nvSpPr>
        <p:spPr/>
        <p:txBody>
          <a:bodyPr/>
          <a:lstStyle/>
          <a:p>
            <a:fld id="{147C1034-98A1-4125-931B-4EE9F9B4DB32}" type="slidenum">
              <a:rPr lang="en-US" smtClean="0"/>
              <a:t>123</a:t>
            </a:fld>
            <a:endParaRPr lang="en-US" dirty="0"/>
          </a:p>
        </p:txBody>
      </p:sp>
    </p:spTree>
    <p:extLst>
      <p:ext uri="{BB962C8B-B14F-4D97-AF65-F5344CB8AC3E}">
        <p14:creationId xmlns:p14="http://schemas.microsoft.com/office/powerpoint/2010/main" val="330790305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1. Increased teamwork</a:t>
            </a:r>
          </a:p>
          <a:p>
            <a:r>
              <a:rPr lang="en-US" baseline="0" dirty="0"/>
              <a:t>               2. Stronger Management standards</a:t>
            </a:r>
          </a:p>
          <a:p>
            <a:r>
              <a:rPr lang="en-US" baseline="0" dirty="0"/>
              <a:t>               3. A better public reputation</a:t>
            </a:r>
          </a:p>
          <a:p>
            <a:r>
              <a:rPr lang="en-US" baseline="0" dirty="0"/>
              <a:t>               4. Improved Compliance</a:t>
            </a:r>
          </a:p>
          <a:p>
            <a:r>
              <a:rPr lang="en-US" baseline="0" dirty="0"/>
              <a:t>               5. Decreased illegal activity</a:t>
            </a:r>
          </a:p>
          <a:p>
            <a:r>
              <a:rPr lang="en-US" baseline="0" dirty="0"/>
              <a:t>               6. Increased cost saving overall</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124</a:t>
            </a:fld>
            <a:endParaRPr lang="en-US" dirty="0"/>
          </a:p>
        </p:txBody>
      </p:sp>
    </p:spTree>
    <p:extLst>
      <p:ext uri="{BB962C8B-B14F-4D97-AF65-F5344CB8AC3E}">
        <p14:creationId xmlns:p14="http://schemas.microsoft.com/office/powerpoint/2010/main" val="203337598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125</a:t>
            </a:fld>
            <a:endParaRPr lang="en-US" dirty="0"/>
          </a:p>
        </p:txBody>
      </p:sp>
    </p:spTree>
    <p:extLst>
      <p:ext uri="{BB962C8B-B14F-4D97-AF65-F5344CB8AC3E}">
        <p14:creationId xmlns:p14="http://schemas.microsoft.com/office/powerpoint/2010/main" val="28084805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126</a:t>
            </a:fld>
            <a:endParaRPr lang="en-US" dirty="0"/>
          </a:p>
        </p:txBody>
      </p:sp>
    </p:spTree>
    <p:extLst>
      <p:ext uri="{BB962C8B-B14F-4D97-AF65-F5344CB8AC3E}">
        <p14:creationId xmlns:p14="http://schemas.microsoft.com/office/powerpoint/2010/main" val="21860226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127</a:t>
            </a:fld>
            <a:endParaRPr lang="en-US" dirty="0"/>
          </a:p>
        </p:txBody>
      </p:sp>
    </p:spTree>
    <p:extLst>
      <p:ext uri="{BB962C8B-B14F-4D97-AF65-F5344CB8AC3E}">
        <p14:creationId xmlns:p14="http://schemas.microsoft.com/office/powerpoint/2010/main" val="16958362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128</a:t>
            </a:fld>
            <a:endParaRPr lang="en-US" dirty="0"/>
          </a:p>
        </p:txBody>
      </p:sp>
    </p:spTree>
    <p:extLst>
      <p:ext uri="{BB962C8B-B14F-4D97-AF65-F5344CB8AC3E}">
        <p14:creationId xmlns:p14="http://schemas.microsoft.com/office/powerpoint/2010/main" val="40234427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129</a:t>
            </a:fld>
            <a:endParaRPr lang="en-US" dirty="0"/>
          </a:p>
        </p:txBody>
      </p:sp>
    </p:spTree>
    <p:extLst>
      <p:ext uri="{BB962C8B-B14F-4D97-AF65-F5344CB8AC3E}">
        <p14:creationId xmlns:p14="http://schemas.microsoft.com/office/powerpoint/2010/main" val="253340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100" dirty="0">
                <a:latin typeface="Arial Narrow" panose="020B0606020202030204" pitchFamily="34" charset="0"/>
              </a:rPr>
              <a:t>Part of that is a lack of commitment to the ethical codes set forth or a lack of an ethical oversight program or process that ensures these standards are met within all areas of the company. Another factor is that because laws often come with black-and-white interpretations, ethical dilemmas are much more difficult to unravel. </a:t>
            </a:r>
          </a:p>
          <a:p>
            <a:pPr defTabSz="924641">
              <a:defRPr/>
            </a:pPr>
            <a:endParaRPr lang="en-US" sz="1100" dirty="0">
              <a:latin typeface="Arial Narrow" panose="020B0606020202030204" pitchFamily="34" charset="0"/>
            </a:endParaRPr>
          </a:p>
          <a:p>
            <a:pPr defTabSz="924641">
              <a:defRPr/>
            </a:pPr>
            <a:r>
              <a:rPr lang="en-US" dirty="0">
                <a:latin typeface="Arial Narrow" panose="020B0606020202030204" pitchFamily="34" charset="0"/>
              </a:rPr>
              <a:t>Applications get filed later than required. Mistakes on claims are embarrassing and leave agents wondering the best course of action. It is easy to understand how some ethical boundaries can be crossed given that the laws are applied in real life and involve scenarios that vary and have extenuating, emotional circumstances attached. </a:t>
            </a:r>
          </a:p>
          <a:p>
            <a:pPr defTabSz="924641">
              <a:defRPr/>
            </a:pPr>
            <a:endParaRPr lang="en-US" dirty="0">
              <a:latin typeface="Arial Narrow" panose="020B0606020202030204" pitchFamily="34" charset="0"/>
            </a:endParaRPr>
          </a:p>
          <a:p>
            <a:pPr defTabSz="924641">
              <a:defRPr/>
            </a:pPr>
            <a:r>
              <a:rPr lang="en-US" dirty="0">
                <a:latin typeface="Arial Narrow" panose="020B0606020202030204" pitchFamily="34" charset="0"/>
              </a:rPr>
              <a:t>Sometimes, though, ethical boundaries are crossed with intent or in cases of oversight or lack of strong governance.</a:t>
            </a:r>
          </a:p>
          <a:p>
            <a:pPr defTabSz="924641">
              <a:defRPr/>
            </a:pPr>
            <a:endParaRPr lang="en-US" sz="1100" dirty="0">
              <a:latin typeface="Arial Narrow" panose="020B0606020202030204" pitchFamily="34" charset="0"/>
            </a:endParaRP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13</a:t>
            </a:fld>
            <a:endParaRPr lang="en-US" dirty="0"/>
          </a:p>
        </p:txBody>
      </p:sp>
    </p:spTree>
    <p:extLst>
      <p:ext uri="{BB962C8B-B14F-4D97-AF65-F5344CB8AC3E}">
        <p14:creationId xmlns:p14="http://schemas.microsoft.com/office/powerpoint/2010/main" val="12113810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130</a:t>
            </a:fld>
            <a:endParaRPr lang="en-US" dirty="0"/>
          </a:p>
        </p:txBody>
      </p:sp>
    </p:spTree>
    <p:extLst>
      <p:ext uri="{BB962C8B-B14F-4D97-AF65-F5344CB8AC3E}">
        <p14:creationId xmlns:p14="http://schemas.microsoft.com/office/powerpoint/2010/main" val="210310559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131</a:t>
            </a:fld>
            <a:endParaRPr lang="en-US" dirty="0"/>
          </a:p>
        </p:txBody>
      </p:sp>
    </p:spTree>
    <p:extLst>
      <p:ext uri="{BB962C8B-B14F-4D97-AF65-F5344CB8AC3E}">
        <p14:creationId xmlns:p14="http://schemas.microsoft.com/office/powerpoint/2010/main" val="123686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Here is a statement pulled from Enron’s ethical code, “Our Values”: </a:t>
            </a:r>
            <a:r>
              <a:rPr lang="en-US" dirty="0"/>
              <a:t>INTEGRITY: We work with customers and prospects openly, honestly, and sincerely. When we say we will do something, we will do it; when we say we cannot or will not do something, then we won’t do it.</a:t>
            </a:r>
          </a:p>
          <a:p>
            <a:endParaRPr lang="en-US" dirty="0"/>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14</a:t>
            </a:fld>
            <a:endParaRPr lang="en-US" dirty="0"/>
          </a:p>
        </p:txBody>
      </p:sp>
    </p:spTree>
    <p:extLst>
      <p:ext uri="{BB962C8B-B14F-4D97-AF65-F5344CB8AC3E}">
        <p14:creationId xmlns:p14="http://schemas.microsoft.com/office/powerpoint/2010/main" val="232115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Narrow" panose="020B0606020202030204" pitchFamily="34" charset="0"/>
              </a:rPr>
              <a:t>1. Put simply Joseph Caramadre was setting himself and his clients up to profit from the demise of strangers. </a:t>
            </a:r>
          </a:p>
          <a:p>
            <a:r>
              <a:rPr lang="en-US" sz="1100" dirty="0">
                <a:latin typeface="Arial Narrow" panose="020B0606020202030204" pitchFamily="34" charset="0"/>
              </a:rPr>
              <a:t>2.  There have been at least eight lawsuits there were filed in Rhode Island relating to Caramadre’s scheme. Insurance Companies Nationwide, Transamerica, and Western Reserve all have sued.</a:t>
            </a:r>
          </a:p>
        </p:txBody>
      </p:sp>
      <p:sp>
        <p:nvSpPr>
          <p:cNvPr id="4" name="Slide Number Placeholder 3"/>
          <p:cNvSpPr>
            <a:spLocks noGrp="1"/>
          </p:cNvSpPr>
          <p:nvPr>
            <p:ph type="sldNum" sz="quarter" idx="10"/>
          </p:nvPr>
        </p:nvSpPr>
        <p:spPr/>
        <p:txBody>
          <a:bodyPr/>
          <a:lstStyle/>
          <a:p>
            <a:fld id="{147C1034-98A1-4125-931B-4EE9F9B4DB32}" type="slidenum">
              <a:rPr lang="en-US" smtClean="0"/>
              <a:t>15</a:t>
            </a:fld>
            <a:endParaRPr lang="en-US" dirty="0"/>
          </a:p>
        </p:txBody>
      </p:sp>
    </p:spTree>
    <p:extLst>
      <p:ext uri="{BB962C8B-B14F-4D97-AF65-F5344CB8AC3E}">
        <p14:creationId xmlns:p14="http://schemas.microsoft.com/office/powerpoint/2010/main" val="330975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16</a:t>
            </a:fld>
            <a:endParaRPr lang="en-US" dirty="0"/>
          </a:p>
        </p:txBody>
      </p:sp>
    </p:spTree>
    <p:extLst>
      <p:ext uri="{BB962C8B-B14F-4D97-AF65-F5344CB8AC3E}">
        <p14:creationId xmlns:p14="http://schemas.microsoft.com/office/powerpoint/2010/main" val="3982539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17</a:t>
            </a:fld>
            <a:endParaRPr lang="en-US" dirty="0"/>
          </a:p>
        </p:txBody>
      </p:sp>
    </p:spTree>
    <p:extLst>
      <p:ext uri="{BB962C8B-B14F-4D97-AF65-F5344CB8AC3E}">
        <p14:creationId xmlns:p14="http://schemas.microsoft.com/office/powerpoint/2010/main" val="401600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18</a:t>
            </a:fld>
            <a:endParaRPr lang="en-US" dirty="0"/>
          </a:p>
        </p:txBody>
      </p:sp>
    </p:spTree>
    <p:extLst>
      <p:ext uri="{BB962C8B-B14F-4D97-AF65-F5344CB8AC3E}">
        <p14:creationId xmlns:p14="http://schemas.microsoft.com/office/powerpoint/2010/main" val="3650423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19</a:t>
            </a:fld>
            <a:endParaRPr lang="en-US" dirty="0"/>
          </a:p>
        </p:txBody>
      </p:sp>
    </p:spTree>
    <p:extLst>
      <p:ext uri="{BB962C8B-B14F-4D97-AF65-F5344CB8AC3E}">
        <p14:creationId xmlns:p14="http://schemas.microsoft.com/office/powerpoint/2010/main" val="14507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2</a:t>
            </a:fld>
            <a:endParaRPr lang="en-US" dirty="0"/>
          </a:p>
        </p:txBody>
      </p:sp>
    </p:spTree>
    <p:extLst>
      <p:ext uri="{BB962C8B-B14F-4D97-AF65-F5344CB8AC3E}">
        <p14:creationId xmlns:p14="http://schemas.microsoft.com/office/powerpoint/2010/main" val="1942725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20</a:t>
            </a:fld>
            <a:endParaRPr lang="en-US" dirty="0"/>
          </a:p>
        </p:txBody>
      </p:sp>
    </p:spTree>
    <p:extLst>
      <p:ext uri="{BB962C8B-B14F-4D97-AF65-F5344CB8AC3E}">
        <p14:creationId xmlns:p14="http://schemas.microsoft.com/office/powerpoint/2010/main" val="907233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sz="1100" dirty="0">
                <a:latin typeface="Arial Narrow" panose="020B0606020202030204" pitchFamily="34" charset="0"/>
              </a:rPr>
              <a:t>That includes communicating with the insurance companies to ensure the companies’ expectations are being met and to foster a more collaborative environment. Honestly representing products and services is a paramount concern for agents, and agents must be cognizant of how their communications and actions affect the insurance companies’ interests and reputation.</a:t>
            </a:r>
          </a:p>
          <a:p>
            <a:pPr marL="231160" indent="-231160" defTabSz="924641">
              <a:buFontTx/>
              <a:buAutoNum type="arabicPeriod"/>
              <a:defRPr/>
            </a:pPr>
            <a:r>
              <a:rPr lang="en-US" sz="1100" dirty="0">
                <a:latin typeface="Arial Narrow" panose="020B0606020202030204" pitchFamily="34" charset="0"/>
              </a:rPr>
              <a:t>Agents should abide by all codes of conduct set forth by the agency and, lacking such codes, should work toward creating and helping maintain sound business practices.</a:t>
            </a:r>
          </a:p>
          <a:p>
            <a:pPr marL="231160" indent="-231160" defTabSz="924641">
              <a:buFontTx/>
              <a:buAutoNum type="arabicPeriod"/>
              <a:defRPr/>
            </a:pPr>
            <a:endParaRPr lang="en-US" sz="1100" dirty="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21</a:t>
            </a:fld>
            <a:endParaRPr lang="en-US" dirty="0"/>
          </a:p>
        </p:txBody>
      </p:sp>
    </p:spTree>
    <p:extLst>
      <p:ext uri="{BB962C8B-B14F-4D97-AF65-F5344CB8AC3E}">
        <p14:creationId xmlns:p14="http://schemas.microsoft.com/office/powerpoint/2010/main" val="2277719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sz="1100" dirty="0">
                <a:latin typeface="Arial Narrow" panose="020B0606020202030204" pitchFamily="34" charset="0"/>
              </a:rPr>
              <a:t>Agents need to service their clients’ policies diligently and making sure any important information or policy changes are communicated to the clients in a timely manner.</a:t>
            </a:r>
          </a:p>
          <a:p>
            <a:pPr marL="231160" indent="-23116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22</a:t>
            </a:fld>
            <a:endParaRPr lang="en-US" dirty="0"/>
          </a:p>
        </p:txBody>
      </p:sp>
    </p:spTree>
    <p:extLst>
      <p:ext uri="{BB962C8B-B14F-4D97-AF65-F5344CB8AC3E}">
        <p14:creationId xmlns:p14="http://schemas.microsoft.com/office/powerpoint/2010/main" val="234685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a:buAutoNum type="arabicPeriod"/>
            </a:pPr>
            <a:r>
              <a:rPr lang="en-US" sz="1100" dirty="0">
                <a:latin typeface="Arial Narrow" panose="020B0606020202030204" pitchFamily="34" charset="0"/>
              </a:rPr>
              <a:t>As colleagues within an industry, agents are expected to carry on their relations with other insurance agents and agencies in the spirit of positivity. Despite being business competitors in many instances, agents are all part of the same industry and want the same things for their clients and their insurance companies.</a:t>
            </a:r>
          </a:p>
          <a:p>
            <a:pPr marL="231160" indent="-231160">
              <a:buAutoNum type="arabicPeriod"/>
            </a:pPr>
            <a:r>
              <a:rPr lang="en-US" sz="1100" dirty="0">
                <a:latin typeface="Arial Narrow" panose="020B0606020202030204" pitchFamily="34" charset="0"/>
              </a:rPr>
              <a:t>Agents in many states work under the “contract of agency” arrangement, which creates the fiduciary relationship. </a:t>
            </a:r>
          </a:p>
          <a:p>
            <a:pPr marL="231160" indent="-231160">
              <a:buAutoNum type="arabicPeriod"/>
            </a:pPr>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23</a:t>
            </a:fld>
            <a:endParaRPr lang="en-US" dirty="0"/>
          </a:p>
        </p:txBody>
      </p:sp>
    </p:spTree>
    <p:extLst>
      <p:ext uri="{BB962C8B-B14F-4D97-AF65-F5344CB8AC3E}">
        <p14:creationId xmlns:p14="http://schemas.microsoft.com/office/powerpoint/2010/main" val="163690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24</a:t>
            </a:fld>
            <a:endParaRPr lang="en-US" dirty="0"/>
          </a:p>
        </p:txBody>
      </p:sp>
    </p:spTree>
    <p:extLst>
      <p:ext uri="{BB962C8B-B14F-4D97-AF65-F5344CB8AC3E}">
        <p14:creationId xmlns:p14="http://schemas.microsoft.com/office/powerpoint/2010/main" val="3968215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25</a:t>
            </a:fld>
            <a:endParaRPr lang="en-US" dirty="0"/>
          </a:p>
        </p:txBody>
      </p:sp>
    </p:spTree>
    <p:extLst>
      <p:ext uri="{BB962C8B-B14F-4D97-AF65-F5344CB8AC3E}">
        <p14:creationId xmlns:p14="http://schemas.microsoft.com/office/powerpoint/2010/main" val="3127908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26</a:t>
            </a:fld>
            <a:endParaRPr lang="en-US" dirty="0"/>
          </a:p>
        </p:txBody>
      </p:sp>
    </p:spTree>
    <p:extLst>
      <p:ext uri="{BB962C8B-B14F-4D97-AF65-F5344CB8AC3E}">
        <p14:creationId xmlns:p14="http://schemas.microsoft.com/office/powerpoint/2010/main" val="3766254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27</a:t>
            </a:fld>
            <a:endParaRPr lang="en-US" dirty="0"/>
          </a:p>
        </p:txBody>
      </p:sp>
    </p:spTree>
    <p:extLst>
      <p:ext uri="{BB962C8B-B14F-4D97-AF65-F5344CB8AC3E}">
        <p14:creationId xmlns:p14="http://schemas.microsoft.com/office/powerpoint/2010/main" val="931161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True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28</a:t>
            </a:fld>
            <a:endParaRPr lang="en-US" dirty="0"/>
          </a:p>
        </p:txBody>
      </p:sp>
    </p:spTree>
    <p:extLst>
      <p:ext uri="{BB962C8B-B14F-4D97-AF65-F5344CB8AC3E}">
        <p14:creationId xmlns:p14="http://schemas.microsoft.com/office/powerpoint/2010/main" val="2387238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D</a:t>
            </a:r>
            <a:r>
              <a:rPr lang="en-US" baseline="0" dirty="0"/>
              <a:t> – all of the above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29</a:t>
            </a:fld>
            <a:endParaRPr lang="en-US" dirty="0"/>
          </a:p>
        </p:txBody>
      </p:sp>
    </p:spTree>
    <p:extLst>
      <p:ext uri="{BB962C8B-B14F-4D97-AF65-F5344CB8AC3E}">
        <p14:creationId xmlns:p14="http://schemas.microsoft.com/office/powerpoint/2010/main" val="290065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3</a:t>
            </a:fld>
            <a:endParaRPr lang="en-US" dirty="0"/>
          </a:p>
        </p:txBody>
      </p:sp>
    </p:spTree>
    <p:extLst>
      <p:ext uri="{BB962C8B-B14F-4D97-AF65-F5344CB8AC3E}">
        <p14:creationId xmlns:p14="http://schemas.microsoft.com/office/powerpoint/2010/main" val="2471169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True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30</a:t>
            </a:fld>
            <a:endParaRPr lang="en-US" dirty="0"/>
          </a:p>
        </p:txBody>
      </p:sp>
    </p:spTree>
    <p:extLst>
      <p:ext uri="{BB962C8B-B14F-4D97-AF65-F5344CB8AC3E}">
        <p14:creationId xmlns:p14="http://schemas.microsoft.com/office/powerpoint/2010/main" val="1877821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All the above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31</a:t>
            </a:fld>
            <a:endParaRPr lang="en-US" dirty="0"/>
          </a:p>
        </p:txBody>
      </p:sp>
    </p:spTree>
    <p:extLst>
      <p:ext uri="{BB962C8B-B14F-4D97-AF65-F5344CB8AC3E}">
        <p14:creationId xmlns:p14="http://schemas.microsoft.com/office/powerpoint/2010/main" val="892387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True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32</a:t>
            </a:fld>
            <a:endParaRPr lang="en-US" dirty="0"/>
          </a:p>
        </p:txBody>
      </p:sp>
    </p:spTree>
    <p:extLst>
      <p:ext uri="{BB962C8B-B14F-4D97-AF65-F5344CB8AC3E}">
        <p14:creationId xmlns:p14="http://schemas.microsoft.com/office/powerpoint/2010/main" val="2526094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Clients, The Public, Companies Represented, Other Agents. </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33</a:t>
            </a:fld>
            <a:endParaRPr lang="en-US" dirty="0"/>
          </a:p>
        </p:txBody>
      </p:sp>
    </p:spTree>
    <p:extLst>
      <p:ext uri="{BB962C8B-B14F-4D97-AF65-F5344CB8AC3E}">
        <p14:creationId xmlns:p14="http://schemas.microsoft.com/office/powerpoint/2010/main" val="3562000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True</a:t>
            </a:r>
          </a:p>
        </p:txBody>
      </p:sp>
      <p:sp>
        <p:nvSpPr>
          <p:cNvPr id="4" name="Slide Number Placeholder 3"/>
          <p:cNvSpPr>
            <a:spLocks noGrp="1"/>
          </p:cNvSpPr>
          <p:nvPr>
            <p:ph type="sldNum" sz="quarter" idx="10"/>
          </p:nvPr>
        </p:nvSpPr>
        <p:spPr/>
        <p:txBody>
          <a:bodyPr/>
          <a:lstStyle/>
          <a:p>
            <a:fld id="{147C1034-98A1-4125-931B-4EE9F9B4DB32}" type="slidenum">
              <a:rPr lang="en-US" smtClean="0"/>
              <a:t>34</a:t>
            </a:fld>
            <a:endParaRPr lang="en-US" dirty="0"/>
          </a:p>
        </p:txBody>
      </p:sp>
    </p:spTree>
    <p:extLst>
      <p:ext uri="{BB962C8B-B14F-4D97-AF65-F5344CB8AC3E}">
        <p14:creationId xmlns:p14="http://schemas.microsoft.com/office/powerpoint/2010/main" val="4137540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1. To provide appropriate product recommendations.</a:t>
            </a:r>
          </a:p>
          <a:p>
            <a:r>
              <a:rPr lang="en-US" baseline="0" dirty="0"/>
              <a:t>               2. The information shared will be kept confidential. </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35</a:t>
            </a:fld>
            <a:endParaRPr lang="en-US" dirty="0"/>
          </a:p>
        </p:txBody>
      </p:sp>
    </p:spTree>
    <p:extLst>
      <p:ext uri="{BB962C8B-B14F-4D97-AF65-F5344CB8AC3E}">
        <p14:creationId xmlns:p14="http://schemas.microsoft.com/office/powerpoint/2010/main" val="4279038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By complying with all the state regulatory standards.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36</a:t>
            </a:fld>
            <a:endParaRPr lang="en-US" dirty="0"/>
          </a:p>
        </p:txBody>
      </p:sp>
    </p:spTree>
    <p:extLst>
      <p:ext uri="{BB962C8B-B14F-4D97-AF65-F5344CB8AC3E}">
        <p14:creationId xmlns:p14="http://schemas.microsoft.com/office/powerpoint/2010/main" val="600547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Corporate</a:t>
            </a:r>
            <a:r>
              <a:rPr lang="en-US" baseline="0" dirty="0"/>
              <a:t> governance</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37</a:t>
            </a:fld>
            <a:endParaRPr lang="en-US" dirty="0"/>
          </a:p>
        </p:txBody>
      </p:sp>
    </p:spTree>
    <p:extLst>
      <p:ext uri="{BB962C8B-B14F-4D97-AF65-F5344CB8AC3E}">
        <p14:creationId xmlns:p14="http://schemas.microsoft.com/office/powerpoint/2010/main" val="4012066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38</a:t>
            </a:fld>
            <a:endParaRPr lang="en-US" dirty="0"/>
          </a:p>
        </p:txBody>
      </p:sp>
    </p:spTree>
    <p:extLst>
      <p:ext uri="{BB962C8B-B14F-4D97-AF65-F5344CB8AC3E}">
        <p14:creationId xmlns:p14="http://schemas.microsoft.com/office/powerpoint/2010/main" val="3340478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39</a:t>
            </a:fld>
            <a:endParaRPr lang="en-US" dirty="0"/>
          </a:p>
        </p:txBody>
      </p:sp>
    </p:spTree>
    <p:extLst>
      <p:ext uri="{BB962C8B-B14F-4D97-AF65-F5344CB8AC3E}">
        <p14:creationId xmlns:p14="http://schemas.microsoft.com/office/powerpoint/2010/main" val="4118647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a:t>
            </a:fld>
            <a:endParaRPr lang="en-US" dirty="0"/>
          </a:p>
        </p:txBody>
      </p:sp>
    </p:spTree>
    <p:extLst>
      <p:ext uri="{BB962C8B-B14F-4D97-AF65-F5344CB8AC3E}">
        <p14:creationId xmlns:p14="http://schemas.microsoft.com/office/powerpoint/2010/main" val="2955409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40</a:t>
            </a:fld>
            <a:endParaRPr lang="en-US" dirty="0"/>
          </a:p>
        </p:txBody>
      </p:sp>
    </p:spTree>
    <p:extLst>
      <p:ext uri="{BB962C8B-B14F-4D97-AF65-F5344CB8AC3E}">
        <p14:creationId xmlns:p14="http://schemas.microsoft.com/office/powerpoint/2010/main" val="1253970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41</a:t>
            </a:fld>
            <a:endParaRPr lang="en-US" dirty="0"/>
          </a:p>
        </p:txBody>
      </p:sp>
    </p:spTree>
    <p:extLst>
      <p:ext uri="{BB962C8B-B14F-4D97-AF65-F5344CB8AC3E}">
        <p14:creationId xmlns:p14="http://schemas.microsoft.com/office/powerpoint/2010/main" val="757194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42</a:t>
            </a:fld>
            <a:endParaRPr lang="en-US" dirty="0"/>
          </a:p>
        </p:txBody>
      </p:sp>
    </p:spTree>
    <p:extLst>
      <p:ext uri="{BB962C8B-B14F-4D97-AF65-F5344CB8AC3E}">
        <p14:creationId xmlns:p14="http://schemas.microsoft.com/office/powerpoint/2010/main" val="3872682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43</a:t>
            </a:fld>
            <a:endParaRPr lang="en-US" dirty="0"/>
          </a:p>
        </p:txBody>
      </p:sp>
    </p:spTree>
    <p:extLst>
      <p:ext uri="{BB962C8B-B14F-4D97-AF65-F5344CB8AC3E}">
        <p14:creationId xmlns:p14="http://schemas.microsoft.com/office/powerpoint/2010/main" val="2952544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44</a:t>
            </a:fld>
            <a:endParaRPr lang="en-US" dirty="0"/>
          </a:p>
        </p:txBody>
      </p:sp>
    </p:spTree>
    <p:extLst>
      <p:ext uri="{BB962C8B-B14F-4D97-AF65-F5344CB8AC3E}">
        <p14:creationId xmlns:p14="http://schemas.microsoft.com/office/powerpoint/2010/main" val="4170911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45</a:t>
            </a:fld>
            <a:endParaRPr lang="en-US" dirty="0"/>
          </a:p>
        </p:txBody>
      </p:sp>
    </p:spTree>
    <p:extLst>
      <p:ext uri="{BB962C8B-B14F-4D97-AF65-F5344CB8AC3E}">
        <p14:creationId xmlns:p14="http://schemas.microsoft.com/office/powerpoint/2010/main" val="24408247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all examples given have echoed typical hard fraud situations. However, there is a more subtle form of fraud—one that takes advantage of opportunity—that agents and policyholders commit with much more frequency. Soft fraud is just as intentional as hard fraud, but it lacks the preplanning aspect of hard fraud</a:t>
            </a:r>
          </a:p>
        </p:txBody>
      </p:sp>
      <p:sp>
        <p:nvSpPr>
          <p:cNvPr id="4" name="Slide Number Placeholder 3"/>
          <p:cNvSpPr>
            <a:spLocks noGrp="1"/>
          </p:cNvSpPr>
          <p:nvPr>
            <p:ph type="sldNum" sz="quarter" idx="10"/>
          </p:nvPr>
        </p:nvSpPr>
        <p:spPr/>
        <p:txBody>
          <a:bodyPr/>
          <a:lstStyle/>
          <a:p>
            <a:fld id="{147C1034-98A1-4125-931B-4EE9F9B4DB32}" type="slidenum">
              <a:rPr lang="en-US" smtClean="0"/>
              <a:t>46</a:t>
            </a:fld>
            <a:endParaRPr lang="en-US" dirty="0"/>
          </a:p>
        </p:txBody>
      </p:sp>
    </p:spTree>
    <p:extLst>
      <p:ext uri="{BB962C8B-B14F-4D97-AF65-F5344CB8AC3E}">
        <p14:creationId xmlns:p14="http://schemas.microsoft.com/office/powerpoint/2010/main" val="2976585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47</a:t>
            </a:fld>
            <a:endParaRPr lang="en-US" dirty="0"/>
          </a:p>
        </p:txBody>
      </p:sp>
    </p:spTree>
    <p:extLst>
      <p:ext uri="{BB962C8B-B14F-4D97-AF65-F5344CB8AC3E}">
        <p14:creationId xmlns:p14="http://schemas.microsoft.com/office/powerpoint/2010/main" val="105710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p:txBody>
      </p:sp>
      <p:sp>
        <p:nvSpPr>
          <p:cNvPr id="4" name="Slide Number Placeholder 3"/>
          <p:cNvSpPr>
            <a:spLocks noGrp="1"/>
          </p:cNvSpPr>
          <p:nvPr>
            <p:ph type="sldNum" sz="quarter" idx="10"/>
          </p:nvPr>
        </p:nvSpPr>
        <p:spPr/>
        <p:txBody>
          <a:bodyPr/>
          <a:lstStyle/>
          <a:p>
            <a:fld id="{147C1034-98A1-4125-931B-4EE9F9B4DB32}" type="slidenum">
              <a:rPr lang="en-US" smtClean="0"/>
              <a:t>48</a:t>
            </a:fld>
            <a:endParaRPr lang="en-US" dirty="0"/>
          </a:p>
        </p:txBody>
      </p:sp>
    </p:spTree>
    <p:extLst>
      <p:ext uri="{BB962C8B-B14F-4D97-AF65-F5344CB8AC3E}">
        <p14:creationId xmlns:p14="http://schemas.microsoft.com/office/powerpoint/2010/main" val="32251353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49</a:t>
            </a:fld>
            <a:endParaRPr lang="en-US" dirty="0"/>
          </a:p>
        </p:txBody>
      </p:sp>
    </p:spTree>
    <p:extLst>
      <p:ext uri="{BB962C8B-B14F-4D97-AF65-F5344CB8AC3E}">
        <p14:creationId xmlns:p14="http://schemas.microsoft.com/office/powerpoint/2010/main" val="223932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100" dirty="0">
                <a:latin typeface="Arial Narrow" panose="020B0606020202030204" pitchFamily="34" charset="0"/>
              </a:rPr>
              <a:t>Fully</a:t>
            </a:r>
            <a:r>
              <a:rPr lang="en-US" dirty="0">
                <a:latin typeface="Arial Narrow" panose="020B0606020202030204" pitchFamily="34" charset="0"/>
              </a:rPr>
              <a:t> defining ethics is in itself a difficult task. There are many levels of ethical structure, involving varying motivations, scenarios, and concepts. For the insurance agent, it is not as important to know the full scope of ethics as it is to understand how to apply ethics to working relationships.</a:t>
            </a:r>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5</a:t>
            </a:fld>
            <a:endParaRPr lang="en-US" dirty="0"/>
          </a:p>
        </p:txBody>
      </p:sp>
    </p:spTree>
    <p:extLst>
      <p:ext uri="{BB962C8B-B14F-4D97-AF65-F5344CB8AC3E}">
        <p14:creationId xmlns:p14="http://schemas.microsoft.com/office/powerpoint/2010/main" val="1833286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50</a:t>
            </a:fld>
            <a:endParaRPr lang="en-US" dirty="0"/>
          </a:p>
        </p:txBody>
      </p:sp>
    </p:spTree>
    <p:extLst>
      <p:ext uri="{BB962C8B-B14F-4D97-AF65-F5344CB8AC3E}">
        <p14:creationId xmlns:p14="http://schemas.microsoft.com/office/powerpoint/2010/main" val="4116615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a:buAutoNum type="arabicPeriod"/>
            </a:pPr>
            <a:r>
              <a:rPr lang="en-US" dirty="0"/>
              <a:t>There was once a time in the insurance industry history when agents would operate with autonomy and with minimal insurer supervision. They were relatively free to conduct their relationships with clients. No more. As insurance regulators have put pressure on insurers to comply with stricter regulations, they have also placed similar expectations on agents. </a:t>
            </a:r>
          </a:p>
          <a:p>
            <a:pPr marL="231160" indent="-231160" defTabSz="924641">
              <a:buFontTx/>
              <a:buAutoNum type="arabicPeriod"/>
              <a:defRPr/>
            </a:pPr>
            <a:r>
              <a:rPr lang="en-US" dirty="0"/>
              <a:t>Insurers have imposed their own ethical standards on agents. In most cases, those standards include the expectation that agents will meet all necessary compliance requirements and will conduct themselves in a legal and ethical manner. For that reason, many insurers have provided compliance department assistance to agents and independent agents. However, ensuring compliance is not the responsibility of the insurer.</a:t>
            </a:r>
          </a:p>
          <a:p>
            <a:pPr marL="231160" indent="-231160" defTabSz="924641">
              <a:buFontTx/>
              <a:buAutoNum type="arabicPeriod"/>
              <a:defRPr/>
            </a:pPr>
            <a:endParaRPr lang="en-US" dirty="0"/>
          </a:p>
          <a:p>
            <a:pPr defTabSz="924641">
              <a:defRPr/>
            </a:pPr>
            <a:endParaRPr lang="en-US" dirty="0"/>
          </a:p>
          <a:p>
            <a:pPr marL="231160" indent="-23116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51</a:t>
            </a:fld>
            <a:endParaRPr lang="en-US" dirty="0"/>
          </a:p>
        </p:txBody>
      </p:sp>
    </p:spTree>
    <p:extLst>
      <p:ext uri="{BB962C8B-B14F-4D97-AF65-F5344CB8AC3E}">
        <p14:creationId xmlns:p14="http://schemas.microsoft.com/office/powerpoint/2010/main" val="30079911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endParaRPr lang="en-US" dirty="0"/>
          </a:p>
          <a:p>
            <a:pPr defTabSz="924641">
              <a:defRPr/>
            </a:pPr>
            <a:endParaRPr lang="en-US" dirty="0"/>
          </a:p>
          <a:p>
            <a:pPr marL="231160" indent="-23116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52</a:t>
            </a:fld>
            <a:endParaRPr lang="en-US" dirty="0"/>
          </a:p>
        </p:txBody>
      </p:sp>
    </p:spTree>
    <p:extLst>
      <p:ext uri="{BB962C8B-B14F-4D97-AF65-F5344CB8AC3E}">
        <p14:creationId xmlns:p14="http://schemas.microsoft.com/office/powerpoint/2010/main" val="613906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endParaRPr lang="en-US" dirty="0"/>
          </a:p>
          <a:p>
            <a:pPr defTabSz="924641">
              <a:defRPr/>
            </a:pPr>
            <a:endParaRPr lang="en-US" dirty="0"/>
          </a:p>
          <a:p>
            <a:pPr marL="231160" indent="-231160">
              <a:buAutoNum type="arabicPeriod"/>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53</a:t>
            </a:fld>
            <a:endParaRPr lang="en-US" dirty="0"/>
          </a:p>
        </p:txBody>
      </p:sp>
    </p:spTree>
    <p:extLst>
      <p:ext uri="{BB962C8B-B14F-4D97-AF65-F5344CB8AC3E}">
        <p14:creationId xmlns:p14="http://schemas.microsoft.com/office/powerpoint/2010/main" val="11061888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54</a:t>
            </a:fld>
            <a:endParaRPr lang="en-US" dirty="0"/>
          </a:p>
        </p:txBody>
      </p:sp>
    </p:spTree>
    <p:extLst>
      <p:ext uri="{BB962C8B-B14F-4D97-AF65-F5344CB8AC3E}">
        <p14:creationId xmlns:p14="http://schemas.microsoft.com/office/powerpoint/2010/main" val="284612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100" dirty="0"/>
              <a:t>This section we will talk about the various laws, written and unwritten, that govern the insurance agent’s actions and business dealings and can be used as a guide for minimum standards for ethical behavior. From regulations to unspoken agreements, agents are acting as representatives of their clients and their insurance companies. </a:t>
            </a:r>
          </a:p>
          <a:p>
            <a:pPr defTabSz="924641">
              <a:defRPr/>
            </a:pPr>
            <a:endParaRPr lang="en-US" sz="1100" dirty="0"/>
          </a:p>
          <a:p>
            <a:pPr defTabSz="924641">
              <a:defRPr/>
            </a:pPr>
            <a:r>
              <a:rPr lang="en-US" sz="1100" dirty="0"/>
              <a:t>Whether acting as an independent agent or in a more direct relationship with the insurer, an agent is expected to follow rules and regulations that apply to all interactions with clients and relations with the insurers themselves. Following these rules and regulations is the baseline for ethical decision-making; however, they are only one of several guides that can be followed.</a:t>
            </a:r>
            <a:endParaRPr lang="en-US" sz="1100" dirty="0">
              <a:latin typeface="Arial Narrow" panose="020B0606020202030204" pitchFamily="34" charset="0"/>
            </a:endParaRPr>
          </a:p>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55</a:t>
            </a:fld>
            <a:endParaRPr lang="en-US" dirty="0"/>
          </a:p>
        </p:txBody>
      </p:sp>
    </p:spTree>
    <p:extLst>
      <p:ext uri="{BB962C8B-B14F-4D97-AF65-F5344CB8AC3E}">
        <p14:creationId xmlns:p14="http://schemas.microsoft.com/office/powerpoint/2010/main" val="11987034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56</a:t>
            </a:fld>
            <a:endParaRPr lang="en-US" dirty="0"/>
          </a:p>
        </p:txBody>
      </p:sp>
    </p:spTree>
    <p:extLst>
      <p:ext uri="{BB962C8B-B14F-4D97-AF65-F5344CB8AC3E}">
        <p14:creationId xmlns:p14="http://schemas.microsoft.com/office/powerpoint/2010/main" val="1565800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57</a:t>
            </a:fld>
            <a:endParaRPr lang="en-US" dirty="0"/>
          </a:p>
        </p:txBody>
      </p:sp>
    </p:spTree>
    <p:extLst>
      <p:ext uri="{BB962C8B-B14F-4D97-AF65-F5344CB8AC3E}">
        <p14:creationId xmlns:p14="http://schemas.microsoft.com/office/powerpoint/2010/main" val="1345726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1. Insurance commissioners in each state are charged with investigating claims of unethical or unlawful behavior; overseeing the issuance of licenses; levying penalties for violations of ethical practice – penalties may include fines, or the suspension or revocation of the agent or company to do business in that state; and seeing to it that penalties are carried out.</a:t>
            </a:r>
          </a:p>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58</a:t>
            </a:fld>
            <a:endParaRPr lang="en-US" dirty="0"/>
          </a:p>
        </p:txBody>
      </p:sp>
    </p:spTree>
    <p:extLst>
      <p:ext uri="{BB962C8B-B14F-4D97-AF65-F5344CB8AC3E}">
        <p14:creationId xmlns:p14="http://schemas.microsoft.com/office/powerpoint/2010/main" val="2292222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Narrow" panose="020B0606020202030204" pitchFamily="34" charset="0"/>
              </a:rPr>
              <a:t>1.While each state has its own unique set of laws and regulations governing the sale and service of insurance products, some laws are requirements in every state. For example, every state requires agents to be fully licensed to sell and service insurance policies. States also require continuing education, which varies per state, to ensure that all agents are serving their customers, insurers, and industry with the highest level of professionalism.</a:t>
            </a:r>
          </a:p>
          <a:p>
            <a:r>
              <a:rPr lang="en-US" sz="1100" dirty="0">
                <a:latin typeface="Arial Narrow" panose="020B0606020202030204" pitchFamily="34" charset="0"/>
              </a:rPr>
              <a:t>2.</a:t>
            </a:r>
            <a:r>
              <a:rPr lang="en-US" dirty="0"/>
              <a:t> State regulators also oversee the financial regulation of insurance. Insurers doing business in a state are required to be licensed to do business in the state. They are also required to file quarterly and annual financial reports. Also, states conduct periodic examinations of financial records, accounting methods, and processes to ensure the insurer’s financial well-being.</a:t>
            </a:r>
          </a:p>
          <a:p>
            <a:r>
              <a:rPr lang="en-US" dirty="0"/>
              <a:t>3. Also covered under state regulation are the insurance products themselves. States require that policy provisions are reasonable and that coverage is adequate and easy to understand. In the case of personal lines property and casualty coverage, states require rate review and approval.</a:t>
            </a:r>
          </a:p>
          <a:p>
            <a:r>
              <a:rPr lang="en-US" dirty="0"/>
              <a:t>4. Another area in which states regulate the insurance industry is at the market level. Regulations designed to protect the consumer’s interests involve pricing, products, and trade practices. Regulators will review the market conduct regularly to ensure compliance by both agents and insurers. Both are expected to live up to the letter of the law, as well as its spirit.</a:t>
            </a:r>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59</a:t>
            </a:fld>
            <a:endParaRPr lang="en-US" dirty="0"/>
          </a:p>
        </p:txBody>
      </p:sp>
    </p:spTree>
    <p:extLst>
      <p:ext uri="{BB962C8B-B14F-4D97-AF65-F5344CB8AC3E}">
        <p14:creationId xmlns:p14="http://schemas.microsoft.com/office/powerpoint/2010/main" val="180826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a:t>
            </a:fld>
            <a:endParaRPr lang="en-US" dirty="0"/>
          </a:p>
        </p:txBody>
      </p:sp>
    </p:spTree>
    <p:extLst>
      <p:ext uri="{BB962C8B-B14F-4D97-AF65-F5344CB8AC3E}">
        <p14:creationId xmlns:p14="http://schemas.microsoft.com/office/powerpoint/2010/main" val="5970259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100" dirty="0"/>
            </a:br>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60</a:t>
            </a:fld>
            <a:endParaRPr lang="en-US" dirty="0"/>
          </a:p>
        </p:txBody>
      </p:sp>
    </p:spTree>
    <p:extLst>
      <p:ext uri="{BB962C8B-B14F-4D97-AF65-F5344CB8AC3E}">
        <p14:creationId xmlns:p14="http://schemas.microsoft.com/office/powerpoint/2010/main" val="722291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61</a:t>
            </a:fld>
            <a:endParaRPr lang="en-US" dirty="0"/>
          </a:p>
        </p:txBody>
      </p:sp>
    </p:spTree>
    <p:extLst>
      <p:ext uri="{BB962C8B-B14F-4D97-AF65-F5344CB8AC3E}">
        <p14:creationId xmlns:p14="http://schemas.microsoft.com/office/powerpoint/2010/main" val="42509284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62</a:t>
            </a:fld>
            <a:endParaRPr lang="en-US" dirty="0"/>
          </a:p>
        </p:txBody>
      </p:sp>
    </p:spTree>
    <p:extLst>
      <p:ext uri="{BB962C8B-B14F-4D97-AF65-F5344CB8AC3E}">
        <p14:creationId xmlns:p14="http://schemas.microsoft.com/office/powerpoint/2010/main" val="27748782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1. Merriam Webster Dictionary: “An act of deceiving or misrepresenting.”</a:t>
            </a:r>
          </a:p>
          <a:p>
            <a:r>
              <a:rPr lang="en-US" dirty="0"/>
              <a:t>              2. Or an intentional pervasion of</a:t>
            </a:r>
            <a:r>
              <a:rPr lang="en-US" baseline="0" dirty="0"/>
              <a:t> the truth.</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63</a:t>
            </a:fld>
            <a:endParaRPr lang="en-US" dirty="0"/>
          </a:p>
        </p:txBody>
      </p:sp>
    </p:spTree>
    <p:extLst>
      <p:ext uri="{BB962C8B-B14F-4D97-AF65-F5344CB8AC3E}">
        <p14:creationId xmlns:p14="http://schemas.microsoft.com/office/powerpoint/2010/main" val="36479350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Hard Fraud, Soft Fraud</a:t>
            </a:r>
          </a:p>
        </p:txBody>
      </p:sp>
      <p:sp>
        <p:nvSpPr>
          <p:cNvPr id="4" name="Slide Number Placeholder 3"/>
          <p:cNvSpPr>
            <a:spLocks noGrp="1"/>
          </p:cNvSpPr>
          <p:nvPr>
            <p:ph type="sldNum" sz="quarter" idx="10"/>
          </p:nvPr>
        </p:nvSpPr>
        <p:spPr/>
        <p:txBody>
          <a:bodyPr/>
          <a:lstStyle/>
          <a:p>
            <a:fld id="{147C1034-98A1-4125-931B-4EE9F9B4DB32}" type="slidenum">
              <a:rPr lang="en-US" smtClean="0"/>
              <a:t>64</a:t>
            </a:fld>
            <a:endParaRPr lang="en-US" dirty="0"/>
          </a:p>
        </p:txBody>
      </p:sp>
    </p:spTree>
    <p:extLst>
      <p:ext uri="{BB962C8B-B14F-4D97-AF65-F5344CB8AC3E}">
        <p14:creationId xmlns:p14="http://schemas.microsoft.com/office/powerpoint/2010/main" val="30786865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40 billion</a:t>
            </a:r>
          </a:p>
        </p:txBody>
      </p:sp>
      <p:sp>
        <p:nvSpPr>
          <p:cNvPr id="4" name="Slide Number Placeholder 3"/>
          <p:cNvSpPr>
            <a:spLocks noGrp="1"/>
          </p:cNvSpPr>
          <p:nvPr>
            <p:ph type="sldNum" sz="quarter" idx="10"/>
          </p:nvPr>
        </p:nvSpPr>
        <p:spPr/>
        <p:txBody>
          <a:bodyPr/>
          <a:lstStyle/>
          <a:p>
            <a:fld id="{147C1034-98A1-4125-931B-4EE9F9B4DB32}" type="slidenum">
              <a:rPr lang="en-US" smtClean="0"/>
              <a:t>65</a:t>
            </a:fld>
            <a:endParaRPr lang="en-US" dirty="0"/>
          </a:p>
        </p:txBody>
      </p:sp>
    </p:spTree>
    <p:extLst>
      <p:ext uri="{BB962C8B-B14F-4D97-AF65-F5344CB8AC3E}">
        <p14:creationId xmlns:p14="http://schemas.microsoft.com/office/powerpoint/2010/main" val="30619146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deliberate planned attempt to falsify information or withhold information for the express purpose of financial gain.</a:t>
            </a:r>
          </a:p>
        </p:txBody>
      </p:sp>
      <p:sp>
        <p:nvSpPr>
          <p:cNvPr id="4" name="Slide Number Placeholder 3"/>
          <p:cNvSpPr>
            <a:spLocks noGrp="1"/>
          </p:cNvSpPr>
          <p:nvPr>
            <p:ph type="sldNum" sz="quarter" idx="10"/>
          </p:nvPr>
        </p:nvSpPr>
        <p:spPr/>
        <p:txBody>
          <a:bodyPr/>
          <a:lstStyle/>
          <a:p>
            <a:fld id="{147C1034-98A1-4125-931B-4EE9F9B4DB32}" type="slidenum">
              <a:rPr lang="en-US" smtClean="0"/>
              <a:t>66</a:t>
            </a:fld>
            <a:endParaRPr lang="en-US" dirty="0"/>
          </a:p>
        </p:txBody>
      </p:sp>
    </p:spTree>
    <p:extLst>
      <p:ext uri="{BB962C8B-B14F-4D97-AF65-F5344CB8AC3E}">
        <p14:creationId xmlns:p14="http://schemas.microsoft.com/office/powerpoint/2010/main" val="20054975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1. Exaggerating claims that would otherwise be legitimate</a:t>
            </a:r>
          </a:p>
          <a:p>
            <a:r>
              <a:rPr lang="en-US" dirty="0"/>
              <a:t>              2. claiming injuries are more severe than</a:t>
            </a:r>
            <a:r>
              <a:rPr lang="en-US" baseline="0" dirty="0"/>
              <a:t> they are</a:t>
            </a:r>
          </a:p>
          <a:p>
            <a:r>
              <a:rPr lang="en-US" baseline="0" dirty="0"/>
              <a:t>              3. Claiming stolen property is worth more than it is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67</a:t>
            </a:fld>
            <a:endParaRPr lang="en-US" dirty="0"/>
          </a:p>
        </p:txBody>
      </p:sp>
    </p:spTree>
    <p:extLst>
      <p:ext uri="{BB962C8B-B14F-4D97-AF65-F5344CB8AC3E}">
        <p14:creationId xmlns:p14="http://schemas.microsoft.com/office/powerpoint/2010/main" val="39943669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False</a:t>
            </a:r>
          </a:p>
        </p:txBody>
      </p:sp>
      <p:sp>
        <p:nvSpPr>
          <p:cNvPr id="4" name="Slide Number Placeholder 3"/>
          <p:cNvSpPr>
            <a:spLocks noGrp="1"/>
          </p:cNvSpPr>
          <p:nvPr>
            <p:ph type="sldNum" sz="quarter" idx="10"/>
          </p:nvPr>
        </p:nvSpPr>
        <p:spPr/>
        <p:txBody>
          <a:bodyPr/>
          <a:lstStyle/>
          <a:p>
            <a:fld id="{147C1034-98A1-4125-931B-4EE9F9B4DB32}" type="slidenum">
              <a:rPr lang="en-US" smtClean="0"/>
              <a:t>68</a:t>
            </a:fld>
            <a:endParaRPr lang="en-US" dirty="0"/>
          </a:p>
        </p:txBody>
      </p:sp>
    </p:spTree>
    <p:extLst>
      <p:ext uri="{BB962C8B-B14F-4D97-AF65-F5344CB8AC3E}">
        <p14:creationId xmlns:p14="http://schemas.microsoft.com/office/powerpoint/2010/main" val="32970215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Answer: To assist state insurance regulators</a:t>
            </a:r>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69</a:t>
            </a:fld>
            <a:endParaRPr lang="en-US" dirty="0"/>
          </a:p>
        </p:txBody>
      </p:sp>
    </p:spTree>
    <p:extLst>
      <p:ext uri="{BB962C8B-B14F-4D97-AF65-F5344CB8AC3E}">
        <p14:creationId xmlns:p14="http://schemas.microsoft.com/office/powerpoint/2010/main" val="343274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100" dirty="0">
                <a:latin typeface="Arial Narrow" panose="020B0606020202030204" pitchFamily="34" charset="0"/>
              </a:rPr>
              <a:t>1. </a:t>
            </a:r>
            <a:r>
              <a:rPr lang="en-US" dirty="0"/>
              <a:t>It is easy to see how we can confuse ethics with morality.</a:t>
            </a:r>
          </a:p>
          <a:p>
            <a:pPr defTabSz="924641">
              <a:defRPr/>
            </a:pPr>
            <a:r>
              <a:rPr lang="en-US" dirty="0"/>
              <a:t>2. Even so, ethics remains difficult to explain. Usually, ethics is confused with socially accepted behaviors, laws, or sometimes even religion. While ethics can be associated with any of these areas, none of them are where ethics is founded. </a:t>
            </a:r>
          </a:p>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7</a:t>
            </a:fld>
            <a:endParaRPr lang="en-US" dirty="0"/>
          </a:p>
        </p:txBody>
      </p:sp>
    </p:spTree>
    <p:extLst>
      <p:ext uri="{BB962C8B-B14F-4D97-AF65-F5344CB8AC3E}">
        <p14:creationId xmlns:p14="http://schemas.microsoft.com/office/powerpoint/2010/main" val="15843628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True</a:t>
            </a:r>
          </a:p>
        </p:txBody>
      </p:sp>
      <p:sp>
        <p:nvSpPr>
          <p:cNvPr id="4" name="Slide Number Placeholder 3"/>
          <p:cNvSpPr>
            <a:spLocks noGrp="1"/>
          </p:cNvSpPr>
          <p:nvPr>
            <p:ph type="sldNum" sz="quarter" idx="10"/>
          </p:nvPr>
        </p:nvSpPr>
        <p:spPr/>
        <p:txBody>
          <a:bodyPr/>
          <a:lstStyle/>
          <a:p>
            <a:fld id="{147C1034-98A1-4125-931B-4EE9F9B4DB32}" type="slidenum">
              <a:rPr lang="en-US" smtClean="0"/>
              <a:t>70</a:t>
            </a:fld>
            <a:endParaRPr lang="en-US" dirty="0"/>
          </a:p>
        </p:txBody>
      </p:sp>
    </p:spTree>
    <p:extLst>
      <p:ext uri="{BB962C8B-B14F-4D97-AF65-F5344CB8AC3E}">
        <p14:creationId xmlns:p14="http://schemas.microsoft.com/office/powerpoint/2010/main" val="740523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Agent</a:t>
            </a:r>
          </a:p>
        </p:txBody>
      </p:sp>
      <p:sp>
        <p:nvSpPr>
          <p:cNvPr id="4" name="Slide Number Placeholder 3"/>
          <p:cNvSpPr>
            <a:spLocks noGrp="1"/>
          </p:cNvSpPr>
          <p:nvPr>
            <p:ph type="sldNum" sz="quarter" idx="10"/>
          </p:nvPr>
        </p:nvSpPr>
        <p:spPr/>
        <p:txBody>
          <a:bodyPr/>
          <a:lstStyle/>
          <a:p>
            <a:fld id="{147C1034-98A1-4125-931B-4EE9F9B4DB32}" type="slidenum">
              <a:rPr lang="en-US" smtClean="0"/>
              <a:t>71</a:t>
            </a:fld>
            <a:endParaRPr lang="en-US" dirty="0"/>
          </a:p>
        </p:txBody>
      </p:sp>
    </p:spTree>
    <p:extLst>
      <p:ext uri="{BB962C8B-B14F-4D97-AF65-F5344CB8AC3E}">
        <p14:creationId xmlns:p14="http://schemas.microsoft.com/office/powerpoint/2010/main" val="1180242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72</a:t>
            </a:fld>
            <a:endParaRPr lang="en-US" dirty="0"/>
          </a:p>
        </p:txBody>
      </p:sp>
    </p:spTree>
    <p:extLst>
      <p:ext uri="{BB962C8B-B14F-4D97-AF65-F5344CB8AC3E}">
        <p14:creationId xmlns:p14="http://schemas.microsoft.com/office/powerpoint/2010/main" val="3305713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73</a:t>
            </a:fld>
            <a:endParaRPr lang="en-US" dirty="0"/>
          </a:p>
        </p:txBody>
      </p:sp>
    </p:spTree>
    <p:extLst>
      <p:ext uri="{BB962C8B-B14F-4D97-AF65-F5344CB8AC3E}">
        <p14:creationId xmlns:p14="http://schemas.microsoft.com/office/powerpoint/2010/main" val="15120227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74</a:t>
            </a:fld>
            <a:endParaRPr lang="en-US" dirty="0"/>
          </a:p>
        </p:txBody>
      </p:sp>
    </p:spTree>
    <p:extLst>
      <p:ext uri="{BB962C8B-B14F-4D97-AF65-F5344CB8AC3E}">
        <p14:creationId xmlns:p14="http://schemas.microsoft.com/office/powerpoint/2010/main" val="22914116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75</a:t>
            </a:fld>
            <a:endParaRPr lang="en-US" dirty="0"/>
          </a:p>
        </p:txBody>
      </p:sp>
    </p:spTree>
    <p:extLst>
      <p:ext uri="{BB962C8B-B14F-4D97-AF65-F5344CB8AC3E}">
        <p14:creationId xmlns:p14="http://schemas.microsoft.com/office/powerpoint/2010/main" val="1699375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76</a:t>
            </a:fld>
            <a:endParaRPr lang="en-US" dirty="0"/>
          </a:p>
        </p:txBody>
      </p:sp>
    </p:spTree>
    <p:extLst>
      <p:ext uri="{BB962C8B-B14F-4D97-AF65-F5344CB8AC3E}">
        <p14:creationId xmlns:p14="http://schemas.microsoft.com/office/powerpoint/2010/main" val="3386393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77</a:t>
            </a:fld>
            <a:endParaRPr lang="en-US" dirty="0"/>
          </a:p>
        </p:txBody>
      </p:sp>
    </p:spTree>
    <p:extLst>
      <p:ext uri="{BB962C8B-B14F-4D97-AF65-F5344CB8AC3E}">
        <p14:creationId xmlns:p14="http://schemas.microsoft.com/office/powerpoint/2010/main" val="1640429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For decades, there has been a push to nationalize insurance regulation. Proponents of placing regulation of insurance in the hands of the federal government believe that one body overseeing the business of insurance would streamline filing, simplify the process of doing business in more than one state, and bring much-needed relief from a conflicting, complex state regulatory landscape. A movement started in a climate of insurer insolvency and capacity issues in the 1970s, the proposal has been to implement an optional federal charter. The idea had renewed interest in the mid-1980s, when insolvencies were occurring again, and once more in the 2000s, when investigations into the finances of insurance companies uncovered unethical behavior.</a:t>
            </a:r>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78</a:t>
            </a:fld>
            <a:endParaRPr lang="en-US" dirty="0"/>
          </a:p>
        </p:txBody>
      </p:sp>
    </p:spTree>
    <p:extLst>
      <p:ext uri="{BB962C8B-B14F-4D97-AF65-F5344CB8AC3E}">
        <p14:creationId xmlns:p14="http://schemas.microsoft.com/office/powerpoint/2010/main" val="4840744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For decades, there has been a push to nationalize insurance regulation. Proponents of placing regulation of insurance in the hands of the federal government believe that one body overseeing the business of insurance would streamline filing, simplify the process of doing business in more than one state, and bring much-needed relief from a conflicting, complex state regulatory landscape. A movement started in a climate of insurer insolvency and capacity issues in the 1970s, the proposal has been to implement an optional federal charter. The idea had renewed interest in the mid-1980s, when insolvencies were occurring again, and once more in the 2000s, when investigations into the finances of insurance companies uncovered unethical behavior.</a:t>
            </a:r>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79</a:t>
            </a:fld>
            <a:endParaRPr lang="en-US" dirty="0"/>
          </a:p>
        </p:txBody>
      </p:sp>
    </p:spTree>
    <p:extLst>
      <p:ext uri="{BB962C8B-B14F-4D97-AF65-F5344CB8AC3E}">
        <p14:creationId xmlns:p14="http://schemas.microsoft.com/office/powerpoint/2010/main" val="423740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a:t>
            </a:fld>
            <a:endParaRPr lang="en-US" dirty="0"/>
          </a:p>
        </p:txBody>
      </p:sp>
    </p:spTree>
    <p:extLst>
      <p:ext uri="{BB962C8B-B14F-4D97-AF65-F5344CB8AC3E}">
        <p14:creationId xmlns:p14="http://schemas.microsoft.com/office/powerpoint/2010/main" val="13298436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80</a:t>
            </a:fld>
            <a:endParaRPr lang="en-US" dirty="0"/>
          </a:p>
        </p:txBody>
      </p:sp>
    </p:spTree>
    <p:extLst>
      <p:ext uri="{BB962C8B-B14F-4D97-AF65-F5344CB8AC3E}">
        <p14:creationId xmlns:p14="http://schemas.microsoft.com/office/powerpoint/2010/main" val="39780396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81</a:t>
            </a:fld>
            <a:endParaRPr lang="en-US" dirty="0"/>
          </a:p>
        </p:txBody>
      </p:sp>
    </p:spTree>
    <p:extLst>
      <p:ext uri="{BB962C8B-B14F-4D97-AF65-F5344CB8AC3E}">
        <p14:creationId xmlns:p14="http://schemas.microsoft.com/office/powerpoint/2010/main" val="20636064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82</a:t>
            </a:fld>
            <a:endParaRPr lang="en-US" dirty="0"/>
          </a:p>
        </p:txBody>
      </p:sp>
    </p:spTree>
    <p:extLst>
      <p:ext uri="{BB962C8B-B14F-4D97-AF65-F5344CB8AC3E}">
        <p14:creationId xmlns:p14="http://schemas.microsoft.com/office/powerpoint/2010/main" val="23056085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83</a:t>
            </a:fld>
            <a:endParaRPr lang="en-US" dirty="0"/>
          </a:p>
        </p:txBody>
      </p:sp>
    </p:spTree>
    <p:extLst>
      <p:ext uri="{BB962C8B-B14F-4D97-AF65-F5344CB8AC3E}">
        <p14:creationId xmlns:p14="http://schemas.microsoft.com/office/powerpoint/2010/main" val="28050191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84</a:t>
            </a:fld>
            <a:endParaRPr lang="en-US" dirty="0"/>
          </a:p>
        </p:txBody>
      </p:sp>
    </p:spTree>
    <p:extLst>
      <p:ext uri="{BB962C8B-B14F-4D97-AF65-F5344CB8AC3E}">
        <p14:creationId xmlns:p14="http://schemas.microsoft.com/office/powerpoint/2010/main" val="31324409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85</a:t>
            </a:fld>
            <a:endParaRPr lang="en-US" dirty="0"/>
          </a:p>
        </p:txBody>
      </p:sp>
    </p:spTree>
    <p:extLst>
      <p:ext uri="{BB962C8B-B14F-4D97-AF65-F5344CB8AC3E}">
        <p14:creationId xmlns:p14="http://schemas.microsoft.com/office/powerpoint/2010/main" val="40154282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86</a:t>
            </a:fld>
            <a:endParaRPr lang="en-US" dirty="0"/>
          </a:p>
        </p:txBody>
      </p:sp>
    </p:spTree>
    <p:extLst>
      <p:ext uri="{BB962C8B-B14F-4D97-AF65-F5344CB8AC3E}">
        <p14:creationId xmlns:p14="http://schemas.microsoft.com/office/powerpoint/2010/main" val="27695913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87</a:t>
            </a:fld>
            <a:endParaRPr lang="en-US" dirty="0"/>
          </a:p>
        </p:txBody>
      </p:sp>
    </p:spTree>
    <p:extLst>
      <p:ext uri="{BB962C8B-B14F-4D97-AF65-F5344CB8AC3E}">
        <p14:creationId xmlns:p14="http://schemas.microsoft.com/office/powerpoint/2010/main" val="25520128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88</a:t>
            </a:fld>
            <a:endParaRPr lang="en-US" dirty="0"/>
          </a:p>
        </p:txBody>
      </p:sp>
    </p:spTree>
    <p:extLst>
      <p:ext uri="{BB962C8B-B14F-4D97-AF65-F5344CB8AC3E}">
        <p14:creationId xmlns:p14="http://schemas.microsoft.com/office/powerpoint/2010/main" val="5762398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89</a:t>
            </a:fld>
            <a:endParaRPr lang="en-US" dirty="0"/>
          </a:p>
        </p:txBody>
      </p:sp>
    </p:spTree>
    <p:extLst>
      <p:ext uri="{BB962C8B-B14F-4D97-AF65-F5344CB8AC3E}">
        <p14:creationId xmlns:p14="http://schemas.microsoft.com/office/powerpoint/2010/main" val="41873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100" dirty="0"/>
              <a:t>1. For example, Amy may teach her children not to take things from their siblings’ rooms without asking because, in her mind, that’s stealing. This is a moral lesson that Amy is teaching and it becomes an ethical code, as well as a law, when applied outside her home. Taking other people’s things without asking is considered stealing, according to the ethical code in many societies.</a:t>
            </a:r>
          </a:p>
          <a:p>
            <a:pPr defTabSz="924641">
              <a:defRPr/>
            </a:pPr>
            <a:endParaRPr lang="en-US" sz="1100" dirty="0">
              <a:latin typeface="Arial Narrow" panose="020B0606020202030204" pitchFamily="34" charset="0"/>
            </a:endParaRPr>
          </a:p>
          <a:p>
            <a:pPr defTabSz="924641">
              <a:defRPr/>
            </a:pPr>
            <a:endParaRPr lang="en-US" sz="1100" dirty="0"/>
          </a:p>
          <a:p>
            <a:pPr defTabSz="924641">
              <a:defRPr/>
            </a:pPr>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147C1034-98A1-4125-931B-4EE9F9B4DB32}" type="slidenum">
              <a:rPr lang="en-US" smtClean="0"/>
              <a:t>9</a:t>
            </a:fld>
            <a:endParaRPr lang="en-US" dirty="0"/>
          </a:p>
        </p:txBody>
      </p:sp>
    </p:spTree>
    <p:extLst>
      <p:ext uri="{BB962C8B-B14F-4D97-AF65-F5344CB8AC3E}">
        <p14:creationId xmlns:p14="http://schemas.microsoft.com/office/powerpoint/2010/main" val="13676097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Even when making ethical decisions, agents do not have a straight path to the right choice. Because there are different positions from which an agent is making that decision, the response will vary based on the factors involved in that particular circumstance. Two people holding the same values and level of honesty can come to two very different conclusions.</a:t>
            </a:r>
          </a:p>
        </p:txBody>
      </p:sp>
      <p:sp>
        <p:nvSpPr>
          <p:cNvPr id="4" name="Slide Number Placeholder 3"/>
          <p:cNvSpPr>
            <a:spLocks noGrp="1"/>
          </p:cNvSpPr>
          <p:nvPr>
            <p:ph type="sldNum" sz="quarter" idx="10"/>
          </p:nvPr>
        </p:nvSpPr>
        <p:spPr/>
        <p:txBody>
          <a:bodyPr/>
          <a:lstStyle/>
          <a:p>
            <a:fld id="{147C1034-98A1-4125-931B-4EE9F9B4DB32}" type="slidenum">
              <a:rPr lang="en-US" smtClean="0"/>
              <a:t>90</a:t>
            </a:fld>
            <a:endParaRPr lang="en-US" dirty="0"/>
          </a:p>
        </p:txBody>
      </p:sp>
    </p:spTree>
    <p:extLst>
      <p:ext uri="{BB962C8B-B14F-4D97-AF65-F5344CB8AC3E}">
        <p14:creationId xmlns:p14="http://schemas.microsoft.com/office/powerpoint/2010/main" val="31756626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dirty="0"/>
              <a:t>Decisions are made by considering each circumstance. Right or wrong is weighed at the moment, and in each situation, the decision could be entirely different based on the factors involved. </a:t>
            </a:r>
          </a:p>
          <a:p>
            <a:pPr marL="231160" indent="-231160" defTabSz="924641">
              <a:buFontTx/>
              <a:buAutoNum type="arabicPeriod"/>
              <a:defRPr/>
            </a:pPr>
            <a:r>
              <a:rPr lang="en-US" dirty="0"/>
              <a:t>This is considered the most flexible approach to applying ethics, situation-based ethical decisions allow for contemplation and thinking through the consequences.</a:t>
            </a:r>
          </a:p>
          <a:p>
            <a:pPr marL="231160" indent="-231160" defTabSz="924641">
              <a:buFontTx/>
              <a:buAutoNum type="arabicPeriod"/>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91</a:t>
            </a:fld>
            <a:endParaRPr lang="en-US" dirty="0"/>
          </a:p>
        </p:txBody>
      </p:sp>
    </p:spTree>
    <p:extLst>
      <p:ext uri="{BB962C8B-B14F-4D97-AF65-F5344CB8AC3E}">
        <p14:creationId xmlns:p14="http://schemas.microsoft.com/office/powerpoint/2010/main" val="12673254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92</a:t>
            </a:fld>
            <a:endParaRPr lang="en-US" dirty="0"/>
          </a:p>
        </p:txBody>
      </p:sp>
    </p:spTree>
    <p:extLst>
      <p:ext uri="{BB962C8B-B14F-4D97-AF65-F5344CB8AC3E}">
        <p14:creationId xmlns:p14="http://schemas.microsoft.com/office/powerpoint/2010/main" val="8368319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93</a:t>
            </a:fld>
            <a:endParaRPr lang="en-US" dirty="0"/>
          </a:p>
        </p:txBody>
      </p:sp>
    </p:spTree>
    <p:extLst>
      <p:ext uri="{BB962C8B-B14F-4D97-AF65-F5344CB8AC3E}">
        <p14:creationId xmlns:p14="http://schemas.microsoft.com/office/powerpoint/2010/main" val="71358243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dirty="0"/>
              <a:t>Also, there may not be enough factors to allow for a clear, concise decision. There is also a chance that one’s desired outcome could be inserted into the decision-making process, which could alter the results of the decision.</a:t>
            </a:r>
          </a:p>
          <a:p>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94</a:t>
            </a:fld>
            <a:endParaRPr lang="en-US" dirty="0"/>
          </a:p>
        </p:txBody>
      </p:sp>
    </p:spTree>
    <p:extLst>
      <p:ext uri="{BB962C8B-B14F-4D97-AF65-F5344CB8AC3E}">
        <p14:creationId xmlns:p14="http://schemas.microsoft.com/office/powerpoint/2010/main" val="6956435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95</a:t>
            </a:fld>
            <a:endParaRPr lang="en-US" dirty="0"/>
          </a:p>
        </p:txBody>
      </p:sp>
    </p:spTree>
    <p:extLst>
      <p:ext uri="{BB962C8B-B14F-4D97-AF65-F5344CB8AC3E}">
        <p14:creationId xmlns:p14="http://schemas.microsoft.com/office/powerpoint/2010/main" val="1168610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dirty="0"/>
              <a:t>What is the right thing to do per the rule that applies in that situation? With rules-based ethics, the law is absolute. Because decisions are made from that standpoint, it simplifies the decision-making process.</a:t>
            </a:r>
          </a:p>
          <a:p>
            <a:pPr defTabSz="924641">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96</a:t>
            </a:fld>
            <a:endParaRPr lang="en-US" dirty="0"/>
          </a:p>
        </p:txBody>
      </p:sp>
    </p:spTree>
    <p:extLst>
      <p:ext uri="{BB962C8B-B14F-4D97-AF65-F5344CB8AC3E}">
        <p14:creationId xmlns:p14="http://schemas.microsoft.com/office/powerpoint/2010/main" val="16677097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2.   </a:t>
            </a:r>
          </a:p>
        </p:txBody>
      </p:sp>
      <p:sp>
        <p:nvSpPr>
          <p:cNvPr id="4" name="Slide Number Placeholder 3"/>
          <p:cNvSpPr>
            <a:spLocks noGrp="1"/>
          </p:cNvSpPr>
          <p:nvPr>
            <p:ph type="sldNum" sz="quarter" idx="10"/>
          </p:nvPr>
        </p:nvSpPr>
        <p:spPr/>
        <p:txBody>
          <a:bodyPr/>
          <a:lstStyle/>
          <a:p>
            <a:fld id="{147C1034-98A1-4125-931B-4EE9F9B4DB32}" type="slidenum">
              <a:rPr lang="en-US" smtClean="0"/>
              <a:t>97</a:t>
            </a:fld>
            <a:endParaRPr lang="en-US" dirty="0"/>
          </a:p>
        </p:txBody>
      </p:sp>
    </p:spTree>
    <p:extLst>
      <p:ext uri="{BB962C8B-B14F-4D97-AF65-F5344CB8AC3E}">
        <p14:creationId xmlns:p14="http://schemas.microsoft.com/office/powerpoint/2010/main" val="15514031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dirty="0"/>
              <a:t>Putting people first in one’s decision-making process seems the way to go. That is the thinking behind </a:t>
            </a:r>
            <a:r>
              <a:rPr lang="en-US" i="1" dirty="0"/>
              <a:t>people-based</a:t>
            </a:r>
            <a:r>
              <a:rPr lang="en-US" dirty="0"/>
              <a:t> ethics. If one is considering how one’s decisions affect others, one is sure to come to the right decision, no? </a:t>
            </a:r>
          </a:p>
          <a:p>
            <a:pPr marL="231160" indent="-231160" defTabSz="924641">
              <a:buFontTx/>
              <a:buAutoNum type="arabicPeriod"/>
              <a:defRPr/>
            </a:pP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98</a:t>
            </a:fld>
            <a:endParaRPr lang="en-US" dirty="0"/>
          </a:p>
        </p:txBody>
      </p:sp>
    </p:spTree>
    <p:extLst>
      <p:ext uri="{BB962C8B-B14F-4D97-AF65-F5344CB8AC3E}">
        <p14:creationId xmlns:p14="http://schemas.microsoft.com/office/powerpoint/2010/main" val="28816435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defTabSz="924641">
              <a:buFontTx/>
              <a:buAutoNum type="arabicPeriod"/>
              <a:defRPr/>
            </a:pPr>
            <a:r>
              <a:rPr lang="en-US" dirty="0"/>
              <a:t>Kant believed that ethical decisions follow universal moral laws such as “don’t lie, don’t steal, don’t cheat.</a:t>
            </a:r>
          </a:p>
          <a:p>
            <a:pPr marL="231160" indent="-231160" defTabSz="924641">
              <a:buFontTx/>
              <a:buAutoNum type="arabicPeriod"/>
              <a:defRPr/>
            </a:pPr>
            <a:r>
              <a:rPr lang="en-US" dirty="0">
                <a:solidFill>
                  <a:srgbClr val="51B5E0"/>
                </a:solidFill>
              </a:rPr>
              <a:t>Deontological ethics holds that everyone has certain duties that they have to fulfill, and that fulfilling these duties is a moral requirement, independent of any considerations about virtue or consequences</a:t>
            </a:r>
            <a:endParaRPr lang="en-US" dirty="0"/>
          </a:p>
        </p:txBody>
      </p:sp>
      <p:sp>
        <p:nvSpPr>
          <p:cNvPr id="4" name="Slide Number Placeholder 3"/>
          <p:cNvSpPr>
            <a:spLocks noGrp="1"/>
          </p:cNvSpPr>
          <p:nvPr>
            <p:ph type="sldNum" sz="quarter" idx="10"/>
          </p:nvPr>
        </p:nvSpPr>
        <p:spPr/>
        <p:txBody>
          <a:bodyPr/>
          <a:lstStyle/>
          <a:p>
            <a:fld id="{147C1034-98A1-4125-931B-4EE9F9B4DB32}" type="slidenum">
              <a:rPr lang="en-US" smtClean="0"/>
              <a:t>99</a:t>
            </a:fld>
            <a:endParaRPr lang="en-US" dirty="0"/>
          </a:p>
        </p:txBody>
      </p:sp>
    </p:spTree>
    <p:extLst>
      <p:ext uri="{BB962C8B-B14F-4D97-AF65-F5344CB8AC3E}">
        <p14:creationId xmlns:p14="http://schemas.microsoft.com/office/powerpoint/2010/main" val="3293750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1" y="3499550"/>
            <a:ext cx="7772400" cy="1012031"/>
          </a:xfrm>
        </p:spPr>
        <p:txBody>
          <a:bodyPr anchor="b">
            <a:noAutofit/>
          </a:bodyPr>
          <a:lstStyle>
            <a:lvl1pPr algn="ctr">
              <a:defRPr sz="4400">
                <a:solidFill>
                  <a:srgbClr val="808084"/>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085851" y="4699903"/>
            <a:ext cx="6858000" cy="1131024"/>
          </a:xfrm>
        </p:spPr>
        <p:txBody>
          <a:bodyPr/>
          <a:lstStyle>
            <a:lvl1pPr marL="0" indent="0" algn="ctr">
              <a:buNone/>
              <a:defRPr sz="2400">
                <a:solidFill>
                  <a:srgbClr val="808084"/>
                </a:solidFill>
                <a:latin typeface="Arial Narrow" panose="020B060602020203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Rectangle 7"/>
          <p:cNvSpPr/>
          <p:nvPr userDrawn="1"/>
        </p:nvSpPr>
        <p:spPr>
          <a:xfrm>
            <a:off x="685800" y="417513"/>
            <a:ext cx="7772400" cy="1880846"/>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9" name="Rectangle 8"/>
          <p:cNvSpPr/>
          <p:nvPr userDrawn="1"/>
        </p:nvSpPr>
        <p:spPr>
          <a:xfrm>
            <a:off x="685800" y="2262282"/>
            <a:ext cx="1554480" cy="895996"/>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userDrawn="1"/>
        </p:nvSpPr>
        <p:spPr>
          <a:xfrm>
            <a:off x="2240280" y="2262282"/>
            <a:ext cx="1554480" cy="895996"/>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userDrawn="1"/>
        </p:nvSpPr>
        <p:spPr>
          <a:xfrm>
            <a:off x="3794760" y="2262282"/>
            <a:ext cx="1554480" cy="895996"/>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userDrawn="1"/>
        </p:nvSpPr>
        <p:spPr>
          <a:xfrm>
            <a:off x="5349240" y="2262282"/>
            <a:ext cx="1554480" cy="895996"/>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userDrawn="1"/>
        </p:nvSpPr>
        <p:spPr>
          <a:xfrm>
            <a:off x="6903720" y="2262282"/>
            <a:ext cx="1554480" cy="895996"/>
          </a:xfrm>
          <a:prstGeom prst="rect">
            <a:avLst/>
          </a:prstGeom>
          <a:solidFill>
            <a:srgbClr val="8080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rot="5400000" flipH="1">
            <a:off x="4355756" y="-1575487"/>
            <a:ext cx="642551" cy="7970108"/>
          </a:xfrm>
          <a:prstGeom prst="rect">
            <a:avLst/>
          </a:prstGeom>
          <a:blipFill dpi="0" rotWithShape="1">
            <a:blip r:embed="rId2">
              <a:alphaModFix amt="30000"/>
            </a:blip>
            <a:srcRect/>
            <a:stretch>
              <a:fillRect l="-584210" t="2791" r="-226922" b="-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14" name="Picture 13"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67181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solidFill>
                  <a:srgbClr val="808084"/>
                </a:solidFill>
                <a:latin typeface="Arial Narrow" panose="020B0606020202030204" pitchFamily="34" charset="0"/>
              </a:defRPr>
            </a:lvl1pPr>
          </a:lstStyle>
          <a:p>
            <a:r>
              <a:rPr lang="en-US" dirty="0"/>
              <a:t>Click to edit Master title style</a:t>
            </a:r>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rgbClr val="808084"/>
                </a:solidFill>
                <a:latin typeface="Arial Narrow" panose="020B060602020203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11" name="Picture 10"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Rectangle 8"/>
          <p:cNvSpPr/>
          <p:nvPr userDrawn="1"/>
        </p:nvSpPr>
        <p:spPr>
          <a:xfrm>
            <a:off x="600073" y="249868"/>
            <a:ext cx="7905751" cy="1027108"/>
          </a:xfrm>
          <a:prstGeom prst="rect">
            <a:avLst/>
          </a:prstGeom>
          <a:solidFill>
            <a:srgbClr val="8080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14" name="Title 1"/>
          <p:cNvSpPr txBox="1">
            <a:spLocks/>
          </p:cNvSpPr>
          <p:nvPr userDrawn="1"/>
        </p:nvSpPr>
        <p:spPr>
          <a:xfrm>
            <a:off x="619124" y="147639"/>
            <a:ext cx="7886700" cy="1243011"/>
          </a:xfrm>
          <a:prstGeom prst="rect">
            <a:avLst/>
          </a:prstGeom>
        </p:spPr>
        <p:txBody>
          <a:bodyPr vert="horz" lIns="91440" tIns="45720" rIns="91440" bIns="45720" rtlCol="0" anchor="ctr">
            <a:normAutofit/>
          </a:bodyPr>
          <a:lstStyle>
            <a:lvl1pPr algn="l" defTabSz="914378" rtl="0" eaLnBrk="1" latinLnBrk="0" hangingPunct="1">
              <a:lnSpc>
                <a:spcPct val="90000"/>
              </a:lnSpc>
              <a:spcBef>
                <a:spcPct val="0"/>
              </a:spcBef>
              <a:buNone/>
              <a:defRPr sz="4400" kern="1200">
                <a:solidFill>
                  <a:schemeClr val="bg1"/>
                </a:solidFill>
                <a:latin typeface="Arial Narrow" panose="020B0606020202030204" pitchFamily="34" charset="0"/>
                <a:ea typeface="+mj-ea"/>
                <a:cs typeface="+mj-cs"/>
              </a:defRPr>
            </a:lvl1pPr>
          </a:lstStyle>
          <a:p>
            <a:r>
              <a:rPr lang="en-US" dirty="0"/>
              <a:t>Click do edit Master title style</a:t>
            </a:r>
          </a:p>
        </p:txBody>
      </p:sp>
    </p:spTree>
    <p:extLst>
      <p:ext uri="{BB962C8B-B14F-4D97-AF65-F5344CB8AC3E}">
        <p14:creationId xmlns:p14="http://schemas.microsoft.com/office/powerpoint/2010/main" val="21142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8084"/>
                </a:solidFill>
                <a:latin typeface="Arial Narrow" panose="020B0606020202030204" pitchFamily="34" charset="0"/>
              </a:defRPr>
            </a:lvl1pPr>
          </a:lstStyle>
          <a:p>
            <a:endParaRPr lang="en-US" dirty="0"/>
          </a:p>
        </p:txBody>
      </p:sp>
      <p:sp>
        <p:nvSpPr>
          <p:cNvPr id="3" name="Content Placeholder 2"/>
          <p:cNvSpPr>
            <a:spLocks noGrp="1"/>
          </p:cNvSpPr>
          <p:nvPr>
            <p:ph sz="half" idx="1"/>
          </p:nvPr>
        </p:nvSpPr>
        <p:spPr>
          <a:xfrm>
            <a:off x="628651" y="1825625"/>
            <a:ext cx="3886200" cy="4351338"/>
          </a:xfrm>
        </p:spPr>
        <p:txBody>
          <a:bodyPr/>
          <a:lstStyle>
            <a:lvl1pPr marL="228594" indent="-228594">
              <a:buFont typeface="Arial Narrow" panose="020B0606020202030204" pitchFamily="34" charset="0"/>
              <a:buChar char="■"/>
              <a:defRPr>
                <a:solidFill>
                  <a:srgbClr val="808084"/>
                </a:solidFill>
                <a:latin typeface="Arial Narrow" panose="020B0606020202030204" pitchFamily="34" charset="0"/>
              </a:defRPr>
            </a:lvl1pPr>
            <a:lvl2pPr marL="685783" indent="-228594">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1825625"/>
            <a:ext cx="3886200" cy="4351338"/>
          </a:xfrm>
        </p:spPr>
        <p:txBody>
          <a:bodyPr/>
          <a:lstStyle>
            <a:lvl1pPr marL="228594" indent="-228594">
              <a:buFont typeface="Arial Narrow" panose="020B0606020202030204" pitchFamily="34" charset="0"/>
              <a:buChar char="■"/>
              <a:defRPr>
                <a:solidFill>
                  <a:srgbClr val="808084"/>
                </a:solidFill>
                <a:latin typeface="Arial Narrow" panose="020B0606020202030204" pitchFamily="34" charset="0"/>
              </a:defRPr>
            </a:lvl1pPr>
            <a:lvl2pPr marL="685783" indent="-228594">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12" name="Picture 11"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0" name="Rectangle 9"/>
          <p:cNvSpPr/>
          <p:nvPr userDrawn="1"/>
        </p:nvSpPr>
        <p:spPr>
          <a:xfrm>
            <a:off x="619124" y="363712"/>
            <a:ext cx="7905751" cy="1047274"/>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15" name="Title 1"/>
          <p:cNvSpPr txBox="1">
            <a:spLocks/>
          </p:cNvSpPr>
          <p:nvPr userDrawn="1"/>
        </p:nvSpPr>
        <p:spPr>
          <a:xfrm>
            <a:off x="619124" y="147639"/>
            <a:ext cx="7886700" cy="1676571"/>
          </a:xfrm>
          <a:prstGeom prst="rect">
            <a:avLst/>
          </a:prstGeom>
        </p:spPr>
        <p:txBody>
          <a:bodyPr vert="horz" lIns="91440" tIns="45720" rIns="91440" bIns="45720" rtlCol="0" anchor="ctr">
            <a:normAutofit/>
          </a:bodyPr>
          <a:lstStyle>
            <a:lvl1pPr algn="l" defTabSz="914378" rtl="0" eaLnBrk="1" latinLnBrk="0" hangingPunct="1">
              <a:lnSpc>
                <a:spcPct val="90000"/>
              </a:lnSpc>
              <a:spcBef>
                <a:spcPct val="0"/>
              </a:spcBef>
              <a:buNone/>
              <a:defRPr sz="4400" kern="1200">
                <a:solidFill>
                  <a:schemeClr val="bg1"/>
                </a:solidFill>
                <a:latin typeface="Arial Narrow" panose="020B0606020202030204" pitchFamily="34" charset="0"/>
                <a:ea typeface="+mj-ea"/>
                <a:cs typeface="+mj-cs"/>
              </a:defRPr>
            </a:lvl1pPr>
          </a:lstStyle>
          <a:p>
            <a:endParaRPr lang="en-US" dirty="0"/>
          </a:p>
        </p:txBody>
      </p:sp>
    </p:spTree>
    <p:extLst>
      <p:ext uri="{BB962C8B-B14F-4D97-AF65-F5344CB8AC3E}">
        <p14:creationId xmlns:p14="http://schemas.microsoft.com/office/powerpoint/2010/main" val="251484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38150"/>
            <a:ext cx="7972426" cy="5705475"/>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947957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38150"/>
            <a:ext cx="7972426" cy="5705475"/>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25621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38150"/>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2581275" y="2619375"/>
            <a:ext cx="4210050" cy="646331"/>
          </a:xfrm>
          <a:prstGeom prst="rect">
            <a:avLst/>
          </a:prstGeom>
          <a:solidFill>
            <a:srgbClr val="174770"/>
          </a:solidFill>
        </p:spPr>
        <p:txBody>
          <a:bodyPr wrap="square" rtlCol="0">
            <a:spAutoFit/>
          </a:bodyPr>
          <a:lstStyle/>
          <a:p>
            <a:r>
              <a:rPr lang="en-US" sz="3600" dirty="0">
                <a:solidFill>
                  <a:schemeClr val="bg1">
                    <a:lumMod val="85000"/>
                  </a:schemeClr>
                </a:solidFill>
                <a:latin typeface="Arial Narrow" panose="020B0606020202030204" pitchFamily="34" charset="0"/>
              </a:rPr>
              <a:t>Section</a:t>
            </a:r>
            <a:r>
              <a:rPr lang="en-US" sz="3600" baseline="0" dirty="0">
                <a:solidFill>
                  <a:schemeClr val="bg1">
                    <a:lumMod val="85000"/>
                  </a:schemeClr>
                </a:solidFill>
                <a:latin typeface="Arial Narrow" panose="020B0606020202030204" pitchFamily="34" charset="0"/>
              </a:rPr>
              <a:t> </a:t>
            </a:r>
            <a:r>
              <a:rPr lang="en-US" sz="3600" dirty="0">
                <a:solidFill>
                  <a:schemeClr val="bg1">
                    <a:lumMod val="85000"/>
                  </a:schemeClr>
                </a:solidFill>
                <a:latin typeface="Arial Narrow" panose="020B0606020202030204" pitchFamily="34" charset="0"/>
              </a:rPr>
              <a:t>Title</a:t>
            </a: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214538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72903"/>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657351" y="1238250"/>
            <a:ext cx="4210050" cy="1754326"/>
          </a:xfrm>
          <a:prstGeom prst="rect">
            <a:avLst/>
          </a:prstGeom>
          <a:solidFill>
            <a:srgbClr val="174770"/>
          </a:solidFill>
        </p:spPr>
        <p:txBody>
          <a:bodyPr wrap="square" rtlCol="0">
            <a:spAutoFit/>
          </a:bodyPr>
          <a:lstStyle/>
          <a:p>
            <a:r>
              <a:rPr lang="en-US" sz="5400" dirty="0">
                <a:solidFill>
                  <a:srgbClr val="51B5E0"/>
                </a:solidFill>
                <a:latin typeface="Arial Narrow" panose="020B0606020202030204" pitchFamily="34" charset="0"/>
              </a:rPr>
              <a:t>Pitfalls and how to avoid</a:t>
            </a:r>
            <a:r>
              <a:rPr lang="en-US" sz="5400" baseline="0" dirty="0">
                <a:solidFill>
                  <a:srgbClr val="51B5E0"/>
                </a:solidFill>
                <a:latin typeface="Arial Narrow" panose="020B0606020202030204" pitchFamily="34" charset="0"/>
              </a:rPr>
              <a:t> them!</a:t>
            </a:r>
            <a:endParaRPr lang="en-US" sz="5400" dirty="0">
              <a:solidFill>
                <a:srgbClr val="51B5E0"/>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1336658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72903"/>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657351" y="1238250"/>
            <a:ext cx="4210050" cy="2585323"/>
          </a:xfrm>
          <a:prstGeom prst="rect">
            <a:avLst/>
          </a:prstGeom>
          <a:solidFill>
            <a:srgbClr val="174770"/>
          </a:solidFill>
        </p:spPr>
        <p:txBody>
          <a:bodyPr wrap="square" rtlCol="0">
            <a:spAutoFit/>
          </a:bodyPr>
          <a:lstStyle/>
          <a:p>
            <a:r>
              <a:rPr lang="en-US" sz="5400" dirty="0">
                <a:solidFill>
                  <a:srgbClr val="51B5E0"/>
                </a:solidFill>
                <a:latin typeface="Arial Narrow" panose="020B0606020202030204" pitchFamily="34" charset="0"/>
              </a:rPr>
              <a:t>Loans on Challenging</a:t>
            </a:r>
            <a:r>
              <a:rPr lang="en-US" sz="5400" baseline="0" dirty="0">
                <a:solidFill>
                  <a:srgbClr val="51B5E0"/>
                </a:solidFill>
                <a:latin typeface="Arial Narrow" panose="020B0606020202030204" pitchFamily="34" charset="0"/>
              </a:rPr>
              <a:t> policies</a:t>
            </a:r>
            <a:endParaRPr lang="en-US" sz="5400" dirty="0">
              <a:solidFill>
                <a:srgbClr val="51B5E0"/>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3953452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72903"/>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657351" y="1238250"/>
            <a:ext cx="4210050" cy="4247317"/>
          </a:xfrm>
          <a:prstGeom prst="rect">
            <a:avLst/>
          </a:prstGeom>
          <a:solidFill>
            <a:srgbClr val="174770"/>
          </a:solidFill>
        </p:spPr>
        <p:txBody>
          <a:bodyPr wrap="square" rtlCol="0">
            <a:spAutoFit/>
          </a:bodyPr>
          <a:lstStyle/>
          <a:p>
            <a:r>
              <a:rPr lang="en-US" sz="5400" dirty="0">
                <a:solidFill>
                  <a:srgbClr val="51B5E0"/>
                </a:solidFill>
                <a:latin typeface="Arial Narrow" panose="020B0606020202030204" pitchFamily="34" charset="0"/>
              </a:rPr>
              <a:t>How to get the most out of your Premium Finance Company</a:t>
            </a: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222956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72903"/>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657351" y="1238250"/>
            <a:ext cx="4210050" cy="3416320"/>
          </a:xfrm>
          <a:prstGeom prst="rect">
            <a:avLst/>
          </a:prstGeom>
          <a:solidFill>
            <a:srgbClr val="174770"/>
          </a:solidFill>
        </p:spPr>
        <p:txBody>
          <a:bodyPr wrap="square" rtlCol="0">
            <a:spAutoFit/>
          </a:bodyPr>
          <a:lstStyle/>
          <a:p>
            <a:r>
              <a:rPr lang="en-US" sz="5400" dirty="0">
                <a:solidFill>
                  <a:srgbClr val="51B5E0"/>
                </a:solidFill>
                <a:latin typeface="Arial Narrow" panose="020B0606020202030204" pitchFamily="34" charset="0"/>
              </a:rPr>
              <a:t>Current Premium Finance Technology</a:t>
            </a:r>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154320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Rectangle 4"/>
          <p:cNvSpPr/>
          <p:nvPr userDrawn="1"/>
        </p:nvSpPr>
        <p:spPr>
          <a:xfrm>
            <a:off x="498210" y="393614"/>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744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2268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7793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331775" y="621897"/>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8842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4366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9891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541575" y="621897"/>
            <a:ext cx="304799" cy="3047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50940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6464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1989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6751375" y="621897"/>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73038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7856278"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674425" y="5519420"/>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1224674" y="5519420"/>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1774923" y="5519420"/>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2325172" y="5519420"/>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2875421" y="5519420"/>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3425670" y="5519420"/>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3975919" y="5519420"/>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4526168" y="5519420"/>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5076417" y="5519420"/>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5626666" y="5519420"/>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6176915" y="5519420"/>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6727164" y="5519420"/>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7277413" y="5519420"/>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7827668" y="5519420"/>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66835"/>
          <a:stretch/>
        </p:blipFill>
        <p:spPr>
          <a:xfrm>
            <a:off x="498210" y="5581043"/>
            <a:ext cx="7972426" cy="181551"/>
          </a:xfrm>
          <a:prstGeom prst="rect">
            <a:avLst/>
          </a:prstGeom>
        </p:spPr>
      </p:pic>
      <p:pic>
        <p:nvPicPr>
          <p:cNvPr id="40" name="Picture 39"/>
          <p:cNvPicPr>
            <a:picLocks noChangeAspect="1"/>
          </p:cNvPicPr>
          <p:nvPr userDrawn="1"/>
        </p:nvPicPr>
        <p:blipFill rotWithShape="1">
          <a:blip r:embed="rId2" cstate="print">
            <a:extLst>
              <a:ext uri="{28A0092B-C50C-407E-A947-70E740481C1C}">
                <a14:useLocalDpi xmlns:a14="http://schemas.microsoft.com/office/drawing/2010/main" val="0"/>
              </a:ext>
            </a:extLst>
          </a:blip>
          <a:srcRect b="66835"/>
          <a:stretch/>
        </p:blipFill>
        <p:spPr>
          <a:xfrm>
            <a:off x="492393" y="689352"/>
            <a:ext cx="7972426" cy="181551"/>
          </a:xfrm>
          <a:prstGeom prst="rect">
            <a:avLst/>
          </a:prstGeom>
        </p:spPr>
      </p:pic>
      <p:sp>
        <p:nvSpPr>
          <p:cNvPr id="3" name="Date Placeholder 2"/>
          <p:cNvSpPr>
            <a:spLocks noGrp="1"/>
          </p:cNvSpPr>
          <p:nvPr userDrawn="1">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userDrawn="1">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2047599"/>
            <a:ext cx="7534275" cy="1107996"/>
          </a:xfrm>
          <a:prstGeom prst="rect">
            <a:avLst/>
          </a:prstGeom>
          <a:solidFill>
            <a:srgbClr val="174770"/>
          </a:solidFill>
        </p:spPr>
        <p:txBody>
          <a:bodyPr wrap="square" rtlCol="0">
            <a:spAutoFit/>
          </a:bodyPr>
          <a:lstStyle/>
          <a:p>
            <a:endParaRPr lang="en-US" sz="66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4" name="Rectangle 43"/>
          <p:cNvSpPr/>
          <p:nvPr userDrawn="1"/>
        </p:nvSpPr>
        <p:spPr>
          <a:xfrm>
            <a:off x="1991949" y="1956209"/>
            <a:ext cx="523252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FCB514"/>
                </a:solidFill>
                <a:effectLst/>
                <a:latin typeface="Arial Narrow" panose="020B0606020202030204" pitchFamily="34" charset="0"/>
              </a:rPr>
              <a:t>GAME</a:t>
            </a:r>
            <a:r>
              <a:rPr lang="en-US" sz="8000" b="0" cap="none" spc="0" baseline="0" dirty="0">
                <a:ln w="22225">
                  <a:noFill/>
                  <a:prstDash val="solid"/>
                </a:ln>
                <a:solidFill>
                  <a:srgbClr val="FCB514"/>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ROUND 1</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205279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SzPct val="110000"/>
              <a:buFont typeface="Arial Narrow" panose="020B0606020202030204" pitchFamily="34" charset="0"/>
              <a:buNone/>
              <a:defRPr>
                <a:solidFill>
                  <a:srgbClr val="808084"/>
                </a:solidFill>
                <a:latin typeface="Arial Narrow" panose="020B0606020202030204" pitchFamily="34" charset="0"/>
              </a:defRPr>
            </a:lvl1pPr>
            <a:lvl2pPr marL="457189" indent="0">
              <a:buFont typeface="Arial Narrow" panose="020B0606020202030204" pitchFamily="34" charset="0"/>
              <a:buNone/>
              <a:defRPr>
                <a:solidFill>
                  <a:srgbClr val="808084"/>
                </a:solidFill>
                <a:latin typeface="Arial Narrow" panose="020B0606020202030204" pitchFamily="34" charset="0"/>
              </a:defRPr>
            </a:lvl2pPr>
            <a:lvl3pPr marL="914378" indent="0">
              <a:buFont typeface="Wingdings" panose="05000000000000000000" pitchFamily="2" charset="2"/>
              <a:buNone/>
              <a:defRPr>
                <a:solidFill>
                  <a:srgbClr val="808084"/>
                </a:solidFill>
                <a:latin typeface="Arial Narrow" panose="020B0606020202030204" pitchFamily="34" charset="0"/>
              </a:defRPr>
            </a:lvl3pPr>
            <a:lvl4pPr marL="1371566" indent="0">
              <a:buFont typeface="Arial" panose="020B0604020202020204" pitchFamily="34" charset="0"/>
              <a:buNone/>
              <a:defRPr>
                <a:solidFill>
                  <a:srgbClr val="808084"/>
                </a:solidFill>
                <a:latin typeface="Arial Narrow" panose="020B0606020202030204" pitchFamily="34" charset="0"/>
              </a:defRPr>
            </a:lvl4pPr>
            <a:lvl5pPr marL="1828754" indent="0">
              <a:buFont typeface="Courier New" panose="02070309020205020404" pitchFamily="49" charset="0"/>
              <a:buNone/>
              <a:defRPr>
                <a:solidFill>
                  <a:srgbClr val="808084"/>
                </a:solidFill>
                <a:latin typeface="Arial Narrow" panose="020B0606020202030204" pitchFamily="34" charset="0"/>
              </a:defRPr>
            </a:lvl5pPr>
          </a:lstStyle>
          <a:p>
            <a:pPr lvl="0"/>
            <a:endParaRPr lang="en-US" dirty="0"/>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6620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1337" y="392738"/>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2047599"/>
            <a:ext cx="7534275" cy="1107996"/>
          </a:xfrm>
          <a:prstGeom prst="rect">
            <a:avLst/>
          </a:prstGeom>
          <a:solidFill>
            <a:srgbClr val="174770"/>
          </a:solidFill>
        </p:spPr>
        <p:txBody>
          <a:bodyPr wrap="square" rtlCol="0">
            <a:spAutoFit/>
          </a:bodyPr>
          <a:lstStyle/>
          <a:p>
            <a:endParaRPr lang="en-US" sz="66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1991949" y="1956209"/>
            <a:ext cx="523252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51B5E0"/>
                </a:solidFill>
                <a:effectLst/>
                <a:latin typeface="Arial Narrow" panose="020B0606020202030204" pitchFamily="34" charset="0"/>
              </a:rPr>
              <a:t>GAME</a:t>
            </a:r>
            <a:r>
              <a:rPr lang="en-US" sz="8000" b="0" cap="none" spc="0" baseline="0" dirty="0">
                <a:ln w="22225">
                  <a:noFill/>
                  <a:prstDash val="solid"/>
                </a:ln>
                <a:solidFill>
                  <a:srgbClr val="51B5E0"/>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ROUND 2</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2086525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67552" y="365926"/>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890593" y="1730141"/>
            <a:ext cx="7534275" cy="3416320"/>
          </a:xfrm>
          <a:prstGeom prst="rect">
            <a:avLst/>
          </a:prstGeom>
          <a:solidFill>
            <a:srgbClr val="174770"/>
          </a:solidFill>
        </p:spPr>
        <p:txBody>
          <a:bodyPr wrap="square" rtlCol="0">
            <a:spAutoFit/>
          </a:bodyPr>
          <a:lstStyle/>
          <a:p>
            <a:pPr marL="285750" indent="-285750" algn="l">
              <a:buFont typeface="Arial" panose="020B0604020202020204" pitchFamily="34" charset="0"/>
              <a:buChar char="•"/>
            </a:pPr>
            <a:r>
              <a:rPr lang="en-US" sz="2400" dirty="0">
                <a:solidFill>
                  <a:schemeClr val="bg1"/>
                </a:solidFill>
                <a:latin typeface="Arial Narrow" panose="020B0606020202030204" pitchFamily="34" charset="0"/>
              </a:rPr>
              <a:t>Correct</a:t>
            </a:r>
            <a:r>
              <a:rPr lang="en-US" sz="2400" baseline="0" dirty="0">
                <a:solidFill>
                  <a:schemeClr val="bg1"/>
                </a:solidFill>
                <a:latin typeface="Arial Narrow" panose="020B0606020202030204" pitchFamily="34" charset="0"/>
              </a:rPr>
              <a:t> answer = one point</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First person to raise hand answers for team</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Do NOT raise hand until I complete the question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If incorrect, the other team will have the opportunity to answer</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Every teammate must answer in this round before you answer again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No partial credit given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Judge’s decision is final: I’m the judge</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Argue over a point, lose two points</a:t>
            </a:r>
            <a:endParaRPr lang="en-US" sz="24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899501" y="983813"/>
            <a:ext cx="3522503" cy="830997"/>
          </a:xfrm>
          <a:prstGeom prst="rect">
            <a:avLst/>
          </a:prstGeom>
          <a:noFill/>
        </p:spPr>
        <p:txBody>
          <a:bodyPr wrap="none" lIns="91440" tIns="45720" rIns="91440" bIns="45720">
            <a:spAutoFit/>
          </a:bodyPr>
          <a:lstStyle/>
          <a:p>
            <a:pPr algn="l"/>
            <a:r>
              <a:rPr lang="en-US" sz="4800" b="0" cap="none" spc="0" dirty="0">
                <a:ln w="22225">
                  <a:noFill/>
                  <a:prstDash val="solid"/>
                </a:ln>
                <a:solidFill>
                  <a:schemeClr val="bg1"/>
                </a:solidFill>
                <a:effectLst/>
                <a:latin typeface="Arial Narrow" panose="020B0606020202030204" pitchFamily="34" charset="0"/>
              </a:rPr>
              <a:t>GAME</a:t>
            </a:r>
            <a:r>
              <a:rPr lang="en-US" sz="4800" b="0" cap="none" spc="0" baseline="0" dirty="0">
                <a:ln w="22225">
                  <a:noFill/>
                  <a:prstDash val="solid"/>
                </a:ln>
                <a:solidFill>
                  <a:schemeClr val="bg1"/>
                </a:solidFill>
                <a:effectLst/>
                <a:latin typeface="Arial Narrow" panose="020B0606020202030204" pitchFamily="34" charset="0"/>
              </a:rPr>
              <a:t> RULES</a:t>
            </a:r>
          </a:p>
        </p:txBody>
      </p:sp>
    </p:spTree>
    <p:extLst>
      <p:ext uri="{BB962C8B-B14F-4D97-AF65-F5344CB8AC3E}">
        <p14:creationId xmlns:p14="http://schemas.microsoft.com/office/powerpoint/2010/main" val="1353118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541092" y="392738"/>
            <a:ext cx="7974259"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grpSp>
        <p:nvGrpSpPr>
          <p:cNvPr id="9" name="Group 8"/>
          <p:cNvGrpSpPr/>
          <p:nvPr userDrawn="1"/>
        </p:nvGrpSpPr>
        <p:grpSpPr>
          <a:xfrm>
            <a:off x="542925" y="2484564"/>
            <a:ext cx="7972426" cy="304799"/>
            <a:chOff x="492393" y="621897"/>
            <a:chExt cx="7972426" cy="304799"/>
          </a:xfrm>
        </p:grpSpPr>
        <p:sp>
          <p:nvSpPr>
            <p:cNvPr id="40" name="Rectangle 39"/>
            <p:cNvSpPr/>
            <p:nvPr userDrawn="1"/>
          </p:nvSpPr>
          <p:spPr>
            <a:xfrm>
              <a:off x="6744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12268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7793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2331775" y="621897"/>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8842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34366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39891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4541575" y="621897"/>
              <a:ext cx="304799" cy="3047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50940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5646475"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userDrawn="1"/>
          </p:nvSpPr>
          <p:spPr>
            <a:xfrm>
              <a:off x="6198925" y="621897"/>
              <a:ext cx="304799" cy="304799"/>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a:off x="6751375" y="621897"/>
              <a:ext cx="304799" cy="304799"/>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7303825" y="621897"/>
              <a:ext cx="304799" cy="304799"/>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userDrawn="1"/>
          </p:nvSpPr>
          <p:spPr>
            <a:xfrm>
              <a:off x="7856278" y="621897"/>
              <a:ext cx="304799" cy="304799"/>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p:cNvPicPr>
              <a:picLocks noChangeAspect="1"/>
            </p:cNvPicPr>
            <p:nvPr userDrawn="1"/>
          </p:nvPicPr>
          <p:blipFill rotWithShape="1">
            <a:blip r:embed="rId4" cstate="print">
              <a:extLst>
                <a:ext uri="{28A0092B-C50C-407E-A947-70E740481C1C}">
                  <a14:useLocalDpi xmlns:a14="http://schemas.microsoft.com/office/drawing/2010/main" val="0"/>
                </a:ext>
              </a:extLst>
            </a:blip>
            <a:srcRect b="66835"/>
            <a:stretch/>
          </p:blipFill>
          <p:spPr>
            <a:xfrm>
              <a:off x="492393" y="689352"/>
              <a:ext cx="7972426" cy="181551"/>
            </a:xfrm>
            <a:prstGeom prst="rect">
              <a:avLst/>
            </a:prstGeom>
          </p:spPr>
        </p:pic>
      </p:grpSp>
    </p:spTree>
    <p:extLst>
      <p:ext uri="{BB962C8B-B14F-4D97-AF65-F5344CB8AC3E}">
        <p14:creationId xmlns:p14="http://schemas.microsoft.com/office/powerpoint/2010/main" val="15800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81820" y="358870"/>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804861" y="1899590"/>
            <a:ext cx="7534275" cy="3416320"/>
          </a:xfrm>
          <a:prstGeom prst="rect">
            <a:avLst/>
          </a:prstGeom>
          <a:solidFill>
            <a:srgbClr val="174770"/>
          </a:solidFill>
        </p:spPr>
        <p:txBody>
          <a:bodyPr wrap="square" rtlCol="0">
            <a:spAutoFit/>
          </a:bodyPr>
          <a:lstStyle/>
          <a:p>
            <a:pPr marL="285750" indent="-285750" algn="l">
              <a:buFont typeface="Arial" panose="020B0604020202020204" pitchFamily="34" charset="0"/>
              <a:buChar char="•"/>
            </a:pPr>
            <a:r>
              <a:rPr lang="en-US" sz="2400" dirty="0">
                <a:solidFill>
                  <a:schemeClr val="bg1"/>
                </a:solidFill>
                <a:latin typeface="Arial Narrow" panose="020B0606020202030204" pitchFamily="34" charset="0"/>
              </a:rPr>
              <a:t>Correct</a:t>
            </a:r>
            <a:r>
              <a:rPr lang="en-US" sz="2400" baseline="0" dirty="0">
                <a:solidFill>
                  <a:schemeClr val="bg1"/>
                </a:solidFill>
                <a:latin typeface="Arial Narrow" panose="020B0606020202030204" pitchFamily="34" charset="0"/>
              </a:rPr>
              <a:t> answer = two points</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First person to raise hand answers for team</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Do NOT raise hand until I complete the question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If incorrect, the other team will have the opportunity to answer</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Every teammate must answer in this round before you answer again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No partial credit given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My decision is final</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Argue over a point, lose two points</a:t>
            </a:r>
            <a:endParaRPr lang="en-US" sz="24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899501" y="899144"/>
            <a:ext cx="3522503" cy="1384995"/>
          </a:xfrm>
          <a:prstGeom prst="rect">
            <a:avLst/>
          </a:prstGeom>
          <a:noFill/>
          <a:ln>
            <a:noFill/>
          </a:ln>
        </p:spPr>
        <p:txBody>
          <a:bodyPr wrap="none" lIns="91440" tIns="45720" rIns="91440" bIns="45720">
            <a:spAutoFit/>
          </a:bodyPr>
          <a:lstStyle/>
          <a:p>
            <a:pPr algn="l"/>
            <a:r>
              <a:rPr lang="en-US" sz="4800" b="0" cap="none" spc="0" dirty="0">
                <a:ln w="22225">
                  <a:noFill/>
                  <a:prstDash val="solid"/>
                </a:ln>
                <a:solidFill>
                  <a:schemeClr val="bg1"/>
                </a:solidFill>
                <a:effectLst/>
                <a:latin typeface="Arial Narrow" panose="020B0606020202030204" pitchFamily="34" charset="0"/>
              </a:rPr>
              <a:t>GAME</a:t>
            </a:r>
            <a:r>
              <a:rPr lang="en-US" sz="4800" b="0" cap="none" spc="0" baseline="0" dirty="0">
                <a:ln w="22225">
                  <a:noFill/>
                  <a:prstDash val="solid"/>
                </a:ln>
                <a:solidFill>
                  <a:schemeClr val="bg1"/>
                </a:solidFill>
                <a:effectLst/>
                <a:latin typeface="Arial Narrow" panose="020B0606020202030204" pitchFamily="34" charset="0"/>
              </a:rPr>
              <a:t> RULES</a:t>
            </a:r>
          </a:p>
          <a:p>
            <a:pPr algn="ctr"/>
            <a:endParaRPr lang="en-US" sz="3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84841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81820" y="343615"/>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804861" y="1899590"/>
            <a:ext cx="7534275" cy="3416320"/>
          </a:xfrm>
          <a:prstGeom prst="rect">
            <a:avLst/>
          </a:prstGeom>
          <a:solidFill>
            <a:srgbClr val="174770"/>
          </a:solidFill>
        </p:spPr>
        <p:txBody>
          <a:bodyPr wrap="square" rtlCol="0">
            <a:spAutoFit/>
          </a:bodyPr>
          <a:lstStyle/>
          <a:p>
            <a:pPr marL="285750" indent="-285750" algn="l">
              <a:buFont typeface="Arial" panose="020B0604020202020204" pitchFamily="34" charset="0"/>
              <a:buChar char="•"/>
            </a:pPr>
            <a:r>
              <a:rPr lang="en-US" sz="2400" dirty="0">
                <a:solidFill>
                  <a:schemeClr val="bg1"/>
                </a:solidFill>
                <a:latin typeface="Arial Narrow" panose="020B0606020202030204" pitchFamily="34" charset="0"/>
              </a:rPr>
              <a:t>Correct</a:t>
            </a:r>
            <a:r>
              <a:rPr lang="en-US" sz="2400" baseline="0" dirty="0">
                <a:solidFill>
                  <a:schemeClr val="bg1"/>
                </a:solidFill>
                <a:latin typeface="Arial Narrow" panose="020B0606020202030204" pitchFamily="34" charset="0"/>
              </a:rPr>
              <a:t> answer = 5 points</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First person to raise hand answers for team</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Do NOT raise hand until I complete the question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If incorrect, the other team will have the opportunity to answer</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Every teammate must answer in this round before you answer again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No partial credit given</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My decision is final</a:t>
            </a:r>
          </a:p>
          <a:p>
            <a:pPr marL="285750" indent="-285750" algn="l">
              <a:buFont typeface="Arial" panose="020B0604020202020204" pitchFamily="34" charset="0"/>
              <a:buChar char="•"/>
            </a:pPr>
            <a:r>
              <a:rPr lang="en-US" sz="2400" baseline="0" dirty="0">
                <a:solidFill>
                  <a:schemeClr val="bg1"/>
                </a:solidFill>
                <a:latin typeface="Arial Narrow" panose="020B0606020202030204" pitchFamily="34" charset="0"/>
              </a:rPr>
              <a:t>Argue over a point, lose two points</a:t>
            </a:r>
            <a:endParaRPr lang="en-US" sz="24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899501" y="899144"/>
            <a:ext cx="3634328" cy="830997"/>
          </a:xfrm>
          <a:prstGeom prst="rect">
            <a:avLst/>
          </a:prstGeom>
          <a:noFill/>
        </p:spPr>
        <p:txBody>
          <a:bodyPr wrap="none" lIns="91440" tIns="45720" rIns="91440" bIns="45720">
            <a:spAutoFit/>
          </a:bodyPr>
          <a:lstStyle/>
          <a:p>
            <a:pPr algn="l"/>
            <a:r>
              <a:rPr lang="en-US" sz="4800" b="0" cap="none" spc="0" dirty="0">
                <a:ln w="22225">
                  <a:noFill/>
                  <a:prstDash val="solid"/>
                </a:ln>
                <a:solidFill>
                  <a:schemeClr val="bg1"/>
                </a:solidFill>
                <a:effectLst/>
                <a:latin typeface="Arial Narrow" panose="020B0606020202030204" pitchFamily="34" charset="0"/>
              </a:rPr>
              <a:t>GAME</a:t>
            </a:r>
            <a:r>
              <a:rPr lang="en-US" sz="4800" b="0" cap="none" spc="0" baseline="0" dirty="0">
                <a:ln w="22225">
                  <a:noFill/>
                  <a:prstDash val="solid"/>
                </a:ln>
                <a:solidFill>
                  <a:schemeClr val="bg1"/>
                </a:solidFill>
                <a:effectLst/>
                <a:latin typeface="Arial Narrow" panose="020B0606020202030204" pitchFamily="34" charset="0"/>
              </a:rPr>
              <a:t> RULES </a:t>
            </a:r>
          </a:p>
        </p:txBody>
      </p:sp>
    </p:spTree>
    <p:extLst>
      <p:ext uri="{BB962C8B-B14F-4D97-AF65-F5344CB8AC3E}">
        <p14:creationId xmlns:p14="http://schemas.microsoft.com/office/powerpoint/2010/main" val="103687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81822" y="392738"/>
            <a:ext cx="7980356" cy="5706351"/>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1610734"/>
            <a:ext cx="7534275" cy="1446550"/>
          </a:xfrm>
          <a:prstGeom prst="rect">
            <a:avLst/>
          </a:prstGeom>
          <a:solidFill>
            <a:srgbClr val="174770"/>
          </a:solidFill>
        </p:spPr>
        <p:txBody>
          <a:bodyPr wrap="square" rtlCol="0">
            <a:spAutoFit/>
          </a:bodyPr>
          <a:lstStyle/>
          <a:p>
            <a:pPr marL="285750" indent="-285750" algn="l">
              <a:buFont typeface="Arial" panose="020B0604020202020204" pitchFamily="34" charset="0"/>
              <a:buChar char="•"/>
            </a:pPr>
            <a:endParaRPr lang="en-US" sz="2400" dirty="0">
              <a:solidFill>
                <a:schemeClr val="bg1"/>
              </a:solidFill>
              <a:latin typeface="Arial Narrow" panose="020B0606020202030204" pitchFamily="34" charset="0"/>
            </a:endParaRPr>
          </a:p>
          <a:p>
            <a:pPr marL="285750" indent="-285750" algn="l">
              <a:buFont typeface="Arial" panose="020B0604020202020204" pitchFamily="34" charset="0"/>
              <a:buChar char="•"/>
            </a:pPr>
            <a:endParaRPr lang="en-US" sz="2400" dirty="0">
              <a:solidFill>
                <a:schemeClr val="bg1"/>
              </a:solidFill>
              <a:latin typeface="Arial Narrow" panose="020B0606020202030204" pitchFamily="34" charset="0"/>
            </a:endParaRPr>
          </a:p>
          <a:p>
            <a:pPr marL="0" indent="0" algn="l">
              <a:buFontTx/>
              <a:buNone/>
            </a:pPr>
            <a:endParaRPr lang="en-US" sz="4000" baseline="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858799" y="1666603"/>
            <a:ext cx="7245432" cy="1015663"/>
          </a:xfrm>
          <a:prstGeom prst="rect">
            <a:avLst/>
          </a:prstGeom>
          <a:noFill/>
        </p:spPr>
        <p:txBody>
          <a:bodyPr wrap="square" lIns="91440" tIns="45720" rIns="91440" bIns="45720">
            <a:spAutoFit/>
          </a:bodyPr>
          <a:lstStyle/>
          <a:p>
            <a:pPr algn="ctr"/>
            <a:r>
              <a:rPr lang="en-US" sz="6000" b="0" cap="none" spc="0" dirty="0">
                <a:ln w="22225">
                  <a:noFill/>
                  <a:prstDash val="solid"/>
                </a:ln>
                <a:solidFill>
                  <a:schemeClr val="bg1"/>
                </a:solidFill>
                <a:effectLst/>
                <a:latin typeface="Arial Narrow" panose="020B0606020202030204" pitchFamily="34" charset="0"/>
              </a:rPr>
              <a:t>GAME</a:t>
            </a:r>
            <a:r>
              <a:rPr lang="en-US" sz="4800" b="0" cap="none" spc="0" baseline="0" dirty="0">
                <a:ln w="22225">
                  <a:noFill/>
                  <a:prstDash val="solid"/>
                </a:ln>
                <a:solidFill>
                  <a:schemeClr val="bg1"/>
                </a:solidFill>
                <a:effectLst/>
                <a:latin typeface="Arial Narrow" panose="020B0606020202030204" pitchFamily="34" charset="0"/>
              </a:rPr>
              <a:t> </a:t>
            </a:r>
            <a:r>
              <a:rPr lang="en-US" sz="6000" b="0" cap="none" spc="0" baseline="0" dirty="0">
                <a:ln w="22225">
                  <a:noFill/>
                  <a:prstDash val="solid"/>
                </a:ln>
                <a:solidFill>
                  <a:schemeClr val="bg1"/>
                </a:solidFill>
                <a:effectLst/>
                <a:latin typeface="Arial Narrow" panose="020B0606020202030204" pitchFamily="34" charset="0"/>
              </a:rPr>
              <a:t>RULES</a:t>
            </a:r>
            <a:endParaRPr lang="en-US" sz="6000" b="0" cap="none" spc="0" dirty="0">
              <a:ln w="22225">
                <a:noFill/>
                <a:prstDash val="solid"/>
              </a:ln>
              <a:solidFill>
                <a:schemeClr val="bg1"/>
              </a:solidFill>
              <a:effectLst/>
              <a:latin typeface="Arial Narrow" panose="020B0606020202030204" pitchFamily="34" charset="0"/>
            </a:endParaRPr>
          </a:p>
        </p:txBody>
      </p:sp>
      <p:sp>
        <p:nvSpPr>
          <p:cNvPr id="12" name="Rectangle 11"/>
          <p:cNvSpPr/>
          <p:nvPr userDrawn="1"/>
        </p:nvSpPr>
        <p:spPr>
          <a:xfrm>
            <a:off x="1873414" y="2860240"/>
            <a:ext cx="5336717" cy="1323439"/>
          </a:xfrm>
          <a:prstGeom prst="rect">
            <a:avLst/>
          </a:prstGeom>
          <a:noFill/>
        </p:spPr>
        <p:txBody>
          <a:bodyPr wrap="none" lIns="91440" tIns="45720" rIns="91440" bIns="45720">
            <a:spAutoFit/>
          </a:bodyPr>
          <a:lstStyle/>
          <a:p>
            <a:pPr algn="ctr"/>
            <a:r>
              <a:rPr lang="en-US" sz="4000" b="0" cap="none" spc="0" dirty="0">
                <a:ln w="12700" cmpd="sng">
                  <a:noFill/>
                  <a:prstDash val="solid"/>
                </a:ln>
                <a:solidFill>
                  <a:schemeClr val="bg1"/>
                </a:solidFill>
                <a:effectLst/>
                <a:latin typeface="Arial Narrow" panose="020B0606020202030204" pitchFamily="34" charset="0"/>
              </a:rPr>
              <a:t>Correct answer = 10 points!</a:t>
            </a:r>
          </a:p>
          <a:p>
            <a:pPr algn="ctr"/>
            <a:r>
              <a:rPr lang="en-US" sz="4000" b="0" cap="none" spc="0" dirty="0">
                <a:ln w="12700" cmpd="sng">
                  <a:noFill/>
                  <a:prstDash val="solid"/>
                </a:ln>
                <a:solidFill>
                  <a:schemeClr val="bg1"/>
                </a:solidFill>
                <a:effectLst/>
                <a:latin typeface="Arial Narrow" panose="020B0606020202030204" pitchFamily="34" charset="0"/>
              </a:rPr>
              <a:t>You</a:t>
            </a:r>
            <a:r>
              <a:rPr lang="en-US" sz="4000" b="0" cap="none" spc="0" baseline="0" dirty="0">
                <a:ln w="12700" cmpd="sng">
                  <a:noFill/>
                  <a:prstDash val="solid"/>
                </a:ln>
                <a:solidFill>
                  <a:schemeClr val="bg1"/>
                </a:solidFill>
                <a:effectLst/>
                <a:latin typeface="Arial Narrow" panose="020B0606020202030204" pitchFamily="34" charset="0"/>
              </a:rPr>
              <a:t> know the rules……</a:t>
            </a:r>
            <a:endParaRPr lang="en-US" sz="4000" b="0" cap="none" spc="0" dirty="0">
              <a:ln w="12700" cmpd="sng">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2184637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78774" y="386642"/>
            <a:ext cx="7986452" cy="5712447"/>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2047599"/>
            <a:ext cx="7534275" cy="1107996"/>
          </a:xfrm>
          <a:prstGeom prst="rect">
            <a:avLst/>
          </a:prstGeom>
          <a:solidFill>
            <a:srgbClr val="174770"/>
          </a:solidFill>
        </p:spPr>
        <p:txBody>
          <a:bodyPr wrap="square" rtlCol="0">
            <a:spAutoFit/>
          </a:bodyPr>
          <a:lstStyle/>
          <a:p>
            <a:endParaRPr lang="en-US" sz="66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1991949" y="1956209"/>
            <a:ext cx="523252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FCB514"/>
                </a:solidFill>
                <a:effectLst/>
                <a:latin typeface="Arial Narrow" panose="020B0606020202030204" pitchFamily="34" charset="0"/>
              </a:rPr>
              <a:t>GAME</a:t>
            </a:r>
            <a:r>
              <a:rPr lang="en-US" sz="8000" b="0" cap="none" spc="0" baseline="0" dirty="0">
                <a:ln w="22225">
                  <a:noFill/>
                  <a:prstDash val="solid"/>
                </a:ln>
                <a:solidFill>
                  <a:srgbClr val="FCB514"/>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ROUND 3</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1039858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78774" y="386642"/>
            <a:ext cx="7986452" cy="5712447"/>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6" name="TextBox 5"/>
          <p:cNvSpPr txBox="1"/>
          <p:nvPr userDrawn="1"/>
        </p:nvSpPr>
        <p:spPr>
          <a:xfrm>
            <a:off x="714378" y="2047599"/>
            <a:ext cx="7534275" cy="1107996"/>
          </a:xfrm>
          <a:prstGeom prst="rect">
            <a:avLst/>
          </a:prstGeom>
          <a:solidFill>
            <a:srgbClr val="174770"/>
          </a:solidFill>
        </p:spPr>
        <p:txBody>
          <a:bodyPr wrap="square" rtlCol="0">
            <a:spAutoFit/>
          </a:bodyPr>
          <a:lstStyle/>
          <a:p>
            <a:endParaRPr lang="en-US" sz="6600" dirty="0">
              <a:solidFill>
                <a:schemeClr val="bg1"/>
              </a:solidFill>
              <a:latin typeface="Arial Narrow" panose="020B0606020202030204" pitchFamily="34" charset="0"/>
            </a:endParaRPr>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40" name="Rectangle 39"/>
          <p:cNvSpPr/>
          <p:nvPr userDrawn="1"/>
        </p:nvSpPr>
        <p:spPr>
          <a:xfrm>
            <a:off x="2045714" y="1956209"/>
            <a:ext cx="512499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7FBA00"/>
                </a:solidFill>
                <a:effectLst/>
                <a:latin typeface="Arial Narrow" panose="020B0606020202030204" pitchFamily="34" charset="0"/>
              </a:rPr>
              <a:t>GAME</a:t>
            </a:r>
            <a:r>
              <a:rPr lang="en-US" sz="8000" b="0" cap="none" spc="0" baseline="0" dirty="0">
                <a:ln w="22225">
                  <a:noFill/>
                  <a:prstDash val="solid"/>
                </a:ln>
                <a:solidFill>
                  <a:srgbClr val="7FBA00"/>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FINAL ROUND</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3749445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78774" y="369708"/>
            <a:ext cx="7986452" cy="5712447"/>
          </a:xfrm>
          <a:prstGeom prst="rect">
            <a:avLst/>
          </a:prstGeom>
        </p:spPr>
      </p:pic>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pic>
        <p:nvPicPr>
          <p:cNvPr id="7" name="Picture 6" descr="ppt_footer.jpg"/>
          <p:cNvPicPr>
            <a:picLocks noChangeAspect="1"/>
          </p:cNvPicPr>
          <p:nvPr userDrawn="1"/>
        </p:nvPicPr>
        <p:blipFill rotWithShape="1">
          <a:blip r:embed="rId3" cstate="print"/>
          <a:srcRect b="63361"/>
          <a:stretch/>
        </p:blipFill>
        <p:spPr>
          <a:xfrm>
            <a:off x="0" y="6019800"/>
            <a:ext cx="9144000" cy="158578"/>
          </a:xfrm>
          <a:prstGeom prst="rect">
            <a:avLst/>
          </a:prstGeom>
        </p:spPr>
      </p:pic>
      <p:sp>
        <p:nvSpPr>
          <p:cNvPr id="8" name="Rectangle 7"/>
          <p:cNvSpPr/>
          <p:nvPr userDrawn="1"/>
        </p:nvSpPr>
        <p:spPr>
          <a:xfrm>
            <a:off x="2045714" y="1956209"/>
            <a:ext cx="5124993" cy="2339102"/>
          </a:xfrm>
          <a:prstGeom prst="rect">
            <a:avLst/>
          </a:prstGeom>
          <a:noFill/>
        </p:spPr>
        <p:txBody>
          <a:bodyPr wrap="none" lIns="91440" tIns="45720" rIns="91440" bIns="45720">
            <a:spAutoFit/>
          </a:bodyPr>
          <a:lstStyle/>
          <a:p>
            <a:pPr algn="ctr"/>
            <a:r>
              <a:rPr lang="en-US" sz="8000" b="0" cap="none" spc="0" dirty="0">
                <a:ln w="22225">
                  <a:noFill/>
                  <a:prstDash val="solid"/>
                </a:ln>
                <a:solidFill>
                  <a:srgbClr val="7FBA00"/>
                </a:solidFill>
                <a:effectLst/>
                <a:latin typeface="Arial Narrow" panose="020B0606020202030204" pitchFamily="34" charset="0"/>
              </a:rPr>
              <a:t>GAME</a:t>
            </a:r>
            <a:r>
              <a:rPr lang="en-US" sz="8000" b="0" cap="none" spc="0" baseline="0" dirty="0">
                <a:ln w="22225">
                  <a:noFill/>
                  <a:prstDash val="solid"/>
                </a:ln>
                <a:solidFill>
                  <a:srgbClr val="7FBA00"/>
                </a:solidFill>
                <a:effectLst/>
                <a:latin typeface="Arial Narrow" panose="020B0606020202030204" pitchFamily="34" charset="0"/>
              </a:rPr>
              <a:t> TIME!</a:t>
            </a:r>
          </a:p>
          <a:p>
            <a:pPr algn="ctr"/>
            <a:r>
              <a:rPr lang="en-US" sz="6600" b="0" cap="none" spc="0" baseline="0" dirty="0">
                <a:ln w="22225">
                  <a:noFill/>
                  <a:prstDash val="solid"/>
                </a:ln>
                <a:solidFill>
                  <a:schemeClr val="bg1"/>
                </a:solidFill>
                <a:effectLst/>
                <a:latin typeface="Arial Narrow" panose="020B0606020202030204" pitchFamily="34" charset="0"/>
              </a:rPr>
              <a:t>FINAL ROUND</a:t>
            </a:r>
            <a:endParaRPr lang="en-US" sz="6600" b="0" cap="none" spc="0" dirty="0">
              <a:ln w="22225">
                <a:noFill/>
                <a:prstDash val="solid"/>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2896833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628651" y="561890"/>
            <a:ext cx="7972426" cy="5705475"/>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53842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54325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5" name="Rectangle 4"/>
          <p:cNvSpPr/>
          <p:nvPr userDrawn="1"/>
        </p:nvSpPr>
        <p:spPr>
          <a:xfrm>
            <a:off x="542925" y="438150"/>
            <a:ext cx="7972426" cy="5705475"/>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1654335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1207301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808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1962528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2913762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640791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1191183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38150"/>
            <a:ext cx="7972426" cy="5705475"/>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11" name="Title 1"/>
          <p:cNvSpPr>
            <a:spLocks noGrp="1"/>
          </p:cNvSpPr>
          <p:nvPr>
            <p:ph type="ctrTitle" hasCustomPrompt="1"/>
          </p:nvPr>
        </p:nvSpPr>
        <p:spPr>
          <a:xfrm>
            <a:off x="542925" y="2722960"/>
            <a:ext cx="7772400" cy="1012031"/>
          </a:xfrm>
        </p:spPr>
        <p:txBody>
          <a:bodyPr anchor="b">
            <a:noAutofit/>
          </a:bodyPr>
          <a:lstStyle>
            <a:lvl1pPr algn="ctr">
              <a:defRPr sz="4400">
                <a:solidFill>
                  <a:schemeClr val="bg1"/>
                </a:solidFill>
                <a:latin typeface="Arial Narrow" panose="020B0606020202030204" pitchFamily="34" charset="0"/>
              </a:defRPr>
            </a:lvl1pPr>
          </a:lstStyle>
          <a:p>
            <a:r>
              <a:rPr lang="en-US" dirty="0"/>
              <a:t>Click to add title</a:t>
            </a:r>
          </a:p>
        </p:txBody>
      </p:sp>
    </p:spTree>
    <p:extLst>
      <p:ext uri="{BB962C8B-B14F-4D97-AF65-F5344CB8AC3E}">
        <p14:creationId xmlns:p14="http://schemas.microsoft.com/office/powerpoint/2010/main" val="1586837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9A7B9-1DDE-410A-AF91-68DB6D3E2F4A}" type="datetimeFigureOut">
              <a:rPr lang="en-US" smtClean="0"/>
              <a:t>3/22/2024</a:t>
            </a:fld>
            <a:endParaRPr lang="en-US" dirty="0"/>
          </a:p>
        </p:txBody>
      </p:sp>
      <p:sp>
        <p:nvSpPr>
          <p:cNvPr id="4" name="Slide Number Placeholder 3"/>
          <p:cNvSpPr>
            <a:spLocks noGrp="1"/>
          </p:cNvSpPr>
          <p:nvPr>
            <p:ph type="sldNum" sz="quarter" idx="11"/>
          </p:nvPr>
        </p:nvSpPr>
        <p:spPr/>
        <p:txBody>
          <a:bodyPr/>
          <a:lstStyle/>
          <a:p>
            <a:fld id="{CC61E85F-978D-4111-B005-B61BE0DC05E7}" type="slidenum">
              <a:rPr lang="en-US" smtClean="0"/>
              <a:t>‹#›</a:t>
            </a:fld>
            <a:endParaRPr lang="en-US" dirty="0"/>
          </a:p>
        </p:txBody>
      </p:sp>
      <p:sp>
        <p:nvSpPr>
          <p:cNvPr id="7" name="Rectangle 6"/>
          <p:cNvSpPr/>
          <p:nvPr userDrawn="1"/>
        </p:nvSpPr>
        <p:spPr>
          <a:xfrm>
            <a:off x="542925" y="472903"/>
            <a:ext cx="7972426" cy="5705475"/>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1828800" y="1114425"/>
            <a:ext cx="4962525" cy="2862322"/>
          </a:xfrm>
          <a:prstGeom prst="rect">
            <a:avLst/>
          </a:prstGeom>
          <a:solidFill>
            <a:srgbClr val="51B5E0"/>
          </a:solidFill>
        </p:spPr>
        <p:txBody>
          <a:bodyPr wrap="square" rtlCol="0">
            <a:spAutoFit/>
          </a:bodyPr>
          <a:lstStyle/>
          <a:p>
            <a:r>
              <a:rPr lang="en-US" sz="6000" dirty="0">
                <a:solidFill>
                  <a:schemeClr val="bg1"/>
                </a:solidFill>
                <a:latin typeface="Arial Narrow" panose="020B0606020202030204" pitchFamily="34" charset="0"/>
              </a:rPr>
              <a:t>How</a:t>
            </a:r>
            <a:r>
              <a:rPr lang="en-US" sz="6000" baseline="0" dirty="0">
                <a:solidFill>
                  <a:schemeClr val="bg1"/>
                </a:solidFill>
                <a:latin typeface="Arial Narrow" panose="020B0606020202030204" pitchFamily="34" charset="0"/>
              </a:rPr>
              <a:t> does premium finance work?</a:t>
            </a:r>
            <a:endParaRPr lang="en-US" sz="6000" dirty="0">
              <a:solidFill>
                <a:schemeClr val="bg1"/>
              </a:solidFill>
              <a:latin typeface="Arial Narrow" panose="020B0606020202030204" pitchFamily="34" charset="0"/>
            </a:endParaRPr>
          </a:p>
        </p:txBody>
      </p:sp>
      <p:pic>
        <p:nvPicPr>
          <p:cNvPr id="9" name="Picture 8"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Tree>
    <p:extLst>
      <p:ext uri="{BB962C8B-B14F-4D97-AF65-F5344CB8AC3E}">
        <p14:creationId xmlns:p14="http://schemas.microsoft.com/office/powerpoint/2010/main" val="1945995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637500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33396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51B5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23488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812225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2046725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3824179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2427095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548283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1437461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544823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081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C9EBD-0A19-4D76-AB71-4E76DAA879E8}" type="datetimeFigureOut">
              <a:rPr lang="en-US" smtClean="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66CEF-48C0-4C30-8D00-41F7BA0FD20B}" type="slidenum">
              <a:rPr lang="en-US" smtClean="0"/>
              <a:t>‹#›</a:t>
            </a:fld>
            <a:endParaRPr lang="en-US" dirty="0"/>
          </a:p>
        </p:txBody>
      </p:sp>
    </p:spTree>
    <p:extLst>
      <p:ext uri="{BB962C8B-B14F-4D97-AF65-F5344CB8AC3E}">
        <p14:creationId xmlns:p14="http://schemas.microsoft.com/office/powerpoint/2010/main" val="277103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8080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hasCustomPrompt="1"/>
          </p:nvPr>
        </p:nvSpPr>
        <p:spPr>
          <a:xfrm>
            <a:off x="619124" y="147639"/>
            <a:ext cx="7886700" cy="1243011"/>
          </a:xfrm>
        </p:spPr>
        <p:txBody>
          <a:bodyPr/>
          <a:lstStyle>
            <a:lvl1pPr>
              <a:defRPr baseline="0">
                <a:solidFill>
                  <a:schemeClr val="bg1"/>
                </a:solidFill>
                <a:latin typeface="Arial Narrow" panose="020B0606020202030204" pitchFamily="34" charset="0"/>
              </a:defRPr>
            </a:lvl1pPr>
          </a:lstStyle>
          <a:p>
            <a:r>
              <a:rPr lang="en-US" dirty="0"/>
              <a:t>Click to add title</a:t>
            </a:r>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5490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normAutofit/>
          </a:bodyPr>
          <a:lstStyle>
            <a:lvl1pPr>
              <a:defRPr sz="4800">
                <a:solidFill>
                  <a:schemeClr val="bg1"/>
                </a:solidFill>
                <a:latin typeface="Arial Narrow" panose="020B0606020202030204" pitchFamily="34" charset="0"/>
              </a:defRPr>
            </a:lvl1pPr>
          </a:lstStyle>
          <a:p>
            <a:endParaRPr lang="en-US" dirty="0"/>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2761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28651" y="182493"/>
            <a:ext cx="7886700" cy="1243011"/>
          </a:xfrm>
        </p:spPr>
        <p:txBody>
          <a:bodyPr>
            <a:normAutofit/>
          </a:bodyPr>
          <a:lstStyle>
            <a:lvl1pPr>
              <a:defRPr sz="4800">
                <a:solidFill>
                  <a:schemeClr val="bg1"/>
                </a:solidFill>
                <a:latin typeface="Arial Narrow" panose="020B0606020202030204" pitchFamily="34" charset="0"/>
              </a:defRPr>
            </a:lvl1pPr>
          </a:lstStyle>
          <a:p>
            <a:endParaRPr lang="en-US" dirty="0"/>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5069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3950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3" name="Rectangle 12"/>
          <p:cNvSpPr/>
          <p:nvPr userDrawn="1"/>
        </p:nvSpPr>
        <p:spPr>
          <a:xfrm>
            <a:off x="600073" y="249868"/>
            <a:ext cx="7905751" cy="1027108"/>
          </a:xfrm>
          <a:prstGeom prst="rect">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174770"/>
              </a:solidFill>
            </a:endParaRPr>
          </a:p>
        </p:txBody>
      </p:sp>
      <p:sp>
        <p:nvSpPr>
          <p:cNvPr id="2" name="Title 1"/>
          <p:cNvSpPr>
            <a:spLocks noGrp="1"/>
          </p:cNvSpPr>
          <p:nvPr>
            <p:ph type="title"/>
          </p:nvPr>
        </p:nvSpPr>
        <p:spPr>
          <a:xfrm>
            <a:off x="619124" y="147639"/>
            <a:ext cx="7886700" cy="1243011"/>
          </a:xfrm>
          <a:solidFill>
            <a:srgbClr val="808084"/>
          </a:solidFill>
        </p:spPr>
        <p:txBody>
          <a:bodyPr/>
          <a:lstStyle>
            <a:lvl1pPr>
              <a:defRPr>
                <a:solidFill>
                  <a:schemeClr val="bg1"/>
                </a:solidFill>
                <a:latin typeface="Arial Narrow" panose="020B0606020202030204" pitchFamily="34" charset="0"/>
              </a:defRPr>
            </a:lvl1pPr>
          </a:lstStyle>
          <a:p>
            <a:endParaRPr lang="en-US" dirty="0"/>
          </a:p>
        </p:txBody>
      </p:sp>
      <p:sp>
        <p:nvSpPr>
          <p:cNvPr id="3" name="Content Placeholder 2"/>
          <p:cNvSpPr>
            <a:spLocks noGrp="1"/>
          </p:cNvSpPr>
          <p:nvPr>
            <p:ph idx="1"/>
          </p:nvPr>
        </p:nvSpPr>
        <p:spPr/>
        <p:txBody>
          <a:bodyPr/>
          <a:lstStyle>
            <a:lvl1pPr marL="457200" indent="-457200">
              <a:buSzPct val="110000"/>
              <a:buFont typeface="Arial Narrow" panose="020B0606020202030204" pitchFamily="34" charset="0"/>
              <a:buChar char="■"/>
              <a:defRPr>
                <a:solidFill>
                  <a:srgbClr val="808084"/>
                </a:solidFill>
                <a:latin typeface="Arial Narrow" panose="020B0606020202030204" pitchFamily="34" charset="0"/>
              </a:defRPr>
            </a:lvl1pPr>
            <a:lvl2pPr marL="800089" indent="-342900">
              <a:buFont typeface="Arial Narrow" panose="020B0606020202030204" pitchFamily="34" charset="0"/>
              <a:buChar char="●"/>
              <a:defRPr>
                <a:solidFill>
                  <a:srgbClr val="808084"/>
                </a:solidFill>
                <a:latin typeface="Arial Narrow" panose="020B0606020202030204" pitchFamily="34" charset="0"/>
              </a:defRPr>
            </a:lvl2pPr>
            <a:lvl3pPr marL="1142972" indent="-228594">
              <a:buFont typeface="Wingdings" panose="05000000000000000000" pitchFamily="2" charset="2"/>
              <a:buChar char="§"/>
              <a:defRPr>
                <a:solidFill>
                  <a:srgbClr val="808084"/>
                </a:solidFill>
                <a:latin typeface="Arial Narrow" panose="020B0606020202030204" pitchFamily="34" charset="0"/>
              </a:defRPr>
            </a:lvl3pPr>
            <a:lvl4pPr marL="1714466" indent="-342900">
              <a:buFont typeface="Arial" panose="020B0604020202020204" pitchFamily="34" charset="0"/>
              <a:buChar char="•"/>
              <a:defRPr>
                <a:solidFill>
                  <a:srgbClr val="808084"/>
                </a:solidFill>
                <a:latin typeface="Arial Narrow" panose="020B0606020202030204" pitchFamily="34" charset="0"/>
              </a:defRPr>
            </a:lvl4pPr>
            <a:lvl5pPr marL="2057348" indent="-228594">
              <a:buFont typeface="Courier New" panose="02070309020205020404" pitchFamily="49" charset="0"/>
              <a:buChar char="o"/>
              <a:defRPr>
                <a:solidFill>
                  <a:srgbClr val="808084"/>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pt_footer.jpg"/>
          <p:cNvPicPr>
            <a:picLocks noChangeAspect="1"/>
          </p:cNvPicPr>
          <p:nvPr userDrawn="1"/>
        </p:nvPicPr>
        <p:blipFill rotWithShape="1">
          <a:blip r:embed="rId2" cstate="print"/>
          <a:srcRect b="63361"/>
          <a:stretch/>
        </p:blipFill>
        <p:spPr>
          <a:xfrm>
            <a:off x="0" y="6019800"/>
            <a:ext cx="9144000" cy="158578"/>
          </a:xfrm>
          <a:prstGeom prst="rect">
            <a:avLst/>
          </a:prstGeom>
        </p:spPr>
      </p:pic>
      <p:sp>
        <p:nvSpPr>
          <p:cNvPr id="9" name="Slide Number Placeholder 5"/>
          <p:cNvSpPr txBox="1">
            <a:spLocks/>
          </p:cNvSpPr>
          <p:nvPr userDrawn="1"/>
        </p:nvSpPr>
        <p:spPr>
          <a:xfrm>
            <a:off x="6553200" y="6111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972C06-6D5E-4914-879A-8FEE5874EC2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910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9A7B9-1DDE-410A-AF91-68DB6D3E2F4A}" type="datetimeFigureOut">
              <a:rPr lang="en-US" smtClean="0"/>
              <a:t>3/22/2024</a:t>
            </a:fld>
            <a:endParaRPr 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1E85F-978D-4111-B005-B61BE0DC05E7}" type="slidenum">
              <a:rPr lang="en-US" smtClean="0"/>
              <a:t>‹#›</a:t>
            </a:fld>
            <a:endParaRPr lang="en-US" dirty="0"/>
          </a:p>
        </p:txBody>
      </p:sp>
    </p:spTree>
    <p:extLst>
      <p:ext uri="{BB962C8B-B14F-4D97-AF65-F5344CB8AC3E}">
        <p14:creationId xmlns:p14="http://schemas.microsoft.com/office/powerpoint/2010/main" val="1722975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710" r:id="rId4"/>
    <p:sldLayoutId id="2147483709" r:id="rId5"/>
    <p:sldLayoutId id="2147483670" r:id="rId6"/>
    <p:sldLayoutId id="2147483691" r:id="rId7"/>
    <p:sldLayoutId id="2147483671" r:id="rId8"/>
    <p:sldLayoutId id="2147483681" r:id="rId9"/>
    <p:sldLayoutId id="2147483663" r:id="rId10"/>
    <p:sldLayoutId id="2147483664" r:id="rId11"/>
    <p:sldLayoutId id="2147483665" r:id="rId12"/>
    <p:sldLayoutId id="2147483675" r:id="rId13"/>
    <p:sldLayoutId id="2147483666" r:id="rId14"/>
    <p:sldLayoutId id="2147483676" r:id="rId15"/>
    <p:sldLayoutId id="2147483679" r:id="rId16"/>
    <p:sldLayoutId id="2147483677" r:id="rId17"/>
    <p:sldLayoutId id="2147483678" r:id="rId18"/>
    <p:sldLayoutId id="2147483682" r:id="rId19"/>
    <p:sldLayoutId id="2147483683" r:id="rId20"/>
    <p:sldLayoutId id="2147483686" r:id="rId21"/>
    <p:sldLayoutId id="2147483690" r:id="rId22"/>
    <p:sldLayoutId id="2147483687" r:id="rId23"/>
    <p:sldLayoutId id="2147483688" r:id="rId24"/>
    <p:sldLayoutId id="2147483689" r:id="rId25"/>
    <p:sldLayoutId id="2147483684" r:id="rId26"/>
    <p:sldLayoutId id="2147483685" r:id="rId27"/>
    <p:sldLayoutId id="2147483680" r:id="rId28"/>
    <p:sldLayoutId id="2147483667" r:id="rId29"/>
    <p:sldLayoutId id="2147483674" r:id="rId30"/>
    <p:sldLayoutId id="2147483704" r:id="rId31"/>
    <p:sldLayoutId id="2147483708" r:id="rId32"/>
    <p:sldLayoutId id="2147483705" r:id="rId33"/>
    <p:sldLayoutId id="2147483706" r:id="rId34"/>
    <p:sldLayoutId id="2147483707" r:id="rId35"/>
    <p:sldLayoutId id="2147483668" r:id="rId36"/>
    <p:sldLayoutId id="2147483673" r:id="rId37"/>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C9EBD-0A19-4D76-AB71-4E76DAA879E8}" type="datetimeFigureOut">
              <a:rPr lang="en-US" smtClean="0"/>
              <a:t>3/22/2024</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66CEF-48C0-4C30-8D00-41F7BA0FD20B}" type="slidenum">
              <a:rPr lang="en-US" smtClean="0"/>
              <a:t>‹#›</a:t>
            </a:fld>
            <a:endParaRPr lang="en-US" dirty="0"/>
          </a:p>
        </p:txBody>
      </p:sp>
    </p:spTree>
    <p:extLst>
      <p:ext uri="{BB962C8B-B14F-4D97-AF65-F5344CB8AC3E}">
        <p14:creationId xmlns:p14="http://schemas.microsoft.com/office/powerpoint/2010/main" val="163079840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6.xml"/></Relationships>
</file>

<file path=ppt/slides/_rels/slide1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1" y="717439"/>
            <a:ext cx="7772400" cy="1012031"/>
          </a:xfrm>
        </p:spPr>
        <p:txBody>
          <a:bodyPr/>
          <a:lstStyle/>
          <a:p>
            <a:r>
              <a:rPr lang="en-US" sz="5400" dirty="0">
                <a:solidFill>
                  <a:schemeClr val="bg1"/>
                </a:solidFill>
              </a:rPr>
              <a:t>Ethics</a:t>
            </a:r>
          </a:p>
        </p:txBody>
      </p:sp>
      <p:sp>
        <p:nvSpPr>
          <p:cNvPr id="5" name="Subtitle 4"/>
          <p:cNvSpPr>
            <a:spLocks noGrp="1"/>
          </p:cNvSpPr>
          <p:nvPr>
            <p:ph type="subTitle" idx="1"/>
          </p:nvPr>
        </p:nvSpPr>
        <p:spPr>
          <a:xfrm>
            <a:off x="1085851" y="3614261"/>
            <a:ext cx="6858000" cy="1925301"/>
          </a:xfrm>
        </p:spPr>
        <p:txBody>
          <a:bodyPr>
            <a:normAutofit/>
          </a:bodyPr>
          <a:lstStyle/>
          <a:p>
            <a:r>
              <a:rPr lang="en-US" sz="4000" dirty="0"/>
              <a:t>The Fundamentals of Ethics</a:t>
            </a:r>
          </a:p>
          <a:p>
            <a:r>
              <a:rPr lang="en-US" sz="3200" dirty="0"/>
              <a:t>Three Hour Continuing Education Webinar</a:t>
            </a:r>
          </a:p>
        </p:txBody>
      </p:sp>
    </p:spTree>
    <p:extLst>
      <p:ext uri="{BB962C8B-B14F-4D97-AF65-F5344CB8AC3E}">
        <p14:creationId xmlns:p14="http://schemas.microsoft.com/office/powerpoint/2010/main" val="126387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Ethics in Business</a:t>
            </a:r>
          </a:p>
        </p:txBody>
      </p:sp>
    </p:spTree>
    <p:extLst>
      <p:ext uri="{BB962C8B-B14F-4D97-AF65-F5344CB8AC3E}">
        <p14:creationId xmlns:p14="http://schemas.microsoft.com/office/powerpoint/2010/main" val="5331902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Based</a:t>
            </a:r>
          </a:p>
        </p:txBody>
      </p:sp>
      <p:sp>
        <p:nvSpPr>
          <p:cNvPr id="3" name="Content Placeholder 2"/>
          <p:cNvSpPr>
            <a:spLocks noGrp="1"/>
          </p:cNvSpPr>
          <p:nvPr>
            <p:ph idx="1"/>
          </p:nvPr>
        </p:nvSpPr>
        <p:spPr>
          <a:xfrm>
            <a:off x="619124" y="1499804"/>
            <a:ext cx="7886700" cy="4351338"/>
          </a:xfrm>
        </p:spPr>
        <p:txBody>
          <a:bodyPr>
            <a:normAutofit/>
          </a:bodyPr>
          <a:lstStyle/>
          <a:p>
            <a:pPr marL="0" indent="0">
              <a:buNone/>
            </a:pPr>
            <a:endParaRPr lang="en-US" dirty="0"/>
          </a:p>
          <a:p>
            <a:pPr marL="0" indent="0">
              <a:buNone/>
            </a:pPr>
            <a:r>
              <a:rPr lang="en-US" dirty="0"/>
              <a:t>Deontology is simple to apply. It just requires that people follow the rules and do their duty.</a:t>
            </a:r>
          </a:p>
          <a:p>
            <a:pPr marL="0" indent="0">
              <a:buNone/>
            </a:pPr>
            <a:endParaRPr lang="en-US" dirty="0"/>
          </a:p>
          <a:p>
            <a:pPr marL="0" indent="0">
              <a:buNone/>
            </a:pPr>
            <a:r>
              <a:rPr lang="en-US" dirty="0"/>
              <a:t>This approach tends to fit will with our natural intuition about what is or isn’t ethical.</a:t>
            </a:r>
          </a:p>
          <a:p>
            <a:pPr marL="0" indent="0">
              <a:buNone/>
            </a:pPr>
            <a:endParaRPr lang="en-US" dirty="0"/>
          </a:p>
          <a:p>
            <a:pPr marL="0" indent="0">
              <a:buNone/>
            </a:pPr>
            <a:endParaRPr lang="en-US" dirty="0"/>
          </a:p>
          <a:p>
            <a:pPr marL="457189" lvl="1" indent="0">
              <a:buNone/>
            </a:pPr>
            <a:endParaRPr lang="en-US" dirty="0"/>
          </a:p>
          <a:p>
            <a:endParaRPr lang="en-US" dirty="0"/>
          </a:p>
          <a:p>
            <a:pPr marL="457189" lvl="1" indent="0">
              <a:buNone/>
            </a:pPr>
            <a:endParaRPr lang="en-US" dirty="0"/>
          </a:p>
          <a:p>
            <a:pPr marL="457189" lvl="1" indent="0">
              <a:buNone/>
            </a:pPr>
            <a:endParaRPr lang="en-US" dirty="0"/>
          </a:p>
        </p:txBody>
      </p:sp>
    </p:spTree>
    <p:extLst>
      <p:ext uri="{BB962C8B-B14F-4D97-AF65-F5344CB8AC3E}">
        <p14:creationId xmlns:p14="http://schemas.microsoft.com/office/powerpoint/2010/main" val="32352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Based</a:t>
            </a:r>
          </a:p>
        </p:txBody>
      </p:sp>
      <p:sp>
        <p:nvSpPr>
          <p:cNvPr id="3" name="Content Placeholder 2"/>
          <p:cNvSpPr>
            <a:spLocks noGrp="1"/>
          </p:cNvSpPr>
          <p:nvPr>
            <p:ph idx="1"/>
          </p:nvPr>
        </p:nvSpPr>
        <p:spPr>
          <a:xfrm>
            <a:off x="619124" y="1499804"/>
            <a:ext cx="7886700" cy="4351338"/>
          </a:xfrm>
        </p:spPr>
        <p:txBody>
          <a:bodyPr>
            <a:normAutofit/>
          </a:bodyPr>
          <a:lstStyle/>
          <a:p>
            <a:pPr marL="0" indent="0">
              <a:buNone/>
            </a:pPr>
            <a:r>
              <a:rPr lang="en-US" sz="2400" dirty="0">
                <a:solidFill>
                  <a:srgbClr val="51B5E0"/>
                </a:solidFill>
              </a:rPr>
              <a:t>Despite its strengths, rigidly following deontology can produce results that many people find unacceptable.</a:t>
            </a:r>
          </a:p>
          <a:p>
            <a:pPr marL="0" indent="0">
              <a:buNone/>
            </a:pPr>
            <a:r>
              <a:rPr lang="en-US" sz="2400" dirty="0"/>
              <a:t>For example, suppose you’re a software engineer and learn that a nuclear missile is about to launch that might start a war. You can hack the network and cancel the launch, but it’s against your professional code of ethics to break into any software system without permission, and it’s a form of lying and cheating. Deontology advises not to violate this rule. However, in letting the missile launch, thousands of people will die.</a:t>
            </a:r>
          </a:p>
          <a:p>
            <a:pPr marL="0" indent="0">
              <a:buNone/>
            </a:pPr>
            <a:r>
              <a:rPr lang="en-US" sz="2400" dirty="0"/>
              <a:t>So, following the rules makes deontology easy to apply. But it also means disregarding the possible consequences of our actions when determining what is right and what is wrong.</a:t>
            </a:r>
          </a:p>
          <a:p>
            <a:pPr marL="0" indent="0">
              <a:buNone/>
            </a:pPr>
            <a:endParaRPr lang="en-US" dirty="0"/>
          </a:p>
          <a:p>
            <a:pPr marL="457189" lvl="1" indent="0">
              <a:buNone/>
            </a:pPr>
            <a:endParaRPr lang="en-US" dirty="0"/>
          </a:p>
          <a:p>
            <a:endParaRPr lang="en-US" dirty="0"/>
          </a:p>
          <a:p>
            <a:pPr marL="457189" lvl="1" indent="0">
              <a:buNone/>
            </a:pPr>
            <a:endParaRPr lang="en-US" dirty="0"/>
          </a:p>
          <a:p>
            <a:pPr marL="457189" lvl="1" indent="0">
              <a:buNone/>
            </a:pPr>
            <a:endParaRPr lang="en-US" dirty="0"/>
          </a:p>
        </p:txBody>
      </p:sp>
    </p:spTree>
    <p:extLst>
      <p:ext uri="{BB962C8B-B14F-4D97-AF65-F5344CB8AC3E}">
        <p14:creationId xmlns:p14="http://schemas.microsoft.com/office/powerpoint/2010/main" val="40502542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Ethical Decisions</a:t>
            </a:r>
          </a:p>
        </p:txBody>
      </p:sp>
      <p:sp>
        <p:nvSpPr>
          <p:cNvPr id="3" name="Content Placeholder 2"/>
          <p:cNvSpPr>
            <a:spLocks noGrp="1"/>
          </p:cNvSpPr>
          <p:nvPr>
            <p:ph idx="1"/>
          </p:nvPr>
        </p:nvSpPr>
        <p:spPr>
          <a:xfrm>
            <a:off x="628651" y="1792968"/>
            <a:ext cx="7877173" cy="4351338"/>
          </a:xfrm>
        </p:spPr>
        <p:txBody>
          <a:bodyPr>
            <a:normAutofit/>
          </a:bodyPr>
          <a:lstStyle/>
          <a:p>
            <a:pPr marL="0" indent="0">
              <a:buNone/>
            </a:pPr>
            <a:r>
              <a:rPr lang="en-US" dirty="0">
                <a:solidFill>
                  <a:srgbClr val="51B5E0"/>
                </a:solidFill>
              </a:rPr>
              <a:t>What are some of the motivations to being ethical?</a:t>
            </a:r>
          </a:p>
          <a:p>
            <a:pPr lvl="1">
              <a:buFont typeface="Wingdings" panose="05000000000000000000" pitchFamily="2" charset="2"/>
              <a:buChar char="§"/>
            </a:pPr>
            <a:r>
              <a:rPr lang="en-US" dirty="0"/>
              <a:t>Social responsibility, social expectations.</a:t>
            </a:r>
          </a:p>
          <a:p>
            <a:pPr lvl="1">
              <a:buFont typeface="Wingdings" panose="05000000000000000000" pitchFamily="2" charset="2"/>
              <a:buChar char="§"/>
            </a:pPr>
            <a:r>
              <a:rPr lang="en-US" dirty="0"/>
              <a:t>Avoidance of public criticism.</a:t>
            </a:r>
          </a:p>
          <a:p>
            <a:pPr lvl="1">
              <a:buFont typeface="Wingdings" panose="05000000000000000000" pitchFamily="2" charset="2"/>
              <a:buChar char="§"/>
            </a:pPr>
            <a:r>
              <a:rPr lang="en-US" dirty="0"/>
              <a:t>Avoidance of government regulation.</a:t>
            </a:r>
          </a:p>
          <a:p>
            <a:pPr lvl="1">
              <a:buFont typeface="Wingdings" panose="05000000000000000000" pitchFamily="2" charset="2"/>
              <a:buChar char="§"/>
            </a:pPr>
            <a:r>
              <a:rPr lang="en-US" dirty="0"/>
              <a:t>Enhance your credibility with clients and insurance companies.</a:t>
            </a:r>
          </a:p>
          <a:p>
            <a:pPr lvl="1">
              <a:buFont typeface="Wingdings" panose="05000000000000000000" pitchFamily="2" charset="2"/>
              <a:buChar char="§"/>
            </a:pPr>
            <a:r>
              <a:rPr lang="en-US" dirty="0"/>
              <a:t>Being ethical is not a question of just knowing what is right or wrong, it is a matter of doing what is right.</a:t>
            </a:r>
          </a:p>
          <a:p>
            <a:pPr marL="457189" lvl="1" indent="0">
              <a:buNone/>
            </a:pPr>
            <a:endParaRPr lang="en-US" dirty="0"/>
          </a:p>
        </p:txBody>
      </p:sp>
      <p:sp>
        <p:nvSpPr>
          <p:cNvPr id="6" name="Rectangle 5"/>
          <p:cNvSpPr/>
          <p:nvPr/>
        </p:nvSpPr>
        <p:spPr>
          <a:xfrm>
            <a:off x="6215743" y="3102429"/>
            <a:ext cx="478971"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632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Professional Foundation for Insurance Ethics</a:t>
            </a:r>
          </a:p>
        </p:txBody>
      </p:sp>
    </p:spTree>
    <p:extLst>
      <p:ext uri="{BB962C8B-B14F-4D97-AF65-F5344CB8AC3E}">
        <p14:creationId xmlns:p14="http://schemas.microsoft.com/office/powerpoint/2010/main" val="41852447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Behavior</a:t>
            </a:r>
          </a:p>
        </p:txBody>
      </p:sp>
      <p:sp>
        <p:nvSpPr>
          <p:cNvPr id="3" name="Content Placeholder 2"/>
          <p:cNvSpPr>
            <a:spLocks noGrp="1"/>
          </p:cNvSpPr>
          <p:nvPr>
            <p:ph idx="1"/>
          </p:nvPr>
        </p:nvSpPr>
        <p:spPr>
          <a:xfrm>
            <a:off x="628651" y="1520825"/>
            <a:ext cx="7886700" cy="4351338"/>
          </a:xfrm>
          <a:ln>
            <a:noFill/>
          </a:ln>
        </p:spPr>
        <p:txBody>
          <a:bodyPr>
            <a:normAutofit/>
          </a:bodyPr>
          <a:lstStyle/>
          <a:p>
            <a:pPr marL="0" indent="0">
              <a:buNone/>
            </a:pPr>
            <a:r>
              <a:rPr lang="en-US" dirty="0"/>
              <a:t>As a rule of thumb, if it feels wrong, </a:t>
            </a:r>
            <a:r>
              <a:rPr lang="en-US" dirty="0">
                <a:solidFill>
                  <a:srgbClr val="7FBA00"/>
                </a:solidFill>
              </a:rPr>
              <a:t>it probably is. </a:t>
            </a:r>
          </a:p>
          <a:p>
            <a:pPr marL="0" indent="0">
              <a:buNone/>
            </a:pPr>
            <a:endParaRPr lang="en-US" dirty="0"/>
          </a:p>
          <a:p>
            <a:pPr marL="0" indent="0">
              <a:buNone/>
            </a:pPr>
            <a:r>
              <a:rPr lang="en-US" dirty="0"/>
              <a:t>Be careful, careless practice could lead to unethical and then illegal practice.</a:t>
            </a:r>
          </a:p>
          <a:p>
            <a:endParaRPr lang="en-US" dirty="0"/>
          </a:p>
          <a:p>
            <a:endParaRPr lang="en-US" dirty="0"/>
          </a:p>
          <a:p>
            <a:endParaRPr lang="en-US" dirty="0"/>
          </a:p>
          <a:p>
            <a:endParaRPr lang="en-US" dirty="0"/>
          </a:p>
          <a:p>
            <a:endParaRPr lang="en-US" dirty="0"/>
          </a:p>
          <a:p>
            <a:endParaRPr lang="en-US" dirty="0"/>
          </a:p>
          <a:p>
            <a:pPr marL="457189" lvl="1" indent="0">
              <a:buNone/>
            </a:pPr>
            <a:endParaRPr lang="en-US" dirty="0"/>
          </a:p>
          <a:p>
            <a:pPr marL="457189" lvl="1" indent="0">
              <a:buNone/>
            </a:pPr>
            <a:endParaRPr lang="en-US" dirty="0"/>
          </a:p>
        </p:txBody>
      </p:sp>
      <p:cxnSp>
        <p:nvCxnSpPr>
          <p:cNvPr id="5" name="Straight Connector 4"/>
          <p:cNvCxnSpPr/>
          <p:nvPr/>
        </p:nvCxnSpPr>
        <p:spPr>
          <a:xfrm>
            <a:off x="3439886" y="1937657"/>
            <a:ext cx="1807028" cy="0"/>
          </a:xfrm>
          <a:prstGeom prst="line">
            <a:avLst/>
          </a:prstGeom>
          <a:ln w="28575">
            <a:solidFill>
              <a:srgbClr val="7FB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89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Behavior</a:t>
            </a:r>
          </a:p>
        </p:txBody>
      </p:sp>
      <p:sp>
        <p:nvSpPr>
          <p:cNvPr id="3" name="Content Placeholder 2"/>
          <p:cNvSpPr>
            <a:spLocks noGrp="1"/>
          </p:cNvSpPr>
          <p:nvPr>
            <p:ph idx="1"/>
          </p:nvPr>
        </p:nvSpPr>
        <p:spPr>
          <a:xfrm>
            <a:off x="522515" y="1392845"/>
            <a:ext cx="7992836" cy="1633383"/>
          </a:xfrm>
        </p:spPr>
        <p:txBody>
          <a:bodyPr>
            <a:normAutofit/>
          </a:bodyPr>
          <a:lstStyle/>
          <a:p>
            <a:pPr marL="0" indent="0">
              <a:buNone/>
            </a:pPr>
            <a:r>
              <a:rPr lang="en-US" sz="2400" dirty="0"/>
              <a:t>A professional individual has a commitment to high ethical standards, being careful to avoid any practice of behavior which violates the code of the profession as well as his or her own personal ethical code.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250"/>
          <a:stretch/>
        </p:blipFill>
        <p:spPr>
          <a:xfrm>
            <a:off x="628651" y="2635856"/>
            <a:ext cx="2358799" cy="3333750"/>
          </a:xfrm>
          <a:prstGeom prst="rect">
            <a:avLst/>
          </a:prstGeom>
        </p:spPr>
      </p:pic>
      <p:sp>
        <p:nvSpPr>
          <p:cNvPr id="5" name="Content Placeholder 2"/>
          <p:cNvSpPr txBox="1">
            <a:spLocks/>
          </p:cNvSpPr>
          <p:nvPr/>
        </p:nvSpPr>
        <p:spPr>
          <a:xfrm>
            <a:off x="2555422" y="2576589"/>
            <a:ext cx="6066065" cy="3842656"/>
          </a:xfrm>
          <a:prstGeom prst="rect">
            <a:avLst/>
          </a:prstGeom>
        </p:spPr>
        <p:txBody>
          <a:bodyPr vert="horz" lIns="91440" tIns="45720" rIns="91440" bIns="45720" rtlCol="0">
            <a:normAutofit/>
          </a:bodyPr>
          <a:lstStyle>
            <a:lvl1pPr marL="457200" indent="-457200" algn="l" defTabSz="914378" rtl="0" eaLnBrk="1" latinLnBrk="0" hangingPunct="1">
              <a:lnSpc>
                <a:spcPct val="90000"/>
              </a:lnSpc>
              <a:spcBef>
                <a:spcPts val="1000"/>
              </a:spcBef>
              <a:buSzPct val="110000"/>
              <a:buFont typeface="Arial Narrow" panose="020B0606020202030204" pitchFamily="34" charset="0"/>
              <a:buChar char="■"/>
              <a:defRPr sz="2800" kern="1200">
                <a:solidFill>
                  <a:srgbClr val="808084"/>
                </a:solidFill>
                <a:latin typeface="Arial Narrow" panose="020B0606020202030204" pitchFamily="34" charset="0"/>
                <a:ea typeface="+mn-ea"/>
                <a:cs typeface="+mn-cs"/>
              </a:defRPr>
            </a:lvl1pPr>
            <a:lvl2pPr marL="800089" indent="-342900" algn="l" defTabSz="914378" rtl="0" eaLnBrk="1" latinLnBrk="0" hangingPunct="1">
              <a:lnSpc>
                <a:spcPct val="90000"/>
              </a:lnSpc>
              <a:spcBef>
                <a:spcPts val="500"/>
              </a:spcBef>
              <a:buFont typeface="Arial Narrow" panose="020B0606020202030204" pitchFamily="34" charset="0"/>
              <a:buChar char="●"/>
              <a:defRPr sz="2400" kern="1200">
                <a:solidFill>
                  <a:srgbClr val="808084"/>
                </a:solidFill>
                <a:latin typeface="Arial Narrow" panose="020B0606020202030204" pitchFamily="34" charset="0"/>
                <a:ea typeface="+mn-ea"/>
                <a:cs typeface="+mn-cs"/>
              </a:defRPr>
            </a:lvl2pPr>
            <a:lvl3pPr marL="1142972" indent="-228594" algn="l" defTabSz="914378" rtl="0" eaLnBrk="1" latinLnBrk="0" hangingPunct="1">
              <a:lnSpc>
                <a:spcPct val="90000"/>
              </a:lnSpc>
              <a:spcBef>
                <a:spcPts val="500"/>
              </a:spcBef>
              <a:buFont typeface="Wingdings" panose="05000000000000000000" pitchFamily="2" charset="2"/>
              <a:buChar char="§"/>
              <a:defRPr sz="2000" kern="1200">
                <a:solidFill>
                  <a:srgbClr val="808084"/>
                </a:solidFill>
                <a:latin typeface="Arial Narrow" panose="020B0606020202030204" pitchFamily="34" charset="0"/>
                <a:ea typeface="+mn-ea"/>
                <a:cs typeface="+mn-cs"/>
              </a:defRPr>
            </a:lvl3pPr>
            <a:lvl4pPr marL="1714466" indent="-342900" algn="l" defTabSz="914378" rtl="0" eaLnBrk="1" latinLnBrk="0" hangingPunct="1">
              <a:lnSpc>
                <a:spcPct val="90000"/>
              </a:lnSpc>
              <a:spcBef>
                <a:spcPts val="500"/>
              </a:spcBef>
              <a:buFont typeface="Arial" panose="020B0604020202020204" pitchFamily="34" charset="0"/>
              <a:buChar char="•"/>
              <a:defRPr sz="1800" kern="1200">
                <a:solidFill>
                  <a:srgbClr val="808084"/>
                </a:solidFill>
                <a:latin typeface="Arial Narrow" panose="020B0606020202030204" pitchFamily="34" charset="0"/>
                <a:ea typeface="+mn-ea"/>
                <a:cs typeface="+mn-cs"/>
              </a:defRPr>
            </a:lvl4pPr>
            <a:lvl5pPr marL="2057348" indent="-228594" algn="l" defTabSz="914378" rtl="0" eaLnBrk="1" latinLnBrk="0" hangingPunct="1">
              <a:lnSpc>
                <a:spcPct val="90000"/>
              </a:lnSpc>
              <a:spcBef>
                <a:spcPts val="500"/>
              </a:spcBef>
              <a:buFont typeface="Courier New" panose="02070309020205020404" pitchFamily="49" charset="0"/>
              <a:buChar char="o"/>
              <a:defRPr sz="1800" kern="1200">
                <a:solidFill>
                  <a:srgbClr val="808084"/>
                </a:solidFill>
                <a:latin typeface="Arial Narrow" panose="020B0606020202030204" pitchFamily="34"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7FBA00"/>
                </a:solidFill>
              </a:rPr>
              <a:t>A professional individual:</a:t>
            </a:r>
          </a:p>
          <a:p>
            <a:pPr>
              <a:buFont typeface="Wingdings" panose="05000000000000000000" pitchFamily="2" charset="2"/>
              <a:buChar char="§"/>
            </a:pPr>
            <a:r>
              <a:rPr lang="en-US" sz="2400" dirty="0"/>
              <a:t>Has a concern for the welfare of others which transcends concern for his or her own welfare when engaged in the practice of the profession.</a:t>
            </a:r>
          </a:p>
          <a:p>
            <a:pPr>
              <a:buFont typeface="Wingdings" panose="05000000000000000000" pitchFamily="2" charset="2"/>
              <a:buChar char="§"/>
            </a:pPr>
            <a:r>
              <a:rPr lang="en-US" sz="2400" dirty="0"/>
              <a:t>Understands the need for mandatory licensing and training, and knows that continuing education in the field is essential if he or she is to serve the public with skill and competence.</a:t>
            </a:r>
          </a:p>
          <a:p>
            <a:endParaRPr lang="en-US" sz="2400" dirty="0"/>
          </a:p>
        </p:txBody>
      </p:sp>
    </p:spTree>
    <p:extLst>
      <p:ext uri="{BB962C8B-B14F-4D97-AF65-F5344CB8AC3E}">
        <p14:creationId xmlns:p14="http://schemas.microsoft.com/office/powerpoint/2010/main" val="231991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48" y="1863654"/>
            <a:ext cx="2707503" cy="2844785"/>
          </a:xfrm>
          <a:prstGeom prst="rect">
            <a:avLst/>
          </a:prstGeom>
        </p:spPr>
      </p:pic>
      <p:sp>
        <p:nvSpPr>
          <p:cNvPr id="2" name="Title 1"/>
          <p:cNvSpPr>
            <a:spLocks noGrp="1"/>
          </p:cNvSpPr>
          <p:nvPr>
            <p:ph type="title"/>
          </p:nvPr>
        </p:nvSpPr>
        <p:spPr/>
        <p:txBody>
          <a:bodyPr/>
          <a:lstStyle/>
          <a:p>
            <a:r>
              <a:rPr lang="en-US" dirty="0"/>
              <a:t>Professional Behavior</a:t>
            </a:r>
          </a:p>
        </p:txBody>
      </p:sp>
      <p:sp>
        <p:nvSpPr>
          <p:cNvPr id="3" name="Content Placeholder 2"/>
          <p:cNvSpPr>
            <a:spLocks noGrp="1"/>
          </p:cNvSpPr>
          <p:nvPr>
            <p:ph idx="1"/>
          </p:nvPr>
        </p:nvSpPr>
        <p:spPr>
          <a:xfrm>
            <a:off x="628651" y="1403208"/>
            <a:ext cx="5600539" cy="4694167"/>
          </a:xfrm>
        </p:spPr>
        <p:txBody>
          <a:bodyPr>
            <a:normAutofit/>
          </a:bodyPr>
          <a:lstStyle/>
          <a:p>
            <a:pPr marL="0" indent="0">
              <a:buNone/>
            </a:pPr>
            <a:r>
              <a:rPr lang="en-US" sz="2600" dirty="0">
                <a:solidFill>
                  <a:srgbClr val="7FBA00"/>
                </a:solidFill>
              </a:rPr>
              <a:t>A professional individual:</a:t>
            </a:r>
          </a:p>
          <a:p>
            <a:pPr>
              <a:buFont typeface="Wingdings" panose="05000000000000000000" pitchFamily="2" charset="2"/>
              <a:buChar char="§"/>
            </a:pPr>
            <a:r>
              <a:rPr lang="en-US" sz="2400" dirty="0"/>
              <a:t>Is normally a member of a professional association or society which encourages high ethics, education, and competence among its members.</a:t>
            </a:r>
          </a:p>
          <a:p>
            <a:pPr>
              <a:buFont typeface="Wingdings" panose="05000000000000000000" pitchFamily="2" charset="2"/>
              <a:buChar char="§"/>
            </a:pPr>
            <a:r>
              <a:rPr lang="en-US" sz="2400" dirty="0"/>
              <a:t>Has the ability to act with objectivity and integrity, and does so act in all professional activities.</a:t>
            </a:r>
          </a:p>
          <a:p>
            <a:endParaRPr lang="en-US" dirty="0"/>
          </a:p>
          <a:p>
            <a:pPr marL="0" indent="0">
              <a:buNone/>
            </a:pPr>
            <a:endParaRPr lang="en-US" dirty="0"/>
          </a:p>
        </p:txBody>
      </p:sp>
    </p:spTree>
    <p:extLst>
      <p:ext uri="{BB962C8B-B14F-4D97-AF65-F5344CB8AC3E}">
        <p14:creationId xmlns:p14="http://schemas.microsoft.com/office/powerpoint/2010/main" val="223265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Professional Area</a:t>
            </a:r>
          </a:p>
        </p:txBody>
      </p:sp>
      <p:sp>
        <p:nvSpPr>
          <p:cNvPr id="3" name="Content Placeholder 2"/>
          <p:cNvSpPr>
            <a:spLocks noGrp="1"/>
          </p:cNvSpPr>
          <p:nvPr>
            <p:ph idx="1"/>
          </p:nvPr>
        </p:nvSpPr>
        <p:spPr>
          <a:xfrm>
            <a:off x="533401" y="1549400"/>
            <a:ext cx="7886700" cy="4351338"/>
          </a:xfrm>
        </p:spPr>
        <p:txBody>
          <a:bodyPr>
            <a:normAutofit lnSpcReduction="10000"/>
          </a:bodyPr>
          <a:lstStyle/>
          <a:p>
            <a:pPr marL="0" indent="0">
              <a:buNone/>
            </a:pPr>
            <a:r>
              <a:rPr lang="en-US" dirty="0"/>
              <a:t>Every Member of the Independent Insurance Agents &amp; Brokers of America, Inc. (IIABA), is expected to follow IIABA’s Code of Ethics, which states in part:</a:t>
            </a:r>
          </a:p>
          <a:p>
            <a:pPr lvl="1">
              <a:buFont typeface="Wingdings" panose="05000000000000000000" pitchFamily="2" charset="2"/>
              <a:buChar char="§"/>
            </a:pPr>
            <a:r>
              <a:rPr lang="en-US" dirty="0"/>
              <a:t>I support the Independent Agency System, which has developed insurance to be a fundamental component in the economic fabric of our nation, and I pledge to support right principles and oppose bad practices in the insurance business.</a:t>
            </a:r>
          </a:p>
          <a:p>
            <a:pPr marL="0" indent="0">
              <a:buNone/>
            </a:pPr>
            <a:r>
              <a:rPr lang="en-US" dirty="0">
                <a:solidFill>
                  <a:srgbClr val="7FBA00"/>
                </a:solidFill>
              </a:rPr>
              <a:t>Within other professional associations in the insurance industry, there is a similar code of ethics:</a:t>
            </a:r>
          </a:p>
          <a:p>
            <a:pPr lvl="1">
              <a:buFont typeface="Wingdings" panose="05000000000000000000" pitchFamily="2" charset="2"/>
              <a:buChar char="§"/>
            </a:pPr>
            <a:r>
              <a:rPr lang="en-US" dirty="0"/>
              <a:t>Canons of Conduct for CPCU</a:t>
            </a:r>
          </a:p>
          <a:p>
            <a:pPr lvl="1">
              <a:buFont typeface="Wingdings" panose="05000000000000000000" pitchFamily="2" charset="2"/>
              <a:buChar char="§"/>
            </a:pPr>
            <a:r>
              <a:rPr lang="en-US" dirty="0"/>
              <a:t>CIC Standards of Conduct</a:t>
            </a:r>
          </a:p>
        </p:txBody>
      </p:sp>
    </p:spTree>
    <p:extLst>
      <p:ext uri="{BB962C8B-B14F-4D97-AF65-F5344CB8AC3E}">
        <p14:creationId xmlns:p14="http://schemas.microsoft.com/office/powerpoint/2010/main" val="347955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the Professional Area</a:t>
            </a:r>
          </a:p>
        </p:txBody>
      </p:sp>
      <p:sp>
        <p:nvSpPr>
          <p:cNvPr id="3" name="Content Placeholder 2"/>
          <p:cNvSpPr>
            <a:spLocks noGrp="1"/>
          </p:cNvSpPr>
          <p:nvPr>
            <p:ph idx="1"/>
          </p:nvPr>
        </p:nvSpPr>
        <p:spPr/>
        <p:txBody>
          <a:bodyPr>
            <a:normAutofit/>
          </a:bodyPr>
          <a:lstStyle/>
          <a:p>
            <a:pPr marL="0" indent="0">
              <a:buNone/>
            </a:pPr>
            <a:endParaRPr lang="en-US" dirty="0"/>
          </a:p>
          <a:p>
            <a:pPr lvl="1"/>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52600090"/>
              </p:ext>
            </p:extLst>
          </p:nvPr>
        </p:nvGraphicFramePr>
        <p:xfrm>
          <a:off x="619124" y="1369425"/>
          <a:ext cx="7400268" cy="4492511"/>
        </p:xfrm>
        <a:graphic>
          <a:graphicData uri="http://schemas.openxmlformats.org/drawingml/2006/table">
            <a:tbl>
              <a:tblPr firstRow="1" bandRow="1">
                <a:tableStyleId>{00A15C55-8517-42AA-B614-E9B94910E393}</a:tableStyleId>
              </a:tblPr>
              <a:tblGrid>
                <a:gridCol w="7400268">
                  <a:extLst>
                    <a:ext uri="{9D8B030D-6E8A-4147-A177-3AD203B41FA5}">
                      <a16:colId xmlns:a16="http://schemas.microsoft.com/office/drawing/2014/main" val="20000"/>
                    </a:ext>
                  </a:extLst>
                </a:gridCol>
              </a:tblGrid>
              <a:tr h="334807">
                <a:tc>
                  <a:txBody>
                    <a:bodyPr/>
                    <a:lstStyle/>
                    <a:p>
                      <a:r>
                        <a:rPr lang="en-US" sz="2400" b="0" dirty="0">
                          <a:solidFill>
                            <a:srgbClr val="7FBA00"/>
                          </a:solidFill>
                          <a:latin typeface="Arial Narrow" panose="020B0606020202030204" pitchFamily="34" charset="0"/>
                        </a:rPr>
                        <a:t>Characteristics</a:t>
                      </a:r>
                      <a:r>
                        <a:rPr lang="en-US" sz="2400" b="0" baseline="0" dirty="0">
                          <a:solidFill>
                            <a:srgbClr val="7FBA00"/>
                          </a:solidFill>
                          <a:latin typeface="Arial Narrow" panose="020B0606020202030204" pitchFamily="34" charset="0"/>
                        </a:rPr>
                        <a:t> of Ethical Principles</a:t>
                      </a:r>
                      <a:endParaRPr lang="en-US" sz="2400" b="0" dirty="0">
                        <a:solidFill>
                          <a:srgbClr val="7FBA00"/>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6906">
                <a:tc>
                  <a:txBody>
                    <a:bodyPr/>
                    <a:lstStyle/>
                    <a:p>
                      <a:r>
                        <a:rPr lang="en-US" sz="1800" dirty="0">
                          <a:solidFill>
                            <a:srgbClr val="174770"/>
                          </a:solidFill>
                          <a:latin typeface="Arial Narrow" panose="020B0606020202030204" pitchFamily="34" charset="0"/>
                        </a:rPr>
                        <a:t>  </a:t>
                      </a:r>
                      <a:r>
                        <a:rPr lang="en-US" sz="1800" dirty="0">
                          <a:solidFill>
                            <a:srgbClr val="7FBA00"/>
                          </a:solidFill>
                          <a:latin typeface="Arial Narrow" panose="020B0606020202030204" pitchFamily="34" charset="0"/>
                        </a:rPr>
                        <a:t>1. </a:t>
                      </a:r>
                      <a:r>
                        <a:rPr lang="en-US" sz="1800" dirty="0">
                          <a:solidFill>
                            <a:srgbClr val="808084"/>
                          </a:solidFill>
                          <a:latin typeface="Arial Narrow" panose="020B0606020202030204" pitchFamily="34" charset="0"/>
                        </a:rPr>
                        <a:t>Honesty</a:t>
                      </a:r>
                      <a:r>
                        <a:rPr lang="en-US" sz="1800" baseline="0" dirty="0">
                          <a:solidFill>
                            <a:srgbClr val="808084"/>
                          </a:solidFill>
                          <a:latin typeface="Arial Narrow" panose="020B0606020202030204" pitchFamily="34" charset="0"/>
                        </a:rPr>
                        <a:t> – is the basis of ethics</a:t>
                      </a:r>
                      <a:endParaRPr lang="en-US" sz="1800" dirty="0">
                        <a:solidFill>
                          <a:srgbClr val="808084"/>
                        </a:solidFill>
                        <a:latin typeface="Arial Narrow" panose="020B0606020202030204" pitchFamily="34" charset="0"/>
                      </a:endParaRP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6906">
                <a:tc>
                  <a:txBody>
                    <a:bodyPr/>
                    <a:lstStyle/>
                    <a:p>
                      <a:r>
                        <a:rPr lang="en-US" sz="1800" dirty="0">
                          <a:solidFill>
                            <a:srgbClr val="174770"/>
                          </a:solidFill>
                          <a:latin typeface="Arial Narrow" panose="020B0606020202030204" pitchFamily="34" charset="0"/>
                        </a:rPr>
                        <a:t>  </a:t>
                      </a:r>
                      <a:r>
                        <a:rPr lang="en-US" sz="1800" dirty="0">
                          <a:solidFill>
                            <a:srgbClr val="7FBA00"/>
                          </a:solidFill>
                          <a:latin typeface="Arial Narrow" panose="020B0606020202030204" pitchFamily="34" charset="0"/>
                        </a:rPr>
                        <a:t>2. </a:t>
                      </a:r>
                      <a:r>
                        <a:rPr lang="en-US" sz="1800" dirty="0">
                          <a:solidFill>
                            <a:srgbClr val="808084"/>
                          </a:solidFill>
                          <a:latin typeface="Arial Narrow" panose="020B0606020202030204" pitchFamily="34" charset="0"/>
                        </a:rPr>
                        <a:t>Integrity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6906">
                <a:tc>
                  <a:txBody>
                    <a:bodyPr/>
                    <a:lstStyle/>
                    <a:p>
                      <a:r>
                        <a:rPr lang="en-US" sz="1800" dirty="0">
                          <a:solidFill>
                            <a:srgbClr val="7FBA00"/>
                          </a:solidFill>
                          <a:latin typeface="Arial Narrow" panose="020B0606020202030204" pitchFamily="34" charset="0"/>
                        </a:rPr>
                        <a:t>  3. </a:t>
                      </a:r>
                      <a:r>
                        <a:rPr lang="en-US" sz="1800" dirty="0">
                          <a:solidFill>
                            <a:srgbClr val="808084"/>
                          </a:solidFill>
                          <a:latin typeface="Arial Narrow" panose="020B0606020202030204" pitchFamily="34" charset="0"/>
                        </a:rPr>
                        <a:t>Keeping</a:t>
                      </a:r>
                      <a:r>
                        <a:rPr lang="en-US" sz="1800" baseline="0" dirty="0">
                          <a:solidFill>
                            <a:srgbClr val="808084"/>
                          </a:solidFill>
                          <a:latin typeface="Arial Narrow" panose="020B0606020202030204" pitchFamily="34" charset="0"/>
                        </a:rPr>
                        <a:t> promises – being reliable and trustworthy</a:t>
                      </a:r>
                      <a:endParaRPr lang="en-US" sz="18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6906">
                <a:tc>
                  <a:txBody>
                    <a:bodyPr/>
                    <a:lstStyle/>
                    <a:p>
                      <a:r>
                        <a:rPr lang="en-US" sz="1800" dirty="0">
                          <a:solidFill>
                            <a:srgbClr val="51B5E0"/>
                          </a:solidFill>
                          <a:latin typeface="Arial Narrow" panose="020B0606020202030204" pitchFamily="34" charset="0"/>
                        </a:rPr>
                        <a:t>  </a:t>
                      </a:r>
                      <a:r>
                        <a:rPr lang="en-US" sz="1800" dirty="0">
                          <a:solidFill>
                            <a:srgbClr val="7FBA00"/>
                          </a:solidFill>
                          <a:latin typeface="Arial Narrow" panose="020B0606020202030204" pitchFamily="34" charset="0"/>
                        </a:rPr>
                        <a:t>4.</a:t>
                      </a:r>
                      <a:r>
                        <a:rPr lang="en-US" sz="1800" dirty="0">
                          <a:solidFill>
                            <a:srgbClr val="51B5E0"/>
                          </a:solidFill>
                          <a:latin typeface="Arial Narrow" panose="020B0606020202030204" pitchFamily="34" charset="0"/>
                        </a:rPr>
                        <a:t> </a:t>
                      </a:r>
                      <a:r>
                        <a:rPr lang="en-US" sz="1800" dirty="0">
                          <a:solidFill>
                            <a:srgbClr val="808084"/>
                          </a:solidFill>
                          <a:latin typeface="Arial Narrow" panose="020B0606020202030204" pitchFamily="34" charset="0"/>
                        </a:rPr>
                        <a:t>Fidelity</a:t>
                      </a:r>
                      <a:r>
                        <a:rPr lang="en-US" sz="1800" baseline="0" dirty="0">
                          <a:solidFill>
                            <a:srgbClr val="808084"/>
                          </a:solidFill>
                          <a:latin typeface="Arial Narrow" panose="020B0606020202030204" pitchFamily="34" charset="0"/>
                        </a:rPr>
                        <a:t> and loyalty</a:t>
                      </a:r>
                      <a:endParaRPr lang="en-US" sz="18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906">
                <a:tc>
                  <a:txBody>
                    <a:bodyPr/>
                    <a:lstStyle/>
                    <a:p>
                      <a:r>
                        <a:rPr lang="en-US" sz="1800" dirty="0">
                          <a:solidFill>
                            <a:srgbClr val="174770"/>
                          </a:solidFill>
                          <a:latin typeface="Arial Narrow" panose="020B0606020202030204" pitchFamily="34" charset="0"/>
                        </a:rPr>
                        <a:t>  </a:t>
                      </a:r>
                      <a:r>
                        <a:rPr lang="en-US" sz="1800" dirty="0">
                          <a:solidFill>
                            <a:srgbClr val="7FBA00"/>
                          </a:solidFill>
                          <a:latin typeface="Arial Narrow" panose="020B0606020202030204" pitchFamily="34" charset="0"/>
                        </a:rPr>
                        <a:t>5.</a:t>
                      </a:r>
                      <a:r>
                        <a:rPr lang="en-US" sz="1800" dirty="0">
                          <a:solidFill>
                            <a:srgbClr val="51B5E0"/>
                          </a:solidFill>
                          <a:latin typeface="Arial Narrow" panose="020B0606020202030204" pitchFamily="34" charset="0"/>
                        </a:rPr>
                        <a:t> </a:t>
                      </a:r>
                      <a:r>
                        <a:rPr lang="en-US" sz="1800" dirty="0">
                          <a:solidFill>
                            <a:srgbClr val="808084"/>
                          </a:solidFill>
                          <a:latin typeface="Arial Narrow" panose="020B0606020202030204" pitchFamily="34" charset="0"/>
                        </a:rPr>
                        <a:t>Fairness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0111">
                <a:tc>
                  <a:txBody>
                    <a:bodyPr/>
                    <a:lstStyle/>
                    <a:p>
                      <a:r>
                        <a:rPr lang="en-US" sz="1800" dirty="0">
                          <a:solidFill>
                            <a:srgbClr val="7FBA00"/>
                          </a:solidFill>
                          <a:latin typeface="Arial Narrow" panose="020B0606020202030204" pitchFamily="34" charset="0"/>
                        </a:rPr>
                        <a:t>  6.</a:t>
                      </a:r>
                      <a:r>
                        <a:rPr lang="en-US" sz="1800" dirty="0">
                          <a:solidFill>
                            <a:srgbClr val="51B5E0"/>
                          </a:solidFill>
                          <a:latin typeface="Arial Narrow" panose="020B0606020202030204" pitchFamily="34" charset="0"/>
                        </a:rPr>
                        <a:t> </a:t>
                      </a:r>
                      <a:r>
                        <a:rPr lang="en-US" sz="1800" dirty="0">
                          <a:solidFill>
                            <a:srgbClr val="808084"/>
                          </a:solidFill>
                          <a:latin typeface="Arial Narrow" panose="020B0606020202030204" pitchFamily="34" charset="0"/>
                        </a:rPr>
                        <a:t>Personal</a:t>
                      </a:r>
                      <a:r>
                        <a:rPr lang="en-US" sz="1800" baseline="0" dirty="0">
                          <a:solidFill>
                            <a:srgbClr val="808084"/>
                          </a:solidFill>
                          <a:latin typeface="Arial Narrow" panose="020B0606020202030204" pitchFamily="34" charset="0"/>
                        </a:rPr>
                        <a:t> responsibility and accountability – courage to do the right thing even</a:t>
                      </a:r>
                      <a:br>
                        <a:rPr lang="en-US" sz="1800" dirty="0">
                          <a:solidFill>
                            <a:srgbClr val="808084"/>
                          </a:solidFill>
                          <a:latin typeface="Arial Narrow" panose="020B0606020202030204" pitchFamily="34" charset="0"/>
                        </a:rPr>
                      </a:br>
                      <a:r>
                        <a:rPr lang="en-US" sz="1800" baseline="0" dirty="0">
                          <a:solidFill>
                            <a:srgbClr val="808084"/>
                          </a:solidFill>
                          <a:latin typeface="Arial Narrow" panose="020B0606020202030204" pitchFamily="34" charset="0"/>
                        </a:rPr>
                        <a:t>      when others may disagree with your actions</a:t>
                      </a:r>
                      <a:endParaRPr lang="en-US" sz="18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6906">
                <a:tc>
                  <a:txBody>
                    <a:bodyPr/>
                    <a:lstStyle/>
                    <a:p>
                      <a:r>
                        <a:rPr lang="en-US" sz="1800" dirty="0">
                          <a:solidFill>
                            <a:srgbClr val="174770"/>
                          </a:solidFill>
                          <a:latin typeface="Arial Narrow" panose="020B0606020202030204" pitchFamily="34" charset="0"/>
                        </a:rPr>
                        <a:t>  </a:t>
                      </a:r>
                      <a:r>
                        <a:rPr lang="en-US" sz="1800" dirty="0">
                          <a:solidFill>
                            <a:srgbClr val="7FBA00"/>
                          </a:solidFill>
                          <a:latin typeface="Arial Narrow" panose="020B0606020202030204" pitchFamily="34" charset="0"/>
                        </a:rPr>
                        <a:t>7.</a:t>
                      </a:r>
                      <a:r>
                        <a:rPr lang="en-US" sz="1800" dirty="0">
                          <a:solidFill>
                            <a:srgbClr val="51B5E0"/>
                          </a:solidFill>
                          <a:latin typeface="Arial Narrow" panose="020B0606020202030204" pitchFamily="34" charset="0"/>
                        </a:rPr>
                        <a:t> </a:t>
                      </a:r>
                      <a:r>
                        <a:rPr lang="en-US" sz="1800" dirty="0">
                          <a:solidFill>
                            <a:srgbClr val="808084"/>
                          </a:solidFill>
                          <a:latin typeface="Arial Narrow" panose="020B0606020202030204" pitchFamily="34" charset="0"/>
                        </a:rPr>
                        <a:t>Caring</a:t>
                      </a:r>
                      <a:r>
                        <a:rPr lang="en-US" sz="1800" baseline="0" dirty="0">
                          <a:solidFill>
                            <a:srgbClr val="808084"/>
                          </a:solidFill>
                          <a:latin typeface="Arial Narrow" panose="020B0606020202030204" pitchFamily="34" charset="0"/>
                        </a:rPr>
                        <a:t> and compassion – consideration of the need of others</a:t>
                      </a:r>
                      <a:endParaRPr lang="en-US" sz="18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30111">
                <a:tc>
                  <a:txBody>
                    <a:bodyPr/>
                    <a:lstStyle/>
                    <a:p>
                      <a:r>
                        <a:rPr lang="en-US" sz="1800" dirty="0">
                          <a:solidFill>
                            <a:srgbClr val="174770"/>
                          </a:solidFill>
                          <a:latin typeface="Arial Narrow" panose="020B0606020202030204" pitchFamily="34" charset="0"/>
                        </a:rPr>
                        <a:t>  </a:t>
                      </a:r>
                      <a:r>
                        <a:rPr lang="en-US" sz="1800" dirty="0">
                          <a:solidFill>
                            <a:srgbClr val="7FBA00"/>
                          </a:solidFill>
                          <a:latin typeface="Arial Narrow" panose="020B0606020202030204" pitchFamily="34" charset="0"/>
                        </a:rPr>
                        <a:t>8.</a:t>
                      </a:r>
                      <a:r>
                        <a:rPr lang="en-US" sz="1800" dirty="0">
                          <a:solidFill>
                            <a:srgbClr val="51B5E0"/>
                          </a:solidFill>
                          <a:latin typeface="Arial Narrow" panose="020B0606020202030204" pitchFamily="34" charset="0"/>
                        </a:rPr>
                        <a:t> </a:t>
                      </a:r>
                      <a:r>
                        <a:rPr lang="en-US" sz="1800" dirty="0">
                          <a:solidFill>
                            <a:srgbClr val="808084"/>
                          </a:solidFill>
                          <a:latin typeface="Arial Narrow" panose="020B0606020202030204" pitchFamily="34" charset="0"/>
                        </a:rPr>
                        <a:t>Respect</a:t>
                      </a:r>
                      <a:r>
                        <a:rPr lang="en-US" sz="1800" baseline="0" dirty="0">
                          <a:solidFill>
                            <a:srgbClr val="808084"/>
                          </a:solidFill>
                          <a:latin typeface="Arial Narrow" panose="020B0606020202030204" pitchFamily="34" charset="0"/>
                        </a:rPr>
                        <a:t> for others – carry out responsibilities</a:t>
                      </a:r>
                      <a:endParaRPr lang="en-US" sz="18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6906">
                <a:tc>
                  <a:txBody>
                    <a:bodyPr/>
                    <a:lstStyle/>
                    <a:p>
                      <a:endParaRPr lang="en-US" sz="16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6906">
                <a:tc>
                  <a:txBody>
                    <a:bodyPr/>
                    <a:lstStyle/>
                    <a:p>
                      <a:endParaRPr lang="en-US" sz="16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733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Ethical Climate</a:t>
            </a:r>
          </a:p>
        </p:txBody>
      </p:sp>
    </p:spTree>
    <p:extLst>
      <p:ext uri="{BB962C8B-B14F-4D97-AF65-F5344CB8AC3E}">
        <p14:creationId xmlns:p14="http://schemas.microsoft.com/office/powerpoint/2010/main" val="63506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Business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84" y="1762125"/>
            <a:ext cx="3533775" cy="3333750"/>
          </a:xfrm>
          <a:prstGeom prst="rect">
            <a:avLst/>
          </a:prstGeom>
        </p:spPr>
      </p:pic>
      <p:sp>
        <p:nvSpPr>
          <p:cNvPr id="3" name="Content Placeholder 2"/>
          <p:cNvSpPr>
            <a:spLocks noGrp="1"/>
          </p:cNvSpPr>
          <p:nvPr>
            <p:ph idx="1"/>
          </p:nvPr>
        </p:nvSpPr>
        <p:spPr>
          <a:xfrm>
            <a:off x="3429000" y="1545771"/>
            <a:ext cx="5086351" cy="4506685"/>
          </a:xfrm>
        </p:spPr>
        <p:txBody>
          <a:bodyPr>
            <a:normAutofit/>
          </a:bodyPr>
          <a:lstStyle/>
          <a:p>
            <a:pPr marL="0" indent="0">
              <a:buNone/>
            </a:pPr>
            <a:r>
              <a:rPr lang="en-US" dirty="0">
                <a:solidFill>
                  <a:srgbClr val="7FBA00"/>
                </a:solidFill>
              </a:rPr>
              <a:t>A business code of ethics attempts </a:t>
            </a:r>
            <a:br>
              <a:rPr lang="en-US" dirty="0">
                <a:solidFill>
                  <a:srgbClr val="7FBA00"/>
                </a:solidFill>
              </a:rPr>
            </a:br>
            <a:r>
              <a:rPr lang="en-US" dirty="0">
                <a:solidFill>
                  <a:srgbClr val="7FBA00"/>
                </a:solidFill>
              </a:rPr>
              <a:t>to recognize what’s right and wrong </a:t>
            </a:r>
            <a:r>
              <a:rPr lang="en-US" dirty="0"/>
              <a:t>around behaviors and to provide structure.</a:t>
            </a:r>
          </a:p>
          <a:p>
            <a:pPr lvl="1">
              <a:buFont typeface="Wingdings" panose="05000000000000000000" pitchFamily="2" charset="2"/>
              <a:buChar char="§"/>
            </a:pPr>
            <a:r>
              <a:rPr lang="en-US" dirty="0"/>
              <a:t>To encourage and deter wrong behaviors.</a:t>
            </a:r>
          </a:p>
          <a:p>
            <a:pPr lvl="1">
              <a:buFont typeface="Wingdings" panose="05000000000000000000" pitchFamily="2" charset="2"/>
              <a:buChar char="§"/>
            </a:pPr>
            <a:r>
              <a:rPr lang="en-US" dirty="0"/>
              <a:t>Companies develop values, mission statements, employee handbooks, training, and other programs and guidelines to define their ethical position and expectations to the public and to the employees.</a:t>
            </a:r>
          </a:p>
          <a:p>
            <a:pPr marL="0" indent="0">
              <a:buNone/>
            </a:pPr>
            <a:endParaRPr lang="en-US" dirty="0"/>
          </a:p>
        </p:txBody>
      </p:sp>
    </p:spTree>
    <p:extLst>
      <p:ext uri="{BB962C8B-B14F-4D97-AF65-F5344CB8AC3E}">
        <p14:creationId xmlns:p14="http://schemas.microsoft.com/office/powerpoint/2010/main" val="6387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Ethical Climate</a:t>
            </a:r>
          </a:p>
        </p:txBody>
      </p:sp>
      <p:sp>
        <p:nvSpPr>
          <p:cNvPr id="3" name="Content Placeholder 2"/>
          <p:cNvSpPr>
            <a:spLocks noGrp="1"/>
          </p:cNvSpPr>
          <p:nvPr>
            <p:ph idx="1"/>
          </p:nvPr>
        </p:nvSpPr>
        <p:spPr>
          <a:xfrm>
            <a:off x="2416629" y="1499804"/>
            <a:ext cx="6089195" cy="4351338"/>
          </a:xfrm>
        </p:spPr>
        <p:txBody>
          <a:bodyPr>
            <a:normAutofit fontScale="92500" lnSpcReduction="10000"/>
          </a:bodyPr>
          <a:lstStyle/>
          <a:p>
            <a:pPr marL="0" indent="0">
              <a:buNone/>
            </a:pPr>
            <a:r>
              <a:rPr lang="en-US" dirty="0"/>
              <a:t>Agents get ethical guidance not merely from laws, training, or insurance commissions; </a:t>
            </a:r>
            <a:r>
              <a:rPr lang="en-US" dirty="0">
                <a:solidFill>
                  <a:srgbClr val="FCB514"/>
                </a:solidFill>
              </a:rPr>
              <a:t>their work environment plays a primary role in how they approach and solve ethical situations.</a:t>
            </a:r>
          </a:p>
          <a:p>
            <a:pPr>
              <a:buFont typeface="Wingdings" panose="05000000000000000000" pitchFamily="2" charset="2"/>
              <a:buChar char="§"/>
            </a:pPr>
            <a:r>
              <a:rPr lang="en-US" dirty="0"/>
              <a:t>Often, agents get their behavioral cues from their colleagues or their supervisors. </a:t>
            </a:r>
          </a:p>
          <a:p>
            <a:pPr>
              <a:buFont typeface="Wingdings" panose="05000000000000000000" pitchFamily="2" charset="2"/>
              <a:buChar char="§"/>
            </a:pPr>
            <a:r>
              <a:rPr lang="en-US" dirty="0"/>
              <a:t>Management has a responsibility to promote ethical practices within the business. </a:t>
            </a:r>
          </a:p>
          <a:p>
            <a:pPr>
              <a:buFont typeface="Wingdings" panose="05000000000000000000" pitchFamily="2" charset="2"/>
              <a:buChar char="§"/>
            </a:pPr>
            <a:r>
              <a:rPr lang="en-US" dirty="0"/>
              <a:t>Ethical standards are best adhered to when all members of an organization are responsible for enforcing company ethics policies. </a:t>
            </a:r>
          </a:p>
          <a:p>
            <a:endParaRPr lang="en-US" dirty="0"/>
          </a:p>
          <a:p>
            <a:endParaRPr lang="en-US" dirty="0"/>
          </a:p>
          <a:p>
            <a:endParaRPr lang="en-US" dirty="0"/>
          </a:p>
          <a:p>
            <a:endParaRPr lang="en-US" dirty="0"/>
          </a:p>
          <a:p>
            <a:endParaRPr lang="en-US" dirty="0"/>
          </a:p>
          <a:p>
            <a:pPr marL="457189" lvl="1" indent="0">
              <a:buNone/>
            </a:pPr>
            <a:endParaRPr lang="en-US" dirty="0"/>
          </a:p>
          <a:p>
            <a:pPr marL="457189" lvl="1" indent="0">
              <a:buNone/>
            </a:pPr>
            <a:endParaRPr lang="en-US" dirty="0"/>
          </a:p>
        </p:txBody>
      </p:sp>
      <p:sp>
        <p:nvSpPr>
          <p:cNvPr id="4" name="Cloud 3"/>
          <p:cNvSpPr/>
          <p:nvPr/>
        </p:nvSpPr>
        <p:spPr>
          <a:xfrm>
            <a:off x="619124" y="1782535"/>
            <a:ext cx="1449162" cy="772886"/>
          </a:xfrm>
          <a:prstGeom prst="cloud">
            <a:avLst/>
          </a:prstGeom>
          <a:solidFill>
            <a:schemeClr val="bg1"/>
          </a:solidFill>
          <a:ln w="57150">
            <a:solidFill>
              <a:srgbClr val="FCB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24-Point Star 5"/>
          <p:cNvSpPr/>
          <p:nvPr/>
        </p:nvSpPr>
        <p:spPr>
          <a:xfrm>
            <a:off x="1284515" y="1390650"/>
            <a:ext cx="783771" cy="783771"/>
          </a:xfrm>
          <a:prstGeom prst="star24">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p:cNvSpPr/>
          <p:nvPr/>
        </p:nvSpPr>
        <p:spPr>
          <a:xfrm rot="18900000">
            <a:off x="922959" y="2723847"/>
            <a:ext cx="221299" cy="228014"/>
          </a:xfrm>
          <a:prstGeom prst="teardrop">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p:cNvSpPr/>
          <p:nvPr/>
        </p:nvSpPr>
        <p:spPr>
          <a:xfrm rot="18900000">
            <a:off x="1320053" y="2753988"/>
            <a:ext cx="163144" cy="168094"/>
          </a:xfrm>
          <a:prstGeom prst="teardrop">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ardrop 8"/>
          <p:cNvSpPr/>
          <p:nvPr/>
        </p:nvSpPr>
        <p:spPr>
          <a:xfrm rot="18900000">
            <a:off x="1137969" y="3178135"/>
            <a:ext cx="168936" cy="174062"/>
          </a:xfrm>
          <a:prstGeom prst="teardrop">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p:cNvSpPr/>
          <p:nvPr/>
        </p:nvSpPr>
        <p:spPr>
          <a:xfrm rot="18900000">
            <a:off x="1648992" y="2659605"/>
            <a:ext cx="170514" cy="175688"/>
          </a:xfrm>
          <a:prstGeom prst="teardrop">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ardrop 10"/>
          <p:cNvSpPr/>
          <p:nvPr/>
        </p:nvSpPr>
        <p:spPr>
          <a:xfrm rot="18900000">
            <a:off x="1509937" y="3008435"/>
            <a:ext cx="262949" cy="270927"/>
          </a:xfrm>
          <a:prstGeom prst="teardrop">
            <a:avLst/>
          </a:prstGeom>
          <a:solidFill>
            <a:srgbClr val="FCB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221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Ethical Climate</a:t>
            </a:r>
          </a:p>
        </p:txBody>
      </p:sp>
      <p:sp>
        <p:nvSpPr>
          <p:cNvPr id="3" name="Content Placeholder 2"/>
          <p:cNvSpPr>
            <a:spLocks noGrp="1"/>
          </p:cNvSpPr>
          <p:nvPr>
            <p:ph idx="1"/>
          </p:nvPr>
        </p:nvSpPr>
        <p:spPr>
          <a:xfrm>
            <a:off x="619124" y="1489294"/>
            <a:ext cx="7886700" cy="4351338"/>
          </a:xfrm>
        </p:spPr>
        <p:txBody>
          <a:bodyPr>
            <a:normAutofit lnSpcReduction="10000"/>
          </a:bodyPr>
          <a:lstStyle/>
          <a:p>
            <a:pPr marL="0" indent="0">
              <a:buNone/>
            </a:pPr>
            <a:r>
              <a:rPr lang="en-US" dirty="0"/>
              <a:t>Driving business ethics in the workplace does more than motivate and inspire everyone within the organization. It has a way of paying back the company. </a:t>
            </a:r>
          </a:p>
          <a:p>
            <a:pPr marL="0" indent="0">
              <a:buNone/>
            </a:pPr>
            <a:r>
              <a:rPr lang="en-US" dirty="0">
                <a:solidFill>
                  <a:srgbClr val="FCB514"/>
                </a:solidFill>
              </a:rPr>
              <a:t>Ways in which an ethical culture can benefit a company include:</a:t>
            </a:r>
          </a:p>
          <a:p>
            <a:pPr lvl="1">
              <a:buFont typeface="Wingdings" panose="05000000000000000000" pitchFamily="2" charset="2"/>
              <a:buChar char="§"/>
            </a:pPr>
            <a:r>
              <a:rPr lang="en-US" dirty="0"/>
              <a:t>Increased Teamwork and productivity</a:t>
            </a:r>
          </a:p>
          <a:p>
            <a:pPr lvl="1">
              <a:buFont typeface="Wingdings" panose="05000000000000000000" pitchFamily="2" charset="2"/>
              <a:buChar char="§"/>
            </a:pPr>
            <a:r>
              <a:rPr lang="en-US" dirty="0"/>
              <a:t>Stronger management standards</a:t>
            </a:r>
          </a:p>
          <a:p>
            <a:pPr lvl="1">
              <a:buFont typeface="Wingdings" panose="05000000000000000000" pitchFamily="2" charset="2"/>
              <a:buChar char="§"/>
            </a:pPr>
            <a:r>
              <a:rPr lang="en-US" dirty="0"/>
              <a:t>Improved compliance</a:t>
            </a:r>
          </a:p>
          <a:p>
            <a:pPr lvl="1">
              <a:buFont typeface="Wingdings" panose="05000000000000000000" pitchFamily="2" charset="2"/>
              <a:buChar char="§"/>
            </a:pPr>
            <a:r>
              <a:rPr lang="en-US" dirty="0"/>
              <a:t>A better public reputation</a:t>
            </a:r>
          </a:p>
          <a:p>
            <a:pPr lvl="1">
              <a:buFont typeface="Wingdings" panose="05000000000000000000" pitchFamily="2" charset="2"/>
              <a:buChar char="§"/>
            </a:pPr>
            <a:r>
              <a:rPr lang="en-US" dirty="0"/>
              <a:t>Decreased illegal activity</a:t>
            </a:r>
          </a:p>
          <a:p>
            <a:pPr lvl="1">
              <a:buFont typeface="Wingdings" panose="05000000000000000000" pitchFamily="2" charset="2"/>
              <a:buChar char="§"/>
            </a:pPr>
            <a:r>
              <a:rPr lang="en-US" dirty="0"/>
              <a:t>Increased cost savings overall</a:t>
            </a:r>
          </a:p>
          <a:p>
            <a:endParaRPr lang="en-US" dirty="0"/>
          </a:p>
          <a:p>
            <a:endParaRPr lang="en-US" dirty="0"/>
          </a:p>
          <a:p>
            <a:endParaRPr lang="en-US" dirty="0"/>
          </a:p>
          <a:p>
            <a:endParaRPr lang="en-US" dirty="0"/>
          </a:p>
          <a:p>
            <a:pPr marL="457189" lvl="1" indent="0">
              <a:buNone/>
            </a:pPr>
            <a:endParaRPr lang="en-US" dirty="0"/>
          </a:p>
          <a:p>
            <a:pPr marL="457189" lvl="1" indent="0">
              <a:buNone/>
            </a:pPr>
            <a:endParaRPr lang="en-US" dirty="0"/>
          </a:p>
        </p:txBody>
      </p:sp>
    </p:spTree>
    <p:extLst>
      <p:ext uri="{BB962C8B-B14F-4D97-AF65-F5344CB8AC3E}">
        <p14:creationId xmlns:p14="http://schemas.microsoft.com/office/powerpoint/2010/main" val="349013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3986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0951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585871"/>
          </a:xfrm>
          <a:prstGeom prst="rect">
            <a:avLst/>
          </a:prstGeom>
          <a:noFill/>
          <a:ln>
            <a:noFill/>
          </a:ln>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#1</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How can ethical missteps occur?</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5873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6186309"/>
          </a:xfrm>
          <a:prstGeom prst="rect">
            <a:avLst/>
          </a:prstGeom>
          <a:noFill/>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 2</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What is a good rule of thumb to follow when making ethical decisions?</a:t>
            </a:r>
          </a:p>
          <a:p>
            <a:endParaRPr lang="en-US" sz="3200" dirty="0">
              <a:ln w="22225">
                <a:noFill/>
                <a:prstDash val="solid"/>
              </a:ln>
              <a:solidFill>
                <a:schemeClr val="bg1"/>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257631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078313"/>
          </a:xfrm>
          <a:prstGeom prst="rect">
            <a:avLst/>
          </a:prstGeom>
          <a:noFill/>
          <a:ln>
            <a:noFill/>
          </a:ln>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#3</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3600" dirty="0">
                <a:ln w="22225">
                  <a:noFill/>
                  <a:prstDash val="solid"/>
                </a:ln>
                <a:solidFill>
                  <a:schemeClr val="bg1"/>
                </a:solidFill>
                <a:latin typeface="Arial Narrow" panose="020B0606020202030204" pitchFamily="34" charset="0"/>
              </a:rPr>
              <a:t>Name one of the four categories that making an ethical decision falls under:</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419552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816977"/>
          </a:xfrm>
          <a:prstGeom prst="rect">
            <a:avLst/>
          </a:prstGeom>
          <a:noFill/>
          <a:ln>
            <a:noFill/>
          </a:ln>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#4</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3600" dirty="0">
                <a:ln w="22225">
                  <a:noFill/>
                  <a:prstDash val="solid"/>
                </a:ln>
                <a:solidFill>
                  <a:schemeClr val="bg1"/>
                </a:solidFill>
                <a:latin typeface="Arial Narrow" panose="020B0606020202030204" pitchFamily="34" charset="0"/>
              </a:rPr>
              <a:t>Name another one of the four categories that making an ethical decision falls under:</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256027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2" y="1030016"/>
            <a:ext cx="7402567" cy="5262979"/>
          </a:xfrm>
          <a:prstGeom prst="rect">
            <a:avLst/>
          </a:prstGeom>
          <a:noFill/>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#5</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True or False?</a:t>
            </a:r>
          </a:p>
          <a:p>
            <a:endParaRPr lang="en-US" sz="32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The NAIC has stepped in where laws are vague or not specific enough to the insurance industry</a:t>
            </a: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369178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7663636"/>
          </a:xfrm>
          <a:prstGeom prst="rect">
            <a:avLst/>
          </a:prstGeom>
          <a:noFill/>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#6</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Which of the following standards come from the NAIC?</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Federal Trade Commission Act</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Producer Licensing Model Act</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McCarran Ferguson Act</a:t>
            </a:r>
          </a:p>
          <a:p>
            <a:endParaRPr lang="en-US" sz="3200" dirty="0">
              <a:ln w="22225">
                <a:noFill/>
                <a:prstDash val="solid"/>
              </a:ln>
              <a:solidFill>
                <a:schemeClr val="bg1"/>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270689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Business</a:t>
            </a:r>
          </a:p>
        </p:txBody>
      </p:sp>
      <p:sp>
        <p:nvSpPr>
          <p:cNvPr id="3" name="Content Placeholder 2"/>
          <p:cNvSpPr>
            <a:spLocks noGrp="1"/>
          </p:cNvSpPr>
          <p:nvPr>
            <p:ph idx="1"/>
          </p:nvPr>
        </p:nvSpPr>
        <p:spPr>
          <a:xfrm>
            <a:off x="628651" y="1425504"/>
            <a:ext cx="7886700" cy="4351338"/>
          </a:xfrm>
        </p:spPr>
        <p:txBody>
          <a:bodyPr>
            <a:normAutofit/>
          </a:bodyPr>
          <a:lstStyle/>
          <a:p>
            <a:pPr marL="0" indent="0">
              <a:buNone/>
            </a:pPr>
            <a:r>
              <a:rPr lang="en-US" dirty="0">
                <a:solidFill>
                  <a:srgbClr val="7FBA00"/>
                </a:solidFill>
              </a:rPr>
              <a:t>A code of business conduct may include the following:</a:t>
            </a:r>
          </a:p>
          <a:p>
            <a:pPr lvl="1">
              <a:buFont typeface="Wingdings" panose="05000000000000000000" pitchFamily="2" charset="2"/>
              <a:buChar char="§"/>
            </a:pPr>
            <a:r>
              <a:rPr lang="en-US" dirty="0"/>
              <a:t>Principles in personal and professional relations</a:t>
            </a:r>
          </a:p>
          <a:p>
            <a:pPr lvl="1">
              <a:buFont typeface="Wingdings" panose="05000000000000000000" pitchFamily="2" charset="2"/>
              <a:buChar char="§"/>
            </a:pPr>
            <a:r>
              <a:rPr lang="en-US" dirty="0"/>
              <a:t>Relationships with shareholders (stockholders, non-managing owners)</a:t>
            </a:r>
          </a:p>
          <a:p>
            <a:pPr lvl="1">
              <a:buFont typeface="Wingdings" panose="05000000000000000000" pitchFamily="2" charset="2"/>
              <a:buChar char="§"/>
            </a:pPr>
            <a:r>
              <a:rPr lang="en-US" dirty="0"/>
              <a:t>Relationship with employees</a:t>
            </a:r>
          </a:p>
          <a:p>
            <a:pPr lvl="1">
              <a:buFont typeface="Wingdings" panose="05000000000000000000" pitchFamily="2" charset="2"/>
              <a:buChar char="§"/>
            </a:pPr>
            <a:r>
              <a:rPr lang="en-US" dirty="0"/>
              <a:t>Relationship with other business and community organizations</a:t>
            </a:r>
          </a:p>
          <a:p>
            <a:pPr lvl="1">
              <a:buFont typeface="Wingdings" panose="05000000000000000000" pitchFamily="2" charset="2"/>
              <a:buChar char="§"/>
            </a:pPr>
            <a:r>
              <a:rPr lang="en-US" dirty="0"/>
              <a:t>Relationship with government authorities</a:t>
            </a:r>
          </a:p>
          <a:p>
            <a:pPr lvl="1">
              <a:buFont typeface="Wingdings" panose="05000000000000000000" pitchFamily="2" charset="2"/>
              <a:buChar char="§"/>
            </a:pPr>
            <a:r>
              <a:rPr lang="en-US" dirty="0"/>
              <a:t>Proper checks and balances (disclosure and compliance)</a:t>
            </a:r>
          </a:p>
          <a:p>
            <a:pPr marL="0" indent="0">
              <a:buNone/>
            </a:pPr>
            <a:endParaRPr lang="en-US" dirty="0"/>
          </a:p>
        </p:txBody>
      </p:sp>
    </p:spTree>
    <p:extLst>
      <p:ext uri="{BB962C8B-B14F-4D97-AF65-F5344CB8AC3E}">
        <p14:creationId xmlns:p14="http://schemas.microsoft.com/office/powerpoint/2010/main" val="69512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524315"/>
          </a:xfrm>
          <a:prstGeom prst="rect">
            <a:avLst/>
          </a:prstGeom>
          <a:noFill/>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#7</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True or False:</a:t>
            </a:r>
          </a:p>
          <a:p>
            <a:endParaRPr lang="en-US" sz="32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Situation Base is a method of using laws, regulations and policies as the foundation for ethical decisions?</a:t>
            </a:r>
          </a:p>
        </p:txBody>
      </p:sp>
    </p:spTree>
    <p:extLst>
      <p:ext uri="{BB962C8B-B14F-4D97-AF65-F5344CB8AC3E}">
        <p14:creationId xmlns:p14="http://schemas.microsoft.com/office/powerpoint/2010/main" val="150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693866"/>
          </a:xfrm>
          <a:prstGeom prst="rect">
            <a:avLst/>
          </a:prstGeom>
          <a:noFill/>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 8</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What is the golden rule of decision making?</a:t>
            </a:r>
          </a:p>
          <a:p>
            <a:endParaRPr lang="en-US" sz="3200" dirty="0">
              <a:ln w="22225">
                <a:noFill/>
                <a:prstDash val="solid"/>
              </a:ln>
              <a:solidFill>
                <a:schemeClr val="bg1"/>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408258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7171194"/>
          </a:xfrm>
          <a:prstGeom prst="rect">
            <a:avLst/>
          </a:prstGeom>
          <a:noFill/>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#9</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A professional individual has which trait?</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A commitment to high ethical standards</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Has a concern for the welfare of others</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Both a &amp; b</a:t>
            </a:r>
          </a:p>
          <a:p>
            <a:endParaRPr lang="en-US" sz="3200" dirty="0">
              <a:ln w="22225">
                <a:noFill/>
                <a:prstDash val="solid"/>
              </a:ln>
              <a:solidFill>
                <a:schemeClr val="bg1"/>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40192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647426"/>
          </a:xfrm>
          <a:prstGeom prst="rect">
            <a:avLst/>
          </a:prstGeom>
          <a:noFill/>
        </p:spPr>
        <p:txBody>
          <a:bodyPr wrap="square" rtlCol="0">
            <a:spAutoFit/>
          </a:bodyPr>
          <a:lstStyle/>
          <a:p>
            <a:r>
              <a:rPr lang="en-US" sz="4800" dirty="0">
                <a:ln w="22225">
                  <a:noFill/>
                  <a:prstDash val="solid"/>
                </a:ln>
                <a:solidFill>
                  <a:srgbClr val="7FBA00"/>
                </a:solidFill>
                <a:latin typeface="Arial Narrow" panose="020B0606020202030204" pitchFamily="34" charset="0"/>
              </a:rPr>
              <a:t>Question #10</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600" dirty="0">
                <a:ln w="22225">
                  <a:noFill/>
                  <a:prstDash val="solid"/>
                </a:ln>
                <a:solidFill>
                  <a:schemeClr val="bg1"/>
                </a:solidFill>
                <a:latin typeface="Arial Narrow" panose="020B0606020202030204" pitchFamily="34" charset="0"/>
              </a:rPr>
              <a:t>True or False:</a:t>
            </a:r>
          </a:p>
          <a:p>
            <a:endParaRPr lang="en-US" sz="36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A professional individual understands the need for mandatory licensing, training, and continuing education classes?</a:t>
            </a:r>
          </a:p>
        </p:txBody>
      </p:sp>
    </p:spTree>
    <p:extLst>
      <p:ext uri="{BB962C8B-B14F-4D97-AF65-F5344CB8AC3E}">
        <p14:creationId xmlns:p14="http://schemas.microsoft.com/office/powerpoint/2010/main" val="117343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6432530"/>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Bonus Question: 20 Points!</a:t>
            </a:r>
          </a:p>
          <a:p>
            <a:endParaRPr lang="en-US" sz="4800" dirty="0">
              <a:ln w="22225">
                <a:noFill/>
                <a:prstDash val="solid"/>
              </a:ln>
              <a:solidFill>
                <a:srgbClr val="DD5900"/>
              </a:solidFill>
              <a:latin typeface="Arial Narrow" panose="020B0606020202030204" pitchFamily="34" charset="0"/>
            </a:endParaRPr>
          </a:p>
          <a:p>
            <a:endParaRPr lang="en-US" sz="4800" dirty="0">
              <a:ln w="22225">
                <a:noFill/>
                <a:prstDash val="solid"/>
              </a:ln>
              <a:solidFill>
                <a:srgbClr val="7FBA00"/>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Name one way in which an ethical culture can benefit a company?</a:t>
            </a:r>
          </a:p>
          <a:p>
            <a:endParaRPr lang="en-US" sz="3200" dirty="0">
              <a:ln w="22225">
                <a:noFill/>
                <a:prstDash val="solid"/>
              </a:ln>
              <a:solidFill>
                <a:schemeClr val="bg1"/>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401050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Ethical Discussion</a:t>
            </a:r>
          </a:p>
        </p:txBody>
      </p:sp>
    </p:spTree>
    <p:extLst>
      <p:ext uri="{BB962C8B-B14F-4D97-AF65-F5344CB8AC3E}">
        <p14:creationId xmlns:p14="http://schemas.microsoft.com/office/powerpoint/2010/main" val="21247347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Discussion Part Two</a:t>
            </a:r>
          </a:p>
        </p:txBody>
      </p:sp>
      <p:sp>
        <p:nvSpPr>
          <p:cNvPr id="3" name="Content Placeholder 2"/>
          <p:cNvSpPr>
            <a:spLocks noGrp="1"/>
          </p:cNvSpPr>
          <p:nvPr>
            <p:ph idx="1"/>
          </p:nvPr>
        </p:nvSpPr>
        <p:spPr/>
        <p:txBody>
          <a:bodyPr/>
          <a:lstStyle/>
          <a:p>
            <a:pPr marL="0" indent="0" algn="ctr">
              <a:buNone/>
            </a:pPr>
            <a:r>
              <a:rPr lang="en-US" dirty="0"/>
              <a:t>What would you do?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579" y="3058885"/>
            <a:ext cx="2641789" cy="2709182"/>
          </a:xfrm>
          <a:prstGeom prst="rect">
            <a:avLst/>
          </a:prstGeom>
        </p:spPr>
      </p:pic>
    </p:spTree>
    <p:extLst>
      <p:ext uri="{BB962C8B-B14F-4D97-AF65-F5344CB8AC3E}">
        <p14:creationId xmlns:p14="http://schemas.microsoft.com/office/powerpoint/2010/main" val="26186914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1	</a:t>
            </a:r>
          </a:p>
        </p:txBody>
      </p:sp>
      <p:sp>
        <p:nvSpPr>
          <p:cNvPr id="6" name="Content Placeholder 5">
            <a:extLst>
              <a:ext uri="{FF2B5EF4-FFF2-40B4-BE49-F238E27FC236}">
                <a16:creationId xmlns:a16="http://schemas.microsoft.com/office/drawing/2014/main" id="{15631805-D1CD-4C1C-A3EE-71354B379E1E}"/>
              </a:ext>
            </a:extLst>
          </p:cNvPr>
          <p:cNvSpPr>
            <a:spLocks noGrp="1"/>
          </p:cNvSpPr>
          <p:nvPr>
            <p:ph idx="1"/>
          </p:nvPr>
        </p:nvSpPr>
        <p:spPr>
          <a:xfrm>
            <a:off x="628650" y="1527753"/>
            <a:ext cx="7886700" cy="4351338"/>
          </a:xfrm>
        </p:spPr>
        <p:txBody>
          <a:bodyPr>
            <a:normAutofit fontScale="85000" lnSpcReduction="10000"/>
          </a:bodyPr>
          <a:lstStyle/>
          <a:p>
            <a:pPr lvl="0"/>
            <a:r>
              <a:rPr lang="en-US" dirty="0"/>
              <a:t>During a company hosted CE course on ethics, you sit next to one of your oldest industry friends, who happens to be one of your biggest competitors as well. During a break, he confides to you that he’s not having a good year. The soft market is crushing any potential revenue growth, he’s lost three of his markets due to volume requirements and his lead CSR just left him to take a job with a premium finance company. His saving grace is the “White Elephants R Us” account he’s had for several years. If he can keep the renewal he may be able to weather the storm. </a:t>
            </a:r>
          </a:p>
          <a:p>
            <a:pPr lvl="0"/>
            <a:r>
              <a:rPr lang="en-US" dirty="0"/>
              <a:t>You know this account well and are supposed to present your proposal, which offers better coverages at a lower price next week. Business has been good to you over the past five years and you hope to wrap this deal up and head to the Bahamas for a much deserved vacation. </a:t>
            </a:r>
            <a:r>
              <a:rPr lang="en-US" dirty="0">
                <a:solidFill>
                  <a:srgbClr val="51B5E0"/>
                </a:solidFill>
              </a:rPr>
              <a:t>What do you do? </a:t>
            </a:r>
          </a:p>
          <a:p>
            <a:endParaRPr lang="en-US" dirty="0"/>
          </a:p>
          <a:p>
            <a:endParaRPr lang="en-US" dirty="0"/>
          </a:p>
        </p:txBody>
      </p:sp>
    </p:spTree>
    <p:extLst>
      <p:ext uri="{BB962C8B-B14F-4D97-AF65-F5344CB8AC3E}">
        <p14:creationId xmlns:p14="http://schemas.microsoft.com/office/powerpoint/2010/main" val="8357866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2	</a:t>
            </a:r>
          </a:p>
        </p:txBody>
      </p:sp>
      <p:sp>
        <p:nvSpPr>
          <p:cNvPr id="6" name="Content Placeholder 5">
            <a:extLst>
              <a:ext uri="{FF2B5EF4-FFF2-40B4-BE49-F238E27FC236}">
                <a16:creationId xmlns:a16="http://schemas.microsoft.com/office/drawing/2014/main" id="{15631805-D1CD-4C1C-A3EE-71354B379E1E}"/>
              </a:ext>
            </a:extLst>
          </p:cNvPr>
          <p:cNvSpPr>
            <a:spLocks noGrp="1"/>
          </p:cNvSpPr>
          <p:nvPr>
            <p:ph idx="1"/>
          </p:nvPr>
        </p:nvSpPr>
        <p:spPr>
          <a:xfrm>
            <a:off x="619124" y="1562389"/>
            <a:ext cx="7886700" cy="4351338"/>
          </a:xfrm>
        </p:spPr>
        <p:txBody>
          <a:bodyPr>
            <a:normAutofit fontScale="92500" lnSpcReduction="20000"/>
          </a:bodyPr>
          <a:lstStyle/>
          <a:p>
            <a:pPr lvl="0"/>
            <a:r>
              <a:rPr lang="en-US" dirty="0"/>
              <a:t>You insure a small contractor that has always had a minimum premium liability contract. This year he bid and won several city contractors jobs and his payrolls have increased dramatically. </a:t>
            </a:r>
          </a:p>
          <a:p>
            <a:pPr lvl="0"/>
            <a:r>
              <a:rPr lang="en-US" dirty="0"/>
              <a:t>Although you have had several discussions with him regarding the policy being subject to audit at the end of the year he doesn’t seem to get it. </a:t>
            </a:r>
          </a:p>
          <a:p>
            <a:pPr lvl="0"/>
            <a:r>
              <a:rPr lang="en-US" dirty="0"/>
              <a:t>The policy year ends and three months later, the company has still not requested an audit. You e-mail the underwriting (figuring it’s just a paper back up) and are informed they’ve decided auditing accounts of this size are typically non-revenue generating therefore, they’re closing their file. </a:t>
            </a:r>
            <a:r>
              <a:rPr lang="en-US" dirty="0">
                <a:solidFill>
                  <a:srgbClr val="51B5E0"/>
                </a:solidFill>
              </a:rPr>
              <a:t>What do you do? </a:t>
            </a:r>
          </a:p>
          <a:p>
            <a:endParaRPr lang="en-US" dirty="0"/>
          </a:p>
          <a:p>
            <a:endParaRPr lang="en-US" dirty="0"/>
          </a:p>
        </p:txBody>
      </p:sp>
    </p:spTree>
    <p:extLst>
      <p:ext uri="{BB962C8B-B14F-4D97-AF65-F5344CB8AC3E}">
        <p14:creationId xmlns:p14="http://schemas.microsoft.com/office/powerpoint/2010/main" val="29582997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3	</a:t>
            </a:r>
          </a:p>
        </p:txBody>
      </p:sp>
      <p:sp>
        <p:nvSpPr>
          <p:cNvPr id="6" name="Content Placeholder 5">
            <a:extLst>
              <a:ext uri="{FF2B5EF4-FFF2-40B4-BE49-F238E27FC236}">
                <a16:creationId xmlns:a16="http://schemas.microsoft.com/office/drawing/2014/main" id="{15631805-D1CD-4C1C-A3EE-71354B379E1E}"/>
              </a:ext>
            </a:extLst>
          </p:cNvPr>
          <p:cNvSpPr>
            <a:spLocks noGrp="1"/>
          </p:cNvSpPr>
          <p:nvPr>
            <p:ph idx="1"/>
          </p:nvPr>
        </p:nvSpPr>
        <p:spPr>
          <a:xfrm>
            <a:off x="619124" y="1555462"/>
            <a:ext cx="7886700" cy="4351338"/>
          </a:xfrm>
        </p:spPr>
        <p:txBody>
          <a:bodyPr>
            <a:normAutofit fontScale="85000" lnSpcReduction="20000"/>
          </a:bodyPr>
          <a:lstStyle/>
          <a:p>
            <a:pPr lvl="0"/>
            <a:r>
              <a:rPr lang="en-US" dirty="0"/>
              <a:t>It’s 5:00 on Christmas Eve and you’re wondering why you’re still at work when one of your commercial trucking accounts calls.  He lets you know he was just notified that the premium finance company has requested cancellation due to non-payment.  </a:t>
            </a:r>
          </a:p>
          <a:p>
            <a:pPr lvl="0"/>
            <a:r>
              <a:rPr lang="en-US" dirty="0"/>
              <a:t>He’s scheduled to haul 144 holiday hams (for your church) to elderly shut ins on his 18 wheeler tonight. He wants to know if he brings you a check can you reinstate his insurance.</a:t>
            </a:r>
          </a:p>
          <a:p>
            <a:pPr lvl="0"/>
            <a:r>
              <a:rPr lang="en-US" dirty="0"/>
              <a:t>You have quite a book of business with the finance company and they’ve done favors for you in the past.  Although their office is closed, you’re fairly confident they’ll request reinstatement when they realize it’s you calling.  Still, you don’t have express or implied authority to reinstate and you won’t be able to reach them for over 24 hours as Christmas is tomorrow.  </a:t>
            </a:r>
            <a:r>
              <a:rPr lang="en-US" dirty="0">
                <a:solidFill>
                  <a:srgbClr val="51B5E0"/>
                </a:solidFill>
              </a:rPr>
              <a:t>What do you do?</a:t>
            </a:r>
          </a:p>
          <a:p>
            <a:pPr lvl="0"/>
            <a:endParaRPr lang="en-US" dirty="0"/>
          </a:p>
          <a:p>
            <a:endParaRPr lang="en-US" dirty="0"/>
          </a:p>
        </p:txBody>
      </p:sp>
    </p:spTree>
    <p:extLst>
      <p:ext uri="{BB962C8B-B14F-4D97-AF65-F5344CB8AC3E}">
        <p14:creationId xmlns:p14="http://schemas.microsoft.com/office/powerpoint/2010/main" val="63098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Difficulties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457" y="1425504"/>
            <a:ext cx="2462894" cy="3606631"/>
          </a:xfrm>
          <a:prstGeom prst="rect">
            <a:avLst/>
          </a:prstGeom>
        </p:spPr>
      </p:pic>
      <p:sp>
        <p:nvSpPr>
          <p:cNvPr id="3" name="Content Placeholder 2"/>
          <p:cNvSpPr>
            <a:spLocks noGrp="1"/>
          </p:cNvSpPr>
          <p:nvPr>
            <p:ph idx="1"/>
          </p:nvPr>
        </p:nvSpPr>
        <p:spPr>
          <a:xfrm>
            <a:off x="628651" y="1510313"/>
            <a:ext cx="5423806" cy="4237343"/>
          </a:xfrm>
        </p:spPr>
        <p:txBody>
          <a:bodyPr>
            <a:normAutofit/>
          </a:bodyPr>
          <a:lstStyle/>
          <a:p>
            <a:pPr marL="0" indent="0">
              <a:buNone/>
            </a:pPr>
            <a:r>
              <a:rPr lang="en-US" dirty="0">
                <a:solidFill>
                  <a:srgbClr val="7FBA00"/>
                </a:solidFill>
              </a:rPr>
              <a:t>Yet even with a sound ethical structure in place, companies can get into trouble.</a:t>
            </a:r>
          </a:p>
          <a:p>
            <a:pPr lvl="1">
              <a:buFont typeface="Wingdings" panose="05000000000000000000" pitchFamily="2" charset="2"/>
              <a:buChar char="§"/>
            </a:pPr>
            <a:r>
              <a:rPr lang="en-US" dirty="0"/>
              <a:t>Over the years the news has given us many examples of companies that suffered from ethical difficulties.</a:t>
            </a:r>
          </a:p>
          <a:p>
            <a:pPr lvl="1">
              <a:buFont typeface="Wingdings" panose="05000000000000000000" pitchFamily="2" charset="2"/>
              <a:buChar char="§"/>
            </a:pPr>
            <a:r>
              <a:rPr lang="en-US" dirty="0"/>
              <a:t>Looking at a few of these famous falls from grace can put into perspective ethics and the importance of an ethical structure within a corporate setting.</a:t>
            </a:r>
          </a:p>
          <a:p>
            <a:endParaRPr lang="en-US" dirty="0"/>
          </a:p>
        </p:txBody>
      </p:sp>
    </p:spTree>
    <p:extLst>
      <p:ext uri="{BB962C8B-B14F-4D97-AF65-F5344CB8AC3E}">
        <p14:creationId xmlns:p14="http://schemas.microsoft.com/office/powerpoint/2010/main" val="404920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4	</a:t>
            </a:r>
          </a:p>
        </p:txBody>
      </p:sp>
      <p:sp>
        <p:nvSpPr>
          <p:cNvPr id="6" name="Content Placeholder 5">
            <a:extLst>
              <a:ext uri="{FF2B5EF4-FFF2-40B4-BE49-F238E27FC236}">
                <a16:creationId xmlns:a16="http://schemas.microsoft.com/office/drawing/2014/main" id="{15631805-D1CD-4C1C-A3EE-71354B379E1E}"/>
              </a:ext>
            </a:extLst>
          </p:cNvPr>
          <p:cNvSpPr>
            <a:spLocks noGrp="1"/>
          </p:cNvSpPr>
          <p:nvPr>
            <p:ph idx="1"/>
          </p:nvPr>
        </p:nvSpPr>
        <p:spPr>
          <a:xfrm>
            <a:off x="619124" y="1548534"/>
            <a:ext cx="7886700" cy="4351338"/>
          </a:xfrm>
        </p:spPr>
        <p:txBody>
          <a:bodyPr>
            <a:normAutofit fontScale="77500" lnSpcReduction="20000"/>
          </a:bodyPr>
          <a:lstStyle/>
          <a:p>
            <a:pPr lvl="0"/>
            <a:r>
              <a:rPr lang="en-US" dirty="0"/>
              <a:t>You have a great relationship with one of your company marketing reps.  You get together for drinks once or twice a month and always have a good time.</a:t>
            </a:r>
          </a:p>
          <a:p>
            <a:pPr lvl="0"/>
            <a:r>
              <a:rPr lang="en-US" dirty="0"/>
              <a:t>During your last Friday afternoon “meeting” you mention that your family is planning a trip to Mexico this winter.  The marketing rep offers you a week at his time share in Cabo, after all, you put a lot of business with him. </a:t>
            </a:r>
          </a:p>
          <a:p>
            <a:pPr lvl="0"/>
            <a:r>
              <a:rPr lang="en-US" dirty="0"/>
              <a:t>You have never given his company any special treatment but you almost always (except for your largest client, Johnson Donuts) offer their quote when presenting to your Insureds. </a:t>
            </a:r>
          </a:p>
          <a:p>
            <a:pPr lvl="0"/>
            <a:r>
              <a:rPr lang="en-US" dirty="0"/>
              <a:t>After another beer, you decide to take him up on the offer for the Cabo timeshare; wow is this going to be a great trip!  “Great,” he responds…”by the way, are you marketing “Johnson Donuts” this year?”</a:t>
            </a:r>
          </a:p>
          <a:p>
            <a:pPr lvl="0"/>
            <a:r>
              <a:rPr lang="en-US" dirty="0"/>
              <a:t>Your stomach starts to churn, </a:t>
            </a:r>
            <a:r>
              <a:rPr lang="en-US" dirty="0">
                <a:solidFill>
                  <a:srgbClr val="51B5E0"/>
                </a:solidFill>
              </a:rPr>
              <a:t>was this a good idea?</a:t>
            </a:r>
          </a:p>
          <a:p>
            <a:pPr lvl="0"/>
            <a:endParaRPr lang="en-US" dirty="0"/>
          </a:p>
          <a:p>
            <a:endParaRPr lang="en-US" dirty="0"/>
          </a:p>
        </p:txBody>
      </p:sp>
    </p:spTree>
    <p:extLst>
      <p:ext uri="{BB962C8B-B14F-4D97-AF65-F5344CB8AC3E}">
        <p14:creationId xmlns:p14="http://schemas.microsoft.com/office/powerpoint/2010/main" val="9511105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1" y="717439"/>
            <a:ext cx="7772400" cy="1012031"/>
          </a:xfrm>
        </p:spPr>
        <p:txBody>
          <a:bodyPr/>
          <a:lstStyle/>
          <a:p>
            <a:r>
              <a:rPr lang="en-US" sz="5400" dirty="0">
                <a:solidFill>
                  <a:schemeClr val="bg1"/>
                </a:solidFill>
              </a:rPr>
              <a:t>Congratulations!</a:t>
            </a:r>
          </a:p>
        </p:txBody>
      </p:sp>
      <p:sp>
        <p:nvSpPr>
          <p:cNvPr id="5" name="Subtitle 4"/>
          <p:cNvSpPr>
            <a:spLocks noGrp="1"/>
          </p:cNvSpPr>
          <p:nvPr>
            <p:ph type="subTitle" idx="1"/>
          </p:nvPr>
        </p:nvSpPr>
        <p:spPr>
          <a:xfrm>
            <a:off x="1085851" y="3614262"/>
            <a:ext cx="7315200" cy="1131024"/>
          </a:xfrm>
        </p:spPr>
        <p:txBody>
          <a:bodyPr>
            <a:normAutofit fontScale="85000" lnSpcReduction="20000"/>
          </a:bodyPr>
          <a:lstStyle/>
          <a:p>
            <a:r>
              <a:rPr lang="en-US" sz="4700" dirty="0"/>
              <a:t>You have earned three CE credits.</a:t>
            </a:r>
          </a:p>
          <a:p>
            <a:r>
              <a:rPr lang="en-US" sz="4700" dirty="0"/>
              <a:t>Thanks for joining us!</a:t>
            </a:r>
          </a:p>
          <a:p>
            <a:endParaRPr lang="en-US" sz="4700" dirty="0"/>
          </a:p>
        </p:txBody>
      </p:sp>
    </p:spTree>
    <p:extLst>
      <p:ext uri="{BB962C8B-B14F-4D97-AF65-F5344CB8AC3E}">
        <p14:creationId xmlns:p14="http://schemas.microsoft.com/office/powerpoint/2010/main" val="371644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Difficulties</a:t>
            </a:r>
          </a:p>
        </p:txBody>
      </p:sp>
      <p:sp>
        <p:nvSpPr>
          <p:cNvPr id="3" name="Content Placeholder 2"/>
          <p:cNvSpPr>
            <a:spLocks noGrp="1"/>
          </p:cNvSpPr>
          <p:nvPr>
            <p:ph idx="1"/>
          </p:nvPr>
        </p:nvSpPr>
        <p:spPr>
          <a:xfrm>
            <a:off x="628651" y="1425504"/>
            <a:ext cx="7886700" cy="4351338"/>
          </a:xfrm>
        </p:spPr>
        <p:txBody>
          <a:bodyPr>
            <a:normAutofit fontScale="92500" lnSpcReduction="10000"/>
          </a:bodyPr>
          <a:lstStyle/>
          <a:p>
            <a:pPr marL="0" indent="0">
              <a:buNone/>
            </a:pPr>
            <a:r>
              <a:rPr lang="en-US" dirty="0">
                <a:solidFill>
                  <a:srgbClr val="7FBA00"/>
                </a:solidFill>
              </a:rPr>
              <a:t>Enron</a:t>
            </a:r>
          </a:p>
          <a:p>
            <a:pPr lvl="1">
              <a:buFont typeface="Wingdings" panose="05000000000000000000" pitchFamily="2" charset="2"/>
              <a:buChar char="§"/>
            </a:pPr>
            <a:r>
              <a:rPr lang="en-US" dirty="0"/>
              <a:t>In 2001 the most famous example of corporate misdeeds—the Enron scandal—was revealed.</a:t>
            </a:r>
          </a:p>
          <a:p>
            <a:pPr lvl="1">
              <a:buFont typeface="Wingdings" panose="05000000000000000000" pitchFamily="2" charset="2"/>
              <a:buChar char="§"/>
            </a:pPr>
            <a:r>
              <a:rPr lang="en-US" dirty="0"/>
              <a:t>Layers of financial misstatements, conflicts of interest, unethical practices, and questionable accounting practices had led to the overstatement of earnings and the eventual bankruptcy of the company.</a:t>
            </a:r>
          </a:p>
          <a:p>
            <a:pPr lvl="1">
              <a:buFont typeface="Wingdings" panose="05000000000000000000" pitchFamily="2" charset="2"/>
              <a:buChar char="§"/>
            </a:pPr>
            <a:r>
              <a:rPr lang="en-US" dirty="0"/>
              <a:t>Enron did have a code of ethics, which the company titled “Our Values” </a:t>
            </a:r>
          </a:p>
          <a:p>
            <a:pPr lvl="1">
              <a:buFont typeface="Wingdings" panose="05000000000000000000" pitchFamily="2" charset="2"/>
              <a:buChar char="§"/>
            </a:pPr>
            <a:r>
              <a:rPr lang="en-US" dirty="0"/>
              <a:t>Clearly the company did not abide by its own credo. Instead, in at least one case, a senior officer was granted three separate exemptions from the company’s code of ethics in order to create entities for the company from which that officer would personally profit. </a:t>
            </a:r>
          </a:p>
          <a:p>
            <a:pPr marL="457189" lvl="1" indent="0">
              <a:buNone/>
            </a:pPr>
            <a:endParaRPr lang="en-US" dirty="0"/>
          </a:p>
          <a:p>
            <a:pPr lvl="2"/>
            <a:endParaRPr lang="en-US" dirty="0"/>
          </a:p>
          <a:p>
            <a:endParaRPr lang="en-US" dirty="0"/>
          </a:p>
        </p:txBody>
      </p:sp>
    </p:spTree>
    <p:extLst>
      <p:ext uri="{BB962C8B-B14F-4D97-AF65-F5344CB8AC3E}">
        <p14:creationId xmlns:p14="http://schemas.microsoft.com/office/powerpoint/2010/main" val="7395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Difficulties</a:t>
            </a:r>
          </a:p>
        </p:txBody>
      </p:sp>
      <p:sp>
        <p:nvSpPr>
          <p:cNvPr id="3" name="Content Placeholder 2"/>
          <p:cNvSpPr>
            <a:spLocks noGrp="1"/>
          </p:cNvSpPr>
          <p:nvPr>
            <p:ph idx="1"/>
          </p:nvPr>
        </p:nvSpPr>
        <p:spPr>
          <a:xfrm>
            <a:off x="628651" y="1541846"/>
            <a:ext cx="7886700" cy="4351338"/>
          </a:xfrm>
        </p:spPr>
        <p:txBody>
          <a:bodyPr>
            <a:normAutofit fontScale="92500" lnSpcReduction="10000"/>
          </a:bodyPr>
          <a:lstStyle/>
          <a:p>
            <a:pPr marL="0" indent="0">
              <a:buNone/>
            </a:pPr>
            <a:r>
              <a:rPr lang="en-US" dirty="0">
                <a:solidFill>
                  <a:srgbClr val="7FBA00"/>
                </a:solidFill>
              </a:rPr>
              <a:t>Joseph Caramadre - Lawyer</a:t>
            </a:r>
          </a:p>
          <a:p>
            <a:pPr lvl="1">
              <a:buFont typeface="Wingdings" panose="05000000000000000000" pitchFamily="2" charset="2"/>
              <a:buChar char="§"/>
            </a:pPr>
            <a:r>
              <a:rPr lang="en-US" sz="2200" dirty="0"/>
              <a:t>In 2013 Joseph Caramdre was sentenced to six years in prison for his role in an investment scheme that recruited terminally ill people to sign over death benefits to passive investors. </a:t>
            </a:r>
          </a:p>
          <a:p>
            <a:pPr lvl="1">
              <a:buFont typeface="Wingdings" panose="05000000000000000000" pitchFamily="2" charset="2"/>
              <a:buChar char="§"/>
            </a:pPr>
            <a:r>
              <a:rPr lang="en-US" sz="2200" dirty="0"/>
              <a:t>After researching variable annuities, Joseph Caramadre found that there was no requirement for the investor and the annuitant or “measuring life” on the policy, to be the same person or even to be related. He exploited that loophole for himself and his clients so that they could reap the rewards of the variable annuity without having to die. </a:t>
            </a:r>
          </a:p>
          <a:p>
            <a:pPr lvl="1">
              <a:buFont typeface="Wingdings" panose="05000000000000000000" pitchFamily="2" charset="2"/>
              <a:buChar char="§"/>
            </a:pPr>
            <a:r>
              <a:rPr lang="en-US" sz="2200" dirty="0"/>
              <a:t>“All we need to do is replace the necessity of the investor having to die, with someone else dying.”</a:t>
            </a:r>
          </a:p>
          <a:p>
            <a:pPr lvl="1">
              <a:buFont typeface="Wingdings" panose="05000000000000000000" pitchFamily="2" charset="2"/>
              <a:buChar char="§"/>
            </a:pPr>
            <a:r>
              <a:rPr lang="en-US" sz="2200" dirty="0"/>
              <a:t>In interviews Caramadre said the companies designed the rules; all he did was exploit them.</a:t>
            </a:r>
          </a:p>
          <a:p>
            <a:pPr lvl="1">
              <a:buFont typeface="Wingdings" panose="05000000000000000000" pitchFamily="2" charset="2"/>
              <a:buChar char="§"/>
            </a:pPr>
            <a:r>
              <a:rPr lang="en-US" sz="2200" dirty="0"/>
              <a:t>Prosecutors allege that Caramadre and his accomplices fraudulently obtained $15 million from insurance companies.</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marL="457189" lvl="1" indent="0">
              <a:buNone/>
            </a:pPr>
            <a:endParaRPr lang="en-US" dirty="0"/>
          </a:p>
          <a:p>
            <a:pPr lvl="1"/>
            <a:endParaRPr lang="en-US" dirty="0"/>
          </a:p>
          <a:p>
            <a:pPr lvl="2"/>
            <a:endParaRPr lang="en-US" dirty="0"/>
          </a:p>
          <a:p>
            <a:endParaRPr lang="en-US" dirty="0"/>
          </a:p>
        </p:txBody>
      </p:sp>
    </p:spTree>
    <p:extLst>
      <p:ext uri="{BB962C8B-B14F-4D97-AF65-F5344CB8AC3E}">
        <p14:creationId xmlns:p14="http://schemas.microsoft.com/office/powerpoint/2010/main" val="197742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Difficulties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457" y="1425504"/>
            <a:ext cx="2462894" cy="3606631"/>
          </a:xfrm>
          <a:prstGeom prst="rect">
            <a:avLst/>
          </a:prstGeom>
        </p:spPr>
      </p:pic>
      <p:sp>
        <p:nvSpPr>
          <p:cNvPr id="3" name="Content Placeholder 2"/>
          <p:cNvSpPr>
            <a:spLocks noGrp="1"/>
          </p:cNvSpPr>
          <p:nvPr>
            <p:ph idx="1"/>
          </p:nvPr>
        </p:nvSpPr>
        <p:spPr>
          <a:xfrm>
            <a:off x="628651" y="1510313"/>
            <a:ext cx="5423806" cy="4237343"/>
          </a:xfrm>
        </p:spPr>
        <p:txBody>
          <a:bodyPr>
            <a:normAutofit/>
          </a:bodyPr>
          <a:lstStyle/>
          <a:p>
            <a:pPr marL="0" indent="0">
              <a:buNone/>
            </a:pPr>
            <a:r>
              <a:rPr lang="en-US" dirty="0">
                <a:solidFill>
                  <a:srgbClr val="7FBA00"/>
                </a:solidFill>
              </a:rPr>
              <a:t>Why do people act unethically?</a:t>
            </a:r>
          </a:p>
          <a:p>
            <a:pPr marL="0" indent="0">
              <a:buNone/>
            </a:pPr>
            <a:endParaRPr lang="en-US" dirty="0">
              <a:solidFill>
                <a:srgbClr val="7FBA00"/>
              </a:solidFill>
            </a:endParaRPr>
          </a:p>
          <a:p>
            <a:pPr lvl="1">
              <a:buFont typeface="Wingdings" panose="05000000000000000000" pitchFamily="2" charset="2"/>
              <a:buChar char="§"/>
            </a:pPr>
            <a:r>
              <a:rPr lang="en-US" dirty="0"/>
              <a:t>Greed, stress, different value standards.</a:t>
            </a:r>
          </a:p>
          <a:p>
            <a:pPr lvl="1">
              <a:buFont typeface="Wingdings" panose="05000000000000000000" pitchFamily="2" charset="2"/>
              <a:buChar char="§"/>
            </a:pPr>
            <a:r>
              <a:rPr lang="en-US" dirty="0"/>
              <a:t>Time constraints – emphasis on productivity and profit.</a:t>
            </a:r>
          </a:p>
          <a:p>
            <a:pPr lvl="1">
              <a:buFont typeface="Wingdings" panose="05000000000000000000" pitchFamily="2" charset="2"/>
              <a:buChar char="§"/>
            </a:pPr>
            <a:r>
              <a:rPr lang="en-US" dirty="0"/>
              <a:t>Wall Street Journal poll – 65% of executives surveyed agreed that managers today feel under pressure to compromise personal standards to achieve corporate goal.</a:t>
            </a:r>
          </a:p>
        </p:txBody>
      </p:sp>
    </p:spTree>
    <p:extLst>
      <p:ext uri="{BB962C8B-B14F-4D97-AF65-F5344CB8AC3E}">
        <p14:creationId xmlns:p14="http://schemas.microsoft.com/office/powerpoint/2010/main" val="37546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a:xfrm>
            <a:off x="628651" y="1499805"/>
            <a:ext cx="7886700" cy="4351338"/>
          </a:xfrm>
        </p:spPr>
        <p:txBody>
          <a:bodyPr>
            <a:normAutofit/>
          </a:bodyPr>
          <a:lstStyle/>
          <a:p>
            <a:pPr>
              <a:buFont typeface="Wingdings" panose="05000000000000000000" pitchFamily="2" charset="2"/>
              <a:buChar char="§"/>
            </a:pPr>
            <a:r>
              <a:rPr lang="en-US" sz="2400" dirty="0"/>
              <a:t>It would be nice to say that corporate America has learned from its mistakes. However, because corporations are made up of people with varying moral codes, the instance of corporate scandal involving ethical offenses will continue.</a:t>
            </a:r>
          </a:p>
          <a:p>
            <a:pPr>
              <a:buFont typeface="Wingdings" panose="05000000000000000000" pitchFamily="2" charset="2"/>
              <a:buChar char="§"/>
            </a:pPr>
            <a:r>
              <a:rPr lang="en-US" sz="2400" dirty="0"/>
              <a:t>What companies can do, however, is take those lessons learned by companies that have been unwillingly put into the spotlight and establish, reinforce, or renew efforts to ensure the code of ethics is understood by everyone from ownership throughout the company.</a:t>
            </a:r>
          </a:p>
          <a:p>
            <a:pPr marL="0" indent="0">
              <a:buNone/>
            </a:pPr>
            <a:endParaRPr lang="en-US" dirty="0"/>
          </a:p>
          <a:p>
            <a:pPr marL="457189" lvl="1" indent="0">
              <a:buNone/>
            </a:pPr>
            <a:endParaRPr lang="en-US" dirty="0"/>
          </a:p>
          <a:p>
            <a:pPr lvl="1"/>
            <a:endParaRPr lang="en-US" dirty="0"/>
          </a:p>
          <a:p>
            <a:pPr lvl="1"/>
            <a:endParaRPr lang="en-US" dirty="0"/>
          </a:p>
          <a:p>
            <a:pPr lvl="2"/>
            <a:endParaRPr lang="en-US" dirty="0"/>
          </a:p>
          <a:p>
            <a:endParaRPr lang="en-US" dirty="0"/>
          </a:p>
        </p:txBody>
      </p:sp>
    </p:spTree>
    <p:extLst>
      <p:ext uri="{BB962C8B-B14F-4D97-AF65-F5344CB8AC3E}">
        <p14:creationId xmlns:p14="http://schemas.microsoft.com/office/powerpoint/2010/main" val="21792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Ethical to Whom?</a:t>
            </a:r>
          </a:p>
        </p:txBody>
      </p:sp>
    </p:spTree>
    <p:extLst>
      <p:ext uri="{BB962C8B-B14F-4D97-AF65-F5344CB8AC3E}">
        <p14:creationId xmlns:p14="http://schemas.microsoft.com/office/powerpoint/2010/main" val="1284197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to Whom?</a:t>
            </a:r>
          </a:p>
        </p:txBody>
      </p:sp>
      <p:sp>
        <p:nvSpPr>
          <p:cNvPr id="3" name="Content Placeholder 2"/>
          <p:cNvSpPr>
            <a:spLocks noGrp="1"/>
          </p:cNvSpPr>
          <p:nvPr>
            <p:ph idx="1"/>
          </p:nvPr>
        </p:nvSpPr>
        <p:spPr>
          <a:xfrm>
            <a:off x="619124" y="1520825"/>
            <a:ext cx="3585481" cy="3094718"/>
          </a:xfrm>
        </p:spPr>
        <p:txBody>
          <a:bodyPr>
            <a:normAutofit/>
          </a:bodyPr>
          <a:lstStyle/>
          <a:p>
            <a:pPr marL="0" indent="0">
              <a:buNone/>
            </a:pPr>
            <a:r>
              <a:rPr lang="en-US" dirty="0"/>
              <a:t>Ethical standards play an important part in business decisions. It is important to know in the insurance industry whom he or she must answer to:</a:t>
            </a:r>
          </a:p>
        </p:txBody>
      </p:sp>
      <p:graphicFrame>
        <p:nvGraphicFramePr>
          <p:cNvPr id="5" name="Diagram 4"/>
          <p:cNvGraphicFramePr/>
          <p:nvPr>
            <p:extLst>
              <p:ext uri="{D42A27DB-BD31-4B8C-83A1-F6EECF244321}">
                <p14:modId xmlns:p14="http://schemas.microsoft.com/office/powerpoint/2010/main" val="2209316768"/>
              </p:ext>
            </p:extLst>
          </p:nvPr>
        </p:nvGraphicFramePr>
        <p:xfrm>
          <a:off x="3918858" y="1520825"/>
          <a:ext cx="4837337" cy="4565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99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962D216-1ED0-428C-8D15-CFE4DBA3A8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AFA0A7E-812D-4DDA-B676-CBE495A3991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37D67D1-AB6F-4A98-BE23-E21D256D515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5FE7BF4F-0D6C-453A-B4DB-CF376ED6F47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We Will Cover </a:t>
            </a:r>
            <a:endParaRPr lang="en-US" dirty="0">
              <a:solidFill>
                <a:srgbClr val="FF0000"/>
              </a:solidFill>
            </a:endParaRPr>
          </a:p>
        </p:txBody>
      </p:sp>
      <p:sp>
        <p:nvSpPr>
          <p:cNvPr id="5" name="Content Placeholder 4"/>
          <p:cNvSpPr>
            <a:spLocks noGrp="1"/>
          </p:cNvSpPr>
          <p:nvPr>
            <p:ph idx="1"/>
          </p:nvPr>
        </p:nvSpPr>
        <p:spPr>
          <a:xfrm>
            <a:off x="619124" y="1568450"/>
            <a:ext cx="7886700" cy="4351338"/>
          </a:xfrm>
        </p:spPr>
        <p:txBody>
          <a:bodyPr>
            <a:normAutofit/>
          </a:bodyPr>
          <a:lstStyle/>
          <a:p>
            <a:pPr>
              <a:buFont typeface="Wingdings" panose="05000000000000000000" pitchFamily="2" charset="2"/>
              <a:buChar char="§"/>
            </a:pPr>
            <a:r>
              <a:rPr lang="en-US" sz="3200" dirty="0"/>
              <a:t>What is ethics?</a:t>
            </a:r>
          </a:p>
          <a:p>
            <a:pPr>
              <a:buFont typeface="Wingdings" panose="05000000000000000000" pitchFamily="2" charset="2"/>
              <a:buChar char="§"/>
            </a:pPr>
            <a:r>
              <a:rPr lang="en-US" sz="3200" dirty="0"/>
              <a:t>Ethics in business</a:t>
            </a:r>
          </a:p>
          <a:p>
            <a:pPr>
              <a:buFont typeface="Wingdings" panose="05000000000000000000" pitchFamily="2" charset="2"/>
              <a:buChar char="§"/>
            </a:pPr>
            <a:r>
              <a:rPr lang="en-US" sz="3200" dirty="0"/>
              <a:t>Ethical to whom?</a:t>
            </a:r>
          </a:p>
          <a:p>
            <a:pPr>
              <a:buFont typeface="Wingdings" panose="05000000000000000000" pitchFamily="2" charset="2"/>
              <a:buChar char="§"/>
            </a:pPr>
            <a:r>
              <a:rPr lang="en-US" sz="3200" dirty="0"/>
              <a:t>Fraud</a:t>
            </a:r>
          </a:p>
          <a:p>
            <a:pPr>
              <a:buFont typeface="Wingdings" panose="05000000000000000000" pitchFamily="2" charset="2"/>
              <a:buChar char="§"/>
            </a:pPr>
            <a:r>
              <a:rPr lang="en-US" sz="3200" dirty="0"/>
              <a:t>Compliance</a:t>
            </a:r>
          </a:p>
          <a:p>
            <a:pPr>
              <a:buFont typeface="Wingdings" panose="05000000000000000000" pitchFamily="2" charset="2"/>
              <a:buChar char="§"/>
            </a:pPr>
            <a:r>
              <a:rPr lang="en-US" sz="3200" dirty="0"/>
              <a:t>State Regulations: Law and ethics</a:t>
            </a:r>
          </a:p>
        </p:txBody>
      </p:sp>
    </p:spTree>
    <p:extLst>
      <p:ext uri="{BB962C8B-B14F-4D97-AF65-F5344CB8AC3E}">
        <p14:creationId xmlns:p14="http://schemas.microsoft.com/office/powerpoint/2010/main" val="11270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Public</a:t>
            </a:r>
          </a:p>
        </p:txBody>
      </p:sp>
      <p:sp>
        <p:nvSpPr>
          <p:cNvPr id="3" name="Content Placeholder 2"/>
          <p:cNvSpPr>
            <a:spLocks noGrp="1"/>
          </p:cNvSpPr>
          <p:nvPr>
            <p:ph idx="1"/>
          </p:nvPr>
        </p:nvSpPr>
        <p:spPr>
          <a:xfrm>
            <a:off x="619124" y="1520825"/>
            <a:ext cx="5640162" cy="4351338"/>
          </a:xfrm>
        </p:spPr>
        <p:txBody>
          <a:bodyPr>
            <a:normAutofit/>
          </a:bodyPr>
          <a:lstStyle/>
          <a:p>
            <a:pPr marL="0" indent="0">
              <a:buNone/>
            </a:pPr>
            <a:r>
              <a:rPr lang="en-US" dirty="0"/>
              <a:t>Agents have a responsibility to the public in interactions and must uphold an honest trustworthy reputation within society.</a:t>
            </a:r>
          </a:p>
          <a:p>
            <a:pPr lvl="1">
              <a:buFont typeface="Wingdings" panose="05000000000000000000" pitchFamily="2" charset="2"/>
              <a:buChar char="§"/>
            </a:pPr>
            <a:r>
              <a:rPr lang="en-US" dirty="0"/>
              <a:t>Honest representations in all communications</a:t>
            </a:r>
          </a:p>
          <a:p>
            <a:pPr lvl="1">
              <a:buFont typeface="Wingdings" panose="05000000000000000000" pitchFamily="2" charset="2"/>
              <a:buChar char="§"/>
            </a:pPr>
            <a:r>
              <a:rPr lang="en-US" dirty="0"/>
              <a:t>Honest solicitation of business</a:t>
            </a:r>
          </a:p>
          <a:p>
            <a:pPr lvl="1">
              <a:buFont typeface="Wingdings" panose="05000000000000000000" pitchFamily="2" charset="2"/>
              <a:buChar char="§"/>
            </a:pPr>
            <a:r>
              <a:rPr lang="en-US" dirty="0"/>
              <a:t>Amicable and cooperative relationships among agents</a:t>
            </a:r>
          </a:p>
          <a:p>
            <a:endParaRPr lang="en-US" dirty="0"/>
          </a:p>
          <a:p>
            <a:endParaRPr lang="en-US" dirty="0"/>
          </a:p>
        </p:txBody>
      </p:sp>
      <p:grpSp>
        <p:nvGrpSpPr>
          <p:cNvPr id="4" name="Group 3"/>
          <p:cNvGrpSpPr/>
          <p:nvPr/>
        </p:nvGrpSpPr>
        <p:grpSpPr>
          <a:xfrm>
            <a:off x="4562474" y="1520825"/>
            <a:ext cx="3835336" cy="3835336"/>
            <a:chOff x="452948" y="413244"/>
            <a:chExt cx="3835336" cy="3835336"/>
          </a:xfrm>
        </p:grpSpPr>
        <p:sp>
          <p:nvSpPr>
            <p:cNvPr id="5" name="Pie 4"/>
            <p:cNvSpPr/>
            <p:nvPr/>
          </p:nvSpPr>
          <p:spPr>
            <a:xfrm>
              <a:off x="452948" y="413244"/>
              <a:ext cx="3835336" cy="3835336"/>
            </a:xfrm>
            <a:prstGeom prst="pie">
              <a:avLst>
                <a:gd name="adj1" fmla="val 16200000"/>
                <a:gd name="adj2" fmla="val 0"/>
              </a:avLst>
            </a:prstGeom>
            <a:ln w="76200">
              <a:solidFill>
                <a:srgbClr val="FCB51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Pie 4"/>
            <p:cNvSpPr/>
            <p:nvPr/>
          </p:nvSpPr>
          <p:spPr>
            <a:xfrm>
              <a:off x="2414449" y="1122782"/>
              <a:ext cx="1415421" cy="1141469"/>
            </a:xfrm>
            <a:prstGeom prst="rect">
              <a:avLst/>
            </a:prstGeom>
            <a:ln w="762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solidFill>
                    <a:srgbClr val="808084"/>
                  </a:solidFill>
                  <a:latin typeface="Arial Narrow" panose="020B0606020202030204" pitchFamily="34" charset="0"/>
                </a:rPr>
                <a:t>The Public</a:t>
              </a:r>
            </a:p>
          </p:txBody>
        </p:sp>
      </p:grpSp>
    </p:spTree>
    <p:extLst>
      <p:ext uri="{BB962C8B-B14F-4D97-AF65-F5344CB8AC3E}">
        <p14:creationId xmlns:p14="http://schemas.microsoft.com/office/powerpoint/2010/main" val="19569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Companies Represented</a:t>
            </a:r>
          </a:p>
        </p:txBody>
      </p:sp>
      <p:sp>
        <p:nvSpPr>
          <p:cNvPr id="3" name="Content Placeholder 2"/>
          <p:cNvSpPr>
            <a:spLocks noGrp="1"/>
          </p:cNvSpPr>
          <p:nvPr>
            <p:ph idx="1"/>
          </p:nvPr>
        </p:nvSpPr>
        <p:spPr>
          <a:xfrm>
            <a:off x="628651" y="1608138"/>
            <a:ext cx="5495747" cy="4351338"/>
          </a:xfrm>
        </p:spPr>
        <p:txBody>
          <a:bodyPr>
            <a:normAutofit/>
          </a:bodyPr>
          <a:lstStyle/>
          <a:p>
            <a:pPr marL="0" indent="0">
              <a:buNone/>
            </a:pPr>
            <a:r>
              <a:rPr lang="en-US" dirty="0"/>
              <a:t>Agents are expected to accurately and honestly represent the products and services of the companies they represent.</a:t>
            </a:r>
          </a:p>
          <a:p>
            <a:pPr>
              <a:buFont typeface="Wingdings" panose="05000000000000000000" pitchFamily="2" charset="2"/>
              <a:buChar char="§"/>
            </a:pPr>
            <a:r>
              <a:rPr lang="en-US" dirty="0"/>
              <a:t>Companies expect agents and agencies to operate under good corporate governance.</a:t>
            </a:r>
          </a:p>
          <a:p>
            <a:pPr marL="0" indent="0">
              <a:buNone/>
            </a:pPr>
            <a:endParaRPr lang="en-US" dirty="0"/>
          </a:p>
        </p:txBody>
      </p:sp>
      <p:grpSp>
        <p:nvGrpSpPr>
          <p:cNvPr id="4" name="Group 3"/>
          <p:cNvGrpSpPr/>
          <p:nvPr/>
        </p:nvGrpSpPr>
        <p:grpSpPr>
          <a:xfrm>
            <a:off x="4572001" y="-309530"/>
            <a:ext cx="3835336" cy="3835336"/>
            <a:chOff x="455047" y="446086"/>
            <a:chExt cx="3835336" cy="3835336"/>
          </a:xfrm>
        </p:grpSpPr>
        <p:sp>
          <p:nvSpPr>
            <p:cNvPr id="5" name="Pie 4"/>
            <p:cNvSpPr/>
            <p:nvPr/>
          </p:nvSpPr>
          <p:spPr>
            <a:xfrm>
              <a:off x="455047" y="446086"/>
              <a:ext cx="3835336" cy="3835336"/>
            </a:xfrm>
            <a:prstGeom prst="pie">
              <a:avLst>
                <a:gd name="adj1" fmla="val 0"/>
                <a:gd name="adj2" fmla="val 5400000"/>
              </a:avLst>
            </a:prstGeom>
            <a:ln w="76200">
              <a:solidFill>
                <a:srgbClr val="7FBA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Pie 4"/>
            <p:cNvSpPr/>
            <p:nvPr/>
          </p:nvSpPr>
          <p:spPr>
            <a:xfrm>
              <a:off x="2441203" y="2432242"/>
              <a:ext cx="1404743" cy="1141469"/>
            </a:xfrm>
            <a:prstGeom prst="rect">
              <a:avLst/>
            </a:prstGeom>
            <a:ln w="762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n-US" sz="2200" b="0" kern="1200" dirty="0">
                  <a:solidFill>
                    <a:srgbClr val="808084"/>
                  </a:solidFill>
                  <a:latin typeface="Arial Narrow" panose="020B0606020202030204" pitchFamily="34" charset="0"/>
                </a:rPr>
                <a:t>Companies Represented</a:t>
              </a:r>
            </a:p>
          </p:txBody>
        </p:sp>
      </p:grpSp>
    </p:spTree>
    <p:extLst>
      <p:ext uri="{BB962C8B-B14F-4D97-AF65-F5344CB8AC3E}">
        <p14:creationId xmlns:p14="http://schemas.microsoft.com/office/powerpoint/2010/main" val="277131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a:t>
            </a:r>
          </a:p>
        </p:txBody>
      </p:sp>
      <p:sp>
        <p:nvSpPr>
          <p:cNvPr id="3" name="Content Placeholder 2"/>
          <p:cNvSpPr>
            <a:spLocks noGrp="1"/>
          </p:cNvSpPr>
          <p:nvPr>
            <p:ph idx="1"/>
          </p:nvPr>
        </p:nvSpPr>
        <p:spPr>
          <a:xfrm>
            <a:off x="628651" y="1567624"/>
            <a:ext cx="5619749" cy="4351338"/>
          </a:xfrm>
        </p:spPr>
        <p:txBody>
          <a:bodyPr>
            <a:normAutofit/>
          </a:bodyPr>
          <a:lstStyle/>
          <a:p>
            <a:pPr marL="0" indent="0">
              <a:buNone/>
            </a:pPr>
            <a:r>
              <a:rPr lang="en-US" dirty="0"/>
              <a:t>Clients deserve accurate, complete information from insurance agents.</a:t>
            </a:r>
          </a:p>
          <a:p>
            <a:pPr>
              <a:buFont typeface="Wingdings" panose="05000000000000000000" pitchFamily="2" charset="2"/>
              <a:buChar char="§"/>
            </a:pPr>
            <a:r>
              <a:rPr lang="en-US" dirty="0"/>
              <a:t>Agents are expected to provide appropriate product recommendations and guidance to clients.</a:t>
            </a:r>
          </a:p>
          <a:p>
            <a:pPr>
              <a:buFont typeface="Wingdings" panose="05000000000000000000" pitchFamily="2" charset="2"/>
              <a:buChar char="§"/>
            </a:pPr>
            <a:r>
              <a:rPr lang="en-US" dirty="0"/>
              <a:t>Clients need to know that information they share with the Agent will be handled with the utmost care to ensure privacy. </a:t>
            </a:r>
          </a:p>
          <a:p>
            <a:pPr marL="0" indent="0">
              <a:buNone/>
            </a:pPr>
            <a:endParaRPr lang="en-US" dirty="0"/>
          </a:p>
          <a:p>
            <a:pPr marL="457189" lvl="1" indent="0">
              <a:buNone/>
            </a:pPr>
            <a:endParaRPr lang="en-US" dirty="0"/>
          </a:p>
          <a:p>
            <a:pPr marL="0" indent="0">
              <a:buNone/>
            </a:pPr>
            <a:endParaRPr lang="en-US" dirty="0"/>
          </a:p>
          <a:p>
            <a:endParaRPr lang="en-US" dirty="0"/>
          </a:p>
          <a:p>
            <a:endParaRPr lang="en-US" dirty="0"/>
          </a:p>
          <a:p>
            <a:endParaRPr lang="en-US" dirty="0"/>
          </a:p>
        </p:txBody>
      </p:sp>
      <p:grpSp>
        <p:nvGrpSpPr>
          <p:cNvPr id="4" name="Group 3"/>
          <p:cNvGrpSpPr/>
          <p:nvPr/>
        </p:nvGrpSpPr>
        <p:grpSpPr>
          <a:xfrm>
            <a:off x="6507875" y="-255328"/>
            <a:ext cx="3835336" cy="3835336"/>
            <a:chOff x="420184" y="446086"/>
            <a:chExt cx="3835336" cy="3835336"/>
          </a:xfrm>
        </p:grpSpPr>
        <p:sp>
          <p:nvSpPr>
            <p:cNvPr id="5" name="Pie 4"/>
            <p:cNvSpPr/>
            <p:nvPr/>
          </p:nvSpPr>
          <p:spPr>
            <a:xfrm>
              <a:off x="420184" y="446086"/>
              <a:ext cx="3835336" cy="3835336"/>
            </a:xfrm>
            <a:prstGeom prst="pie">
              <a:avLst>
                <a:gd name="adj1" fmla="val 5400000"/>
                <a:gd name="adj2" fmla="val 10800000"/>
              </a:avLst>
            </a:prstGeom>
            <a:ln w="76200">
              <a:solidFill>
                <a:srgbClr val="51B5E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Pie 4"/>
            <p:cNvSpPr/>
            <p:nvPr/>
          </p:nvSpPr>
          <p:spPr>
            <a:xfrm>
              <a:off x="853942" y="2432242"/>
              <a:ext cx="1415421" cy="1141469"/>
            </a:xfrm>
            <a:prstGeom prst="rect">
              <a:avLst/>
            </a:prstGeom>
            <a:ln w="762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rgbClr val="808084"/>
                  </a:solidFill>
                  <a:latin typeface="Arial Narrow" panose="020B0606020202030204" pitchFamily="34" charset="0"/>
                </a:rPr>
                <a:t>Clients</a:t>
              </a:r>
            </a:p>
          </p:txBody>
        </p:sp>
      </p:grpSp>
    </p:spTree>
    <p:extLst>
      <p:ext uri="{BB962C8B-B14F-4D97-AF65-F5344CB8AC3E}">
        <p14:creationId xmlns:p14="http://schemas.microsoft.com/office/powerpoint/2010/main" val="190463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Agents</a:t>
            </a:r>
          </a:p>
        </p:txBody>
      </p:sp>
      <p:sp>
        <p:nvSpPr>
          <p:cNvPr id="3" name="Content Placeholder 2"/>
          <p:cNvSpPr>
            <a:spLocks noGrp="1"/>
          </p:cNvSpPr>
          <p:nvPr>
            <p:ph idx="1"/>
          </p:nvPr>
        </p:nvSpPr>
        <p:spPr>
          <a:xfrm>
            <a:off x="619124" y="1552355"/>
            <a:ext cx="5585733" cy="4587187"/>
          </a:xfrm>
        </p:spPr>
        <p:txBody>
          <a:bodyPr>
            <a:normAutofit/>
          </a:bodyPr>
          <a:lstStyle/>
          <a:p>
            <a:pPr marL="0" indent="0">
              <a:buNone/>
            </a:pPr>
            <a:r>
              <a:rPr lang="en-US" dirty="0"/>
              <a:t>The goal of agents working within the industry should be: </a:t>
            </a:r>
          </a:p>
          <a:p>
            <a:pPr lvl="1">
              <a:buFont typeface="Wingdings" panose="05000000000000000000" pitchFamily="2" charset="2"/>
              <a:buChar char="§"/>
            </a:pPr>
            <a:r>
              <a:rPr lang="en-US" dirty="0"/>
              <a:t>To collaboratively work to ensure the integrity and proper behavior of all agents by encouraging adherence to the law and to insurance industry standards.</a:t>
            </a:r>
          </a:p>
          <a:p>
            <a:pPr lvl="1">
              <a:buFont typeface="Wingdings" panose="05000000000000000000" pitchFamily="2" charset="2"/>
              <a:buChar char="§"/>
            </a:pPr>
            <a:r>
              <a:rPr lang="en-US" dirty="0"/>
              <a:t>Have a fiduciary responsibility to their insurers.</a:t>
            </a:r>
          </a:p>
          <a:p>
            <a:pPr lvl="1">
              <a:buFont typeface="Wingdings" panose="05000000000000000000" pitchFamily="2" charset="2"/>
              <a:buChar char="§"/>
            </a:pPr>
            <a:r>
              <a:rPr lang="en-US" dirty="0"/>
              <a:t>Act in the best interests of the insurer and must account for premiums collected. </a:t>
            </a:r>
          </a:p>
          <a:p>
            <a:pPr marL="0" indent="0">
              <a:buNone/>
            </a:pPr>
            <a:endParaRPr lang="en-US" dirty="0"/>
          </a:p>
          <a:p>
            <a:endParaRPr lang="en-US" dirty="0"/>
          </a:p>
          <a:p>
            <a:endParaRPr lang="en-US" dirty="0"/>
          </a:p>
          <a:p>
            <a:endParaRPr lang="en-US" dirty="0"/>
          </a:p>
        </p:txBody>
      </p:sp>
      <p:grpSp>
        <p:nvGrpSpPr>
          <p:cNvPr id="7" name="Group 6"/>
          <p:cNvGrpSpPr/>
          <p:nvPr/>
        </p:nvGrpSpPr>
        <p:grpSpPr>
          <a:xfrm>
            <a:off x="6588156" y="1641960"/>
            <a:ext cx="3835336" cy="3835336"/>
            <a:chOff x="420184" y="420312"/>
            <a:chExt cx="3835336" cy="3835336"/>
          </a:xfrm>
        </p:grpSpPr>
        <p:sp>
          <p:nvSpPr>
            <p:cNvPr id="8" name="Pie 7"/>
            <p:cNvSpPr/>
            <p:nvPr/>
          </p:nvSpPr>
          <p:spPr>
            <a:xfrm>
              <a:off x="420184" y="420312"/>
              <a:ext cx="3835336" cy="3835336"/>
            </a:xfrm>
            <a:prstGeom prst="pie">
              <a:avLst>
                <a:gd name="adj1" fmla="val 10800000"/>
                <a:gd name="adj2" fmla="val 16200000"/>
              </a:avLst>
            </a:prstGeom>
            <a:ln w="76200">
              <a:solidFill>
                <a:srgbClr val="DD59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Pie 4"/>
            <p:cNvSpPr/>
            <p:nvPr/>
          </p:nvSpPr>
          <p:spPr>
            <a:xfrm>
              <a:off x="853942" y="1128023"/>
              <a:ext cx="1415421" cy="11414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rgbClr val="808084"/>
                  </a:solidFill>
                  <a:latin typeface="Arial Narrow" panose="020B0606020202030204" pitchFamily="34" charset="0"/>
                </a:rPr>
                <a:t>Other Agents</a:t>
              </a:r>
            </a:p>
          </p:txBody>
        </p:sp>
      </p:grpSp>
    </p:spTree>
    <p:extLst>
      <p:ext uri="{BB962C8B-B14F-4D97-AF65-F5344CB8AC3E}">
        <p14:creationId xmlns:p14="http://schemas.microsoft.com/office/powerpoint/2010/main" val="311356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to Whom?</a:t>
            </a:r>
          </a:p>
        </p:txBody>
      </p:sp>
      <p:sp>
        <p:nvSpPr>
          <p:cNvPr id="3" name="Content Placeholder 2"/>
          <p:cNvSpPr>
            <a:spLocks noGrp="1"/>
          </p:cNvSpPr>
          <p:nvPr>
            <p:ph idx="1"/>
          </p:nvPr>
        </p:nvSpPr>
        <p:spPr>
          <a:xfrm>
            <a:off x="619124" y="1473200"/>
            <a:ext cx="7886700" cy="4351338"/>
          </a:xfrm>
        </p:spPr>
        <p:txBody>
          <a:bodyPr>
            <a:normAutofit/>
          </a:bodyPr>
          <a:lstStyle/>
          <a:p>
            <a:pPr marL="0" indent="0">
              <a:buNone/>
            </a:pPr>
            <a:r>
              <a:rPr lang="en-US" dirty="0">
                <a:solidFill>
                  <a:srgbClr val="FCB514"/>
                </a:solidFill>
              </a:rPr>
              <a:t>Edward M Breight, CPCU – CPCU Journal Article Survey (2005).</a:t>
            </a:r>
          </a:p>
          <a:p>
            <a:pPr marL="0" indent="0">
              <a:buNone/>
            </a:pPr>
            <a:r>
              <a:rPr lang="en-US" dirty="0">
                <a:solidFill>
                  <a:srgbClr val="FCB514"/>
                </a:solidFill>
              </a:rPr>
              <a:t>CPCU Society members were asked to rank 32 ethical issues facing the insurance industry from most to least important:</a:t>
            </a:r>
          </a:p>
          <a:p>
            <a:pPr>
              <a:buFont typeface="Wingdings" panose="05000000000000000000" pitchFamily="2" charset="2"/>
              <a:buChar char="§"/>
            </a:pPr>
            <a:r>
              <a:rPr lang="en-US" dirty="0"/>
              <a:t>Failure to identify the customer’s needs and recommend products and services that meet those needs.</a:t>
            </a:r>
          </a:p>
          <a:p>
            <a:pPr>
              <a:buFont typeface="Wingdings" panose="05000000000000000000" pitchFamily="2" charset="2"/>
              <a:buChar char="§"/>
            </a:pPr>
            <a:r>
              <a:rPr lang="en-US" dirty="0"/>
              <a:t>Lack of knowledge or skills to competently perform one’s duties.</a:t>
            </a:r>
          </a:p>
          <a:p>
            <a:pPr marL="0" indent="0">
              <a:buNone/>
            </a:pPr>
            <a:endParaRPr lang="en-US" dirty="0"/>
          </a:p>
          <a:p>
            <a:pPr lvl="2"/>
            <a:endParaRPr lang="en-US" dirty="0"/>
          </a:p>
        </p:txBody>
      </p:sp>
    </p:spTree>
    <p:extLst>
      <p:ext uri="{BB962C8B-B14F-4D97-AF65-F5344CB8AC3E}">
        <p14:creationId xmlns:p14="http://schemas.microsoft.com/office/powerpoint/2010/main" val="390816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Ethical to Whom?</a:t>
            </a:r>
          </a:p>
        </p:txBody>
      </p:sp>
      <p:sp>
        <p:nvSpPr>
          <p:cNvPr id="3" name="Content Placeholder 2"/>
          <p:cNvSpPr>
            <a:spLocks noGrp="1"/>
          </p:cNvSpPr>
          <p:nvPr>
            <p:ph idx="1"/>
          </p:nvPr>
        </p:nvSpPr>
        <p:spPr>
          <a:xfrm>
            <a:off x="619124" y="1577975"/>
            <a:ext cx="7886700" cy="4351338"/>
          </a:xfrm>
        </p:spPr>
        <p:txBody>
          <a:bodyPr>
            <a:normAutofit/>
          </a:bodyPr>
          <a:lstStyle/>
          <a:p>
            <a:pPr marL="0" indent="0">
              <a:buNone/>
            </a:pPr>
            <a:r>
              <a:rPr lang="en-US" dirty="0">
                <a:solidFill>
                  <a:srgbClr val="FCB514"/>
                </a:solidFill>
              </a:rPr>
              <a:t>What do you feel are the top three ethical issues facing the insurance industry today?</a:t>
            </a:r>
          </a:p>
          <a:p>
            <a:pPr marL="0" indent="0">
              <a:buNone/>
            </a:pPr>
            <a:r>
              <a:rPr lang="en-US" dirty="0">
                <a:solidFill>
                  <a:srgbClr val="FCB514"/>
                </a:solidFill>
              </a:rPr>
              <a:t>	</a:t>
            </a:r>
            <a:r>
              <a:rPr lang="en-US" dirty="0"/>
              <a:t>1.</a:t>
            </a:r>
          </a:p>
          <a:p>
            <a:pPr marL="0" indent="0">
              <a:buNone/>
            </a:pPr>
            <a:r>
              <a:rPr lang="en-US" dirty="0"/>
              <a:t>	2.</a:t>
            </a:r>
          </a:p>
          <a:p>
            <a:pPr marL="0" indent="0">
              <a:buNone/>
            </a:pPr>
            <a:r>
              <a:rPr lang="en-US" dirty="0"/>
              <a:t>	3.</a:t>
            </a:r>
          </a:p>
          <a:p>
            <a:pPr marL="0" indent="0">
              <a:buNone/>
            </a:pPr>
            <a:r>
              <a:rPr lang="en-US" dirty="0"/>
              <a:t>	</a:t>
            </a:r>
          </a:p>
        </p:txBody>
      </p:sp>
    </p:spTree>
    <p:extLst>
      <p:ext uri="{BB962C8B-B14F-4D97-AF65-F5344CB8AC3E}">
        <p14:creationId xmlns:p14="http://schemas.microsoft.com/office/powerpoint/2010/main" val="424978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940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20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7478970"/>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#1 </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True or False?</a:t>
            </a:r>
          </a:p>
          <a:p>
            <a:endParaRPr lang="en-US" sz="32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The Merriam-Webster Dictionary defines ethics as: The discipline dealing with what is good and bad and with moral duty and obligation.</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22157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708981"/>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#2</a:t>
            </a:r>
          </a:p>
          <a:p>
            <a:endParaRPr lang="en-US" sz="4000" dirty="0">
              <a:ln w="22225">
                <a:noFill/>
                <a:prstDash val="solid"/>
              </a:ln>
              <a:solidFill>
                <a:srgbClr val="51B5E0"/>
              </a:solidFill>
              <a:latin typeface="Arial Narrow" panose="020B0606020202030204" pitchFamily="34" charset="0"/>
            </a:endParaRPr>
          </a:p>
          <a:p>
            <a:endParaRPr lang="en-US" sz="4000" dirty="0">
              <a:ln w="22225">
                <a:noFill/>
                <a:prstDash val="solid"/>
              </a:ln>
              <a:solidFill>
                <a:srgbClr val="51B5E0"/>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Ethics is:</a:t>
            </a:r>
          </a:p>
          <a:p>
            <a:pPr marL="514350" indent="-514350">
              <a:buFont typeface="+mj-lt"/>
              <a:buAutoNum type="alphaLcParenR"/>
            </a:pPr>
            <a:r>
              <a:rPr lang="en-US" sz="2800" dirty="0">
                <a:ln w="22225">
                  <a:noFill/>
                  <a:prstDash val="solid"/>
                </a:ln>
                <a:solidFill>
                  <a:schemeClr val="bg1"/>
                </a:solidFill>
                <a:latin typeface="Arial Narrow" panose="020B0606020202030204" pitchFamily="34" charset="0"/>
              </a:rPr>
              <a:t>A code of behavior</a:t>
            </a:r>
          </a:p>
          <a:p>
            <a:pPr marL="514350" indent="-514350">
              <a:buFont typeface="+mj-lt"/>
              <a:buAutoNum type="alphaLcParenR"/>
            </a:pPr>
            <a:r>
              <a:rPr lang="en-US" sz="2800" dirty="0">
                <a:ln w="22225">
                  <a:noFill/>
                  <a:prstDash val="solid"/>
                </a:ln>
                <a:solidFill>
                  <a:schemeClr val="bg1"/>
                </a:solidFill>
                <a:latin typeface="Arial Narrow" panose="020B0606020202030204" pitchFamily="34" charset="0"/>
              </a:rPr>
              <a:t>Developed out of one’s immediate surroundings</a:t>
            </a:r>
          </a:p>
          <a:p>
            <a:pPr marL="514350" indent="-514350">
              <a:buFont typeface="+mj-lt"/>
              <a:buAutoNum type="alphaLcParenR"/>
            </a:pPr>
            <a:r>
              <a:rPr lang="en-US" sz="2800" dirty="0">
                <a:ln w="22225">
                  <a:noFill/>
                  <a:prstDash val="solid"/>
                </a:ln>
                <a:solidFill>
                  <a:schemeClr val="bg1"/>
                </a:solidFill>
                <a:latin typeface="Arial Narrow" panose="020B0606020202030204" pitchFamily="34" charset="0"/>
              </a:rPr>
              <a:t>It is not a code of law</a:t>
            </a:r>
          </a:p>
          <a:p>
            <a:pPr marL="514350" indent="-514350">
              <a:buFont typeface="+mj-lt"/>
              <a:buAutoNum type="alphaLcParenR"/>
            </a:pPr>
            <a:r>
              <a:rPr lang="en-US" sz="2800" dirty="0">
                <a:ln w="22225">
                  <a:noFill/>
                  <a:prstDash val="solid"/>
                </a:ln>
                <a:solidFill>
                  <a:schemeClr val="bg1"/>
                </a:solidFill>
                <a:latin typeface="Arial Narrow" panose="020B0606020202030204" pitchFamily="34" charset="0"/>
              </a:rPr>
              <a:t>Or all of the above</a:t>
            </a:r>
          </a:p>
        </p:txBody>
      </p:sp>
    </p:spTree>
    <p:extLst>
      <p:ext uri="{BB962C8B-B14F-4D97-AF65-F5344CB8AC3E}">
        <p14:creationId xmlns:p14="http://schemas.microsoft.com/office/powerpoint/2010/main" val="5816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We Will Cover </a:t>
            </a:r>
            <a:endParaRPr lang="en-US" dirty="0">
              <a:solidFill>
                <a:srgbClr val="FF0000"/>
              </a:solidFill>
            </a:endParaRPr>
          </a:p>
        </p:txBody>
      </p:sp>
      <p:sp>
        <p:nvSpPr>
          <p:cNvPr id="5" name="Content Placeholder 4"/>
          <p:cNvSpPr>
            <a:spLocks noGrp="1"/>
          </p:cNvSpPr>
          <p:nvPr>
            <p:ph idx="1"/>
          </p:nvPr>
        </p:nvSpPr>
        <p:spPr>
          <a:xfrm>
            <a:off x="619124" y="1539875"/>
            <a:ext cx="7886700" cy="4351338"/>
          </a:xfrm>
        </p:spPr>
        <p:txBody>
          <a:bodyPr>
            <a:normAutofit/>
          </a:bodyPr>
          <a:lstStyle/>
          <a:p>
            <a:pPr>
              <a:buFont typeface="Wingdings" panose="05000000000000000000" pitchFamily="2" charset="2"/>
              <a:buChar char="§"/>
            </a:pPr>
            <a:r>
              <a:rPr lang="en-US" sz="3200" dirty="0"/>
              <a:t>Federal consumer protection laws</a:t>
            </a:r>
          </a:p>
          <a:p>
            <a:pPr>
              <a:buFont typeface="Wingdings" panose="05000000000000000000" pitchFamily="2" charset="2"/>
              <a:buChar char="§"/>
            </a:pPr>
            <a:r>
              <a:rPr lang="en-US" sz="3200" dirty="0"/>
              <a:t>Making ethical decisions</a:t>
            </a:r>
          </a:p>
          <a:p>
            <a:pPr>
              <a:buFont typeface="Wingdings" panose="05000000000000000000" pitchFamily="2" charset="2"/>
              <a:buChar char="§"/>
            </a:pPr>
            <a:r>
              <a:rPr lang="en-US" sz="3200" dirty="0"/>
              <a:t>Professional foundation for insurance ethics</a:t>
            </a:r>
          </a:p>
          <a:p>
            <a:pPr>
              <a:buFont typeface="Wingdings" panose="05000000000000000000" pitchFamily="2" charset="2"/>
              <a:buChar char="§"/>
            </a:pPr>
            <a:r>
              <a:rPr lang="en-US" sz="3200" dirty="0"/>
              <a:t>Ethical climate</a:t>
            </a:r>
          </a:p>
          <a:p>
            <a:pPr>
              <a:buFont typeface="Wingdings" panose="05000000000000000000" pitchFamily="2" charset="2"/>
              <a:buChar char="§"/>
            </a:pPr>
            <a:endParaRPr lang="en-US" sz="3200" dirty="0"/>
          </a:p>
          <a:p>
            <a:pPr>
              <a:buFont typeface="Wingdings" panose="05000000000000000000" pitchFamily="2" charset="2"/>
              <a:buChar char="§"/>
            </a:pPr>
            <a:endParaRPr lang="en-US" sz="3200" dirty="0"/>
          </a:p>
          <a:p>
            <a:pPr>
              <a:buFont typeface="Wingdings" panose="05000000000000000000" pitchFamily="2" charset="2"/>
              <a:buChar char="§"/>
            </a:pPr>
            <a:endParaRPr lang="en-US" sz="3200" dirty="0"/>
          </a:p>
          <a:p>
            <a:pPr marL="0" indent="0">
              <a:buNone/>
            </a:pPr>
            <a:endParaRPr lang="en-US" sz="3200" dirty="0"/>
          </a:p>
          <a:p>
            <a:pPr>
              <a:buFont typeface="Wingdings" panose="05000000000000000000" pitchFamily="2" charset="2"/>
              <a:buChar char="§"/>
            </a:pPr>
            <a:endParaRPr lang="en-US" sz="3200" dirty="0"/>
          </a:p>
          <a:p>
            <a:pPr>
              <a:buFont typeface="Wingdings" panose="05000000000000000000" pitchFamily="2" charset="2"/>
              <a:buChar char="§"/>
            </a:pPr>
            <a:endParaRPr lang="en-US" sz="3200" dirty="0"/>
          </a:p>
          <a:p>
            <a:pPr>
              <a:buFont typeface="Wingdings" panose="05000000000000000000" pitchFamily="2" charset="2"/>
              <a:buChar char="§"/>
            </a:pPr>
            <a:endParaRPr lang="en-US" sz="3200" dirty="0"/>
          </a:p>
          <a:p>
            <a:pPr>
              <a:buFont typeface="Wingdings" panose="05000000000000000000" pitchFamily="2" charset="2"/>
              <a:buChar char="§"/>
            </a:pPr>
            <a:endParaRPr lang="en-US" sz="3200" dirty="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65989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755422"/>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#3</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True or False?</a:t>
            </a: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Morality is the principle of right and wrong behavior.</a:t>
            </a:r>
          </a:p>
          <a:p>
            <a:endParaRPr lang="en-US" sz="4000"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4000" dirty="0">
              <a:latin typeface="Arial Narrow" panose="020B0606020202030204" pitchFamily="34" charset="0"/>
            </a:endParaRPr>
          </a:p>
        </p:txBody>
      </p:sp>
    </p:spTree>
    <p:extLst>
      <p:ext uri="{BB962C8B-B14F-4D97-AF65-F5344CB8AC3E}">
        <p14:creationId xmlns:p14="http://schemas.microsoft.com/office/powerpoint/2010/main" val="400146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7663636"/>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#4</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200" dirty="0">
                <a:ln w="22225">
                  <a:noFill/>
                  <a:prstDash val="solid"/>
                </a:ln>
                <a:solidFill>
                  <a:schemeClr val="bg1"/>
                </a:solidFill>
                <a:latin typeface="Arial Narrow" panose="020B0606020202030204" pitchFamily="34" charset="0"/>
              </a:rPr>
              <a:t>In the insurance industry who does the agent answer to?</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The public</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Clients</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Other agents</a:t>
            </a:r>
          </a:p>
          <a:p>
            <a:pPr marL="742950" indent="-742950">
              <a:buFont typeface="+mj-lt"/>
              <a:buAutoNum type="alphaLcParenR"/>
            </a:pPr>
            <a:r>
              <a:rPr lang="en-US" sz="3200" dirty="0">
                <a:ln w="22225">
                  <a:noFill/>
                  <a:prstDash val="solid"/>
                </a:ln>
                <a:solidFill>
                  <a:schemeClr val="bg1"/>
                </a:solidFill>
                <a:latin typeface="Arial Narrow" panose="020B0606020202030204" pitchFamily="34" charset="0"/>
              </a:rPr>
              <a:t>All the above</a:t>
            </a: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407406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7577958" cy="6986528"/>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#5</a:t>
            </a:r>
          </a:p>
          <a:p>
            <a:endParaRPr lang="en-US" sz="4000" dirty="0">
              <a:ln w="22225">
                <a:noFill/>
                <a:prstDash val="solid"/>
              </a:ln>
              <a:solidFill>
                <a:srgbClr val="51B5E0"/>
              </a:solidFill>
              <a:latin typeface="Arial Narrow" panose="020B0606020202030204" pitchFamily="34" charset="0"/>
            </a:endParaRPr>
          </a:p>
          <a:p>
            <a:endParaRPr lang="en-US" sz="4000" dirty="0">
              <a:ln w="22225">
                <a:noFill/>
                <a:prstDash val="solid"/>
              </a:ln>
              <a:solidFill>
                <a:srgbClr val="51B5E0"/>
              </a:solidFill>
              <a:latin typeface="Arial Narrow" panose="020B0606020202030204" pitchFamily="34" charset="0"/>
            </a:endParaRPr>
          </a:p>
          <a:p>
            <a:r>
              <a:rPr lang="en-US" sz="3600" dirty="0">
                <a:ln w="22225">
                  <a:noFill/>
                  <a:prstDash val="solid"/>
                </a:ln>
                <a:solidFill>
                  <a:schemeClr val="bg1"/>
                </a:solidFill>
                <a:latin typeface="Arial Narrow" panose="020B0606020202030204" pitchFamily="34" charset="0"/>
              </a:rPr>
              <a:t>True or False?</a:t>
            </a:r>
          </a:p>
          <a:p>
            <a:endParaRPr lang="en-US" sz="3600" dirty="0">
              <a:ln w="22225">
                <a:noFill/>
                <a:prstDash val="solid"/>
              </a:ln>
              <a:solidFill>
                <a:schemeClr val="bg1"/>
              </a:solidFill>
              <a:latin typeface="Arial Narrow" panose="020B0606020202030204" pitchFamily="34" charset="0"/>
            </a:endParaRPr>
          </a:p>
          <a:p>
            <a:r>
              <a:rPr lang="en-US" sz="3600" dirty="0">
                <a:ln w="22225">
                  <a:noFill/>
                  <a:prstDash val="solid"/>
                </a:ln>
                <a:solidFill>
                  <a:schemeClr val="bg1"/>
                </a:solidFill>
                <a:latin typeface="Arial Narrow" panose="020B0606020202030204" pitchFamily="34" charset="0"/>
              </a:rPr>
              <a:t>Agents are expected to accurately and honorably represent the products and services of the companies they represent.</a:t>
            </a: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8114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7577958" cy="5047536"/>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#6</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Agents must act in the best interest of whom?</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15526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6678751"/>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#7</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True or False?</a:t>
            </a: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Ethics is the framework within which morals are applied.</a:t>
            </a:r>
          </a:p>
          <a:p>
            <a:endParaRPr lang="en-US" sz="32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42232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7577958" cy="5047536"/>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#8</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Name one expectation a client might have from an insurance agent.</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36361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7577958" cy="4124206"/>
          </a:xfrm>
          <a:prstGeom prst="rect">
            <a:avLst/>
          </a:prstGeom>
          <a:noFill/>
          <a:ln>
            <a:noFill/>
          </a:ln>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#9</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How should the agent honor the public’s trust?</a:t>
            </a:r>
          </a:p>
          <a:p>
            <a:endParaRPr lang="en-US" sz="5400" dirty="0">
              <a:latin typeface="Arial Narrow" panose="020B0606020202030204" pitchFamily="34" charset="0"/>
            </a:endParaRPr>
          </a:p>
        </p:txBody>
      </p:sp>
    </p:spTree>
    <p:extLst>
      <p:ext uri="{BB962C8B-B14F-4D97-AF65-F5344CB8AC3E}">
        <p14:creationId xmlns:p14="http://schemas.microsoft.com/office/powerpoint/2010/main" val="341191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7577958" cy="3908762"/>
          </a:xfrm>
          <a:prstGeom prst="rect">
            <a:avLst/>
          </a:prstGeom>
          <a:noFill/>
        </p:spPr>
        <p:txBody>
          <a:bodyPr wrap="square" rtlCol="0">
            <a:spAutoFit/>
          </a:bodyPr>
          <a:lstStyle/>
          <a:p>
            <a:r>
              <a:rPr lang="en-US" sz="4800" dirty="0">
                <a:ln w="22225">
                  <a:noFill/>
                  <a:prstDash val="solid"/>
                </a:ln>
                <a:solidFill>
                  <a:srgbClr val="FCB514"/>
                </a:solidFill>
                <a:latin typeface="Arial Narrow" panose="020B0606020202030204" pitchFamily="34" charset="0"/>
              </a:rPr>
              <a:t>Question #10</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Companies expect agents and agencies to operate under good ____?</a:t>
            </a:r>
          </a:p>
          <a:p>
            <a:endParaRPr lang="en-US" sz="4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Fraud</a:t>
            </a:r>
          </a:p>
        </p:txBody>
      </p:sp>
    </p:spTree>
    <p:extLst>
      <p:ext uri="{BB962C8B-B14F-4D97-AF65-F5344CB8AC3E}">
        <p14:creationId xmlns:p14="http://schemas.microsoft.com/office/powerpoint/2010/main" val="2426257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a:t>
            </a:r>
          </a:p>
        </p:txBody>
      </p:sp>
      <p:sp>
        <p:nvSpPr>
          <p:cNvPr id="3" name="Content Placeholder 2"/>
          <p:cNvSpPr>
            <a:spLocks noGrp="1"/>
          </p:cNvSpPr>
          <p:nvPr>
            <p:ph idx="1"/>
          </p:nvPr>
        </p:nvSpPr>
        <p:spPr>
          <a:xfrm>
            <a:off x="619124" y="2775857"/>
            <a:ext cx="2962276" cy="3106815"/>
          </a:xfrm>
        </p:spPr>
        <p:txBody>
          <a:bodyPr>
            <a:normAutofit/>
          </a:bodyPr>
          <a:lstStyle/>
          <a:p>
            <a:pPr marL="0" indent="0">
              <a:buNone/>
            </a:pPr>
            <a:r>
              <a:rPr lang="en-US" sz="3200" dirty="0"/>
              <a:t>What is fraud?</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1914" y="1427371"/>
            <a:ext cx="5163910" cy="4314617"/>
          </a:xfrm>
          <a:prstGeom prst="rect">
            <a:avLst/>
          </a:prstGeom>
        </p:spPr>
      </p:pic>
      <p:sp>
        <p:nvSpPr>
          <p:cNvPr id="5" name="TextBox 4"/>
          <p:cNvSpPr txBox="1"/>
          <p:nvPr/>
        </p:nvSpPr>
        <p:spPr>
          <a:xfrm>
            <a:off x="4876800" y="2011894"/>
            <a:ext cx="3450771" cy="1200329"/>
          </a:xfrm>
          <a:prstGeom prst="rect">
            <a:avLst/>
          </a:prstGeom>
          <a:noFill/>
        </p:spPr>
        <p:txBody>
          <a:bodyPr wrap="square" rtlCol="0">
            <a:spAutoFit/>
          </a:bodyPr>
          <a:lstStyle/>
          <a:p>
            <a:r>
              <a:rPr lang="en-US" sz="2400" dirty="0">
                <a:solidFill>
                  <a:srgbClr val="808084"/>
                </a:solidFill>
                <a:latin typeface="Arial Narrow" panose="020B0606020202030204" pitchFamily="34" charset="0"/>
              </a:rPr>
              <a:t>Merriam-Webster: </a:t>
            </a:r>
          </a:p>
          <a:p>
            <a:r>
              <a:rPr lang="en-US" sz="2400" dirty="0">
                <a:solidFill>
                  <a:srgbClr val="808084"/>
                </a:solidFill>
                <a:latin typeface="Arial Narrow" panose="020B0606020202030204" pitchFamily="34" charset="0"/>
              </a:rPr>
              <a:t>Fraud is “an act of deceiving or misrepresenting”</a:t>
            </a:r>
          </a:p>
        </p:txBody>
      </p:sp>
      <p:sp>
        <p:nvSpPr>
          <p:cNvPr id="6" name="TextBox 5"/>
          <p:cNvSpPr txBox="1"/>
          <p:nvPr/>
        </p:nvSpPr>
        <p:spPr>
          <a:xfrm>
            <a:off x="4876800" y="3746243"/>
            <a:ext cx="3069772" cy="1200329"/>
          </a:xfrm>
          <a:prstGeom prst="rect">
            <a:avLst/>
          </a:prstGeom>
          <a:noFill/>
        </p:spPr>
        <p:txBody>
          <a:bodyPr wrap="square" rtlCol="0">
            <a:spAutoFit/>
          </a:bodyPr>
          <a:lstStyle/>
          <a:p>
            <a:r>
              <a:rPr lang="en-US" sz="2400" dirty="0">
                <a:solidFill>
                  <a:srgbClr val="808084"/>
                </a:solidFill>
                <a:latin typeface="Arial Narrow" panose="020B0606020202030204" pitchFamily="34" charset="0"/>
              </a:rPr>
              <a:t>Or an intentional pervasion of the truth with the intent to deceive</a:t>
            </a:r>
          </a:p>
        </p:txBody>
      </p:sp>
      <p:sp>
        <p:nvSpPr>
          <p:cNvPr id="8" name="Rectangle 7"/>
          <p:cNvSpPr/>
          <p:nvPr/>
        </p:nvSpPr>
        <p:spPr>
          <a:xfrm>
            <a:off x="4310743" y="3331029"/>
            <a:ext cx="544285" cy="1774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442" t="14349" r="67115" b="69503"/>
          <a:stretch/>
        </p:blipFill>
        <p:spPr>
          <a:xfrm>
            <a:off x="4192361" y="3746243"/>
            <a:ext cx="849086" cy="696686"/>
          </a:xfrm>
          <a:prstGeom prst="rect">
            <a:avLst/>
          </a:prstGeom>
        </p:spPr>
      </p:pic>
    </p:spTree>
    <p:extLst>
      <p:ext uri="{BB962C8B-B14F-4D97-AF65-F5344CB8AC3E}">
        <p14:creationId xmlns:p14="http://schemas.microsoft.com/office/powerpoint/2010/main" val="388012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1" y="2487873"/>
            <a:ext cx="7772400" cy="1012031"/>
          </a:xfrm>
        </p:spPr>
        <p:txBody>
          <a:bodyPr anchor="b">
            <a:noAutofit/>
          </a:bodyPr>
          <a:lstStyle>
            <a:lvl1pPr algn="ctr">
              <a:defRPr sz="4400">
                <a:solidFill>
                  <a:srgbClr val="808084"/>
                </a:solidFill>
                <a:latin typeface="Arial Narrow" panose="020B0606020202030204" pitchFamily="34" charset="0"/>
              </a:defRPr>
            </a:lvl1pPr>
          </a:lstStyle>
          <a:p>
            <a:r>
              <a:rPr lang="en-US" dirty="0">
                <a:solidFill>
                  <a:schemeClr val="bg1"/>
                </a:solidFill>
              </a:rPr>
              <a:t>What is Ethics</a:t>
            </a:r>
          </a:p>
        </p:txBody>
      </p:sp>
    </p:spTree>
    <p:extLst>
      <p:ext uri="{BB962C8B-B14F-4D97-AF65-F5344CB8AC3E}">
        <p14:creationId xmlns:p14="http://schemas.microsoft.com/office/powerpoint/2010/main" val="3685382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a:t>
            </a:r>
          </a:p>
        </p:txBody>
      </p:sp>
      <p:sp>
        <p:nvSpPr>
          <p:cNvPr id="3" name="Content Placeholder 2"/>
          <p:cNvSpPr>
            <a:spLocks noGrp="1"/>
          </p:cNvSpPr>
          <p:nvPr>
            <p:ph idx="1"/>
          </p:nvPr>
        </p:nvSpPr>
        <p:spPr>
          <a:xfrm>
            <a:off x="534058" y="1510314"/>
            <a:ext cx="7886700" cy="4351338"/>
          </a:xfrm>
        </p:spPr>
        <p:txBody>
          <a:bodyPr/>
          <a:lstStyle/>
          <a:p>
            <a:pPr>
              <a:buFont typeface="Wingdings" panose="05000000000000000000" pitchFamily="2" charset="2"/>
              <a:buChar char="§"/>
            </a:pPr>
            <a:r>
              <a:rPr lang="en-US" dirty="0"/>
              <a:t>The total cost of insurance fraud is estimated to be more than $40 billion per year. *</a:t>
            </a:r>
          </a:p>
          <a:p>
            <a:pPr>
              <a:buFont typeface="Wingdings" panose="05000000000000000000" pitchFamily="2" charset="2"/>
              <a:buChar char="§"/>
            </a:pPr>
            <a:r>
              <a:rPr lang="en-US" dirty="0"/>
              <a:t>Insurance fraud costs the average U.S. family $400-$700 per year in increased premiums. </a:t>
            </a:r>
          </a:p>
          <a:p>
            <a:pPr>
              <a:buFont typeface="Wingdings" panose="05000000000000000000" pitchFamily="2" charset="2"/>
              <a:buChar char="§"/>
            </a:pPr>
            <a:r>
              <a:rPr lang="en-US" dirty="0"/>
              <a:t>4% of the money the insurance industry makes is lost to insurance fraud. </a:t>
            </a:r>
          </a:p>
        </p:txBody>
      </p:sp>
      <p:sp>
        <p:nvSpPr>
          <p:cNvPr id="4" name="TextBox 3"/>
          <p:cNvSpPr txBox="1"/>
          <p:nvPr/>
        </p:nvSpPr>
        <p:spPr>
          <a:xfrm>
            <a:off x="619124" y="5615431"/>
            <a:ext cx="2333297" cy="261610"/>
          </a:xfrm>
          <a:prstGeom prst="rect">
            <a:avLst/>
          </a:prstGeom>
          <a:noFill/>
        </p:spPr>
        <p:txBody>
          <a:bodyPr wrap="square" rtlCol="0">
            <a:spAutoFit/>
          </a:bodyPr>
          <a:lstStyle/>
          <a:p>
            <a:r>
              <a:rPr lang="en-US" sz="1100" dirty="0">
                <a:solidFill>
                  <a:srgbClr val="808084"/>
                </a:solidFill>
                <a:latin typeface="Arial Narrow" panose="020B0606020202030204" pitchFamily="34" charset="0"/>
              </a:rPr>
              <a:t>*Article from Insurance Fraud - FBI</a:t>
            </a:r>
          </a:p>
        </p:txBody>
      </p:sp>
    </p:spTree>
    <p:extLst>
      <p:ext uri="{BB962C8B-B14F-4D97-AF65-F5344CB8AC3E}">
        <p14:creationId xmlns:p14="http://schemas.microsoft.com/office/powerpoint/2010/main" val="37274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a:t>
            </a:r>
          </a:p>
        </p:txBody>
      </p:sp>
      <p:sp>
        <p:nvSpPr>
          <p:cNvPr id="3" name="Content Placeholder 2"/>
          <p:cNvSpPr>
            <a:spLocks noGrp="1"/>
          </p:cNvSpPr>
          <p:nvPr>
            <p:ph idx="1"/>
          </p:nvPr>
        </p:nvSpPr>
        <p:spPr>
          <a:xfrm>
            <a:off x="1719942" y="1825626"/>
            <a:ext cx="5739494" cy="1037318"/>
          </a:xfrm>
        </p:spPr>
        <p:txBody>
          <a:bodyPr/>
          <a:lstStyle/>
          <a:p>
            <a:pPr marL="0" indent="0" algn="ctr">
              <a:buNone/>
            </a:pPr>
            <a:r>
              <a:rPr lang="en-US" dirty="0"/>
              <a:t>In the insurance industry, fraud can be broken down into two distinct areas.</a:t>
            </a:r>
          </a:p>
        </p:txBody>
      </p:sp>
      <p:sp>
        <p:nvSpPr>
          <p:cNvPr id="4" name="Hexagon 3"/>
          <p:cNvSpPr/>
          <p:nvPr/>
        </p:nvSpPr>
        <p:spPr>
          <a:xfrm>
            <a:off x="2285999" y="3875314"/>
            <a:ext cx="1970315" cy="1763486"/>
          </a:xfrm>
          <a:prstGeom prst="hexagon">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999261" y="3815718"/>
            <a:ext cx="1891396" cy="1882677"/>
          </a:xfrm>
          <a:prstGeom prst="ellipse">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4562474" y="2743200"/>
            <a:ext cx="760640" cy="914400"/>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07971" y="2743200"/>
            <a:ext cx="681719" cy="914400"/>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089376" y="4265887"/>
            <a:ext cx="2363559" cy="1037318"/>
          </a:xfrm>
          <a:prstGeom prst="rect">
            <a:avLst/>
          </a:prstGeom>
        </p:spPr>
        <p:txBody>
          <a:bodyPr vert="horz" lIns="91440" tIns="45720" rIns="91440" bIns="45720" rtlCol="0">
            <a:normAutofit lnSpcReduction="10000"/>
          </a:bodyPr>
          <a:lstStyle>
            <a:lvl1pPr marL="457200" indent="-457200" algn="l" defTabSz="914378" rtl="0" eaLnBrk="1" latinLnBrk="0" hangingPunct="1">
              <a:lnSpc>
                <a:spcPct val="90000"/>
              </a:lnSpc>
              <a:spcBef>
                <a:spcPts val="1000"/>
              </a:spcBef>
              <a:buSzPct val="110000"/>
              <a:buFont typeface="Arial Narrow" panose="020B0606020202030204" pitchFamily="34" charset="0"/>
              <a:buChar char="■"/>
              <a:defRPr sz="2800" kern="1200">
                <a:solidFill>
                  <a:srgbClr val="808084"/>
                </a:solidFill>
                <a:latin typeface="Arial Narrow" panose="020B0606020202030204" pitchFamily="34" charset="0"/>
                <a:ea typeface="+mn-ea"/>
                <a:cs typeface="+mn-cs"/>
              </a:defRPr>
            </a:lvl1pPr>
            <a:lvl2pPr marL="800089" indent="-342900" algn="l" defTabSz="914378" rtl="0" eaLnBrk="1" latinLnBrk="0" hangingPunct="1">
              <a:lnSpc>
                <a:spcPct val="90000"/>
              </a:lnSpc>
              <a:spcBef>
                <a:spcPts val="500"/>
              </a:spcBef>
              <a:buFont typeface="Arial Narrow" panose="020B0606020202030204" pitchFamily="34" charset="0"/>
              <a:buChar char="●"/>
              <a:defRPr sz="2400" kern="1200">
                <a:solidFill>
                  <a:srgbClr val="808084"/>
                </a:solidFill>
                <a:latin typeface="Arial Narrow" panose="020B0606020202030204" pitchFamily="34" charset="0"/>
                <a:ea typeface="+mn-ea"/>
                <a:cs typeface="+mn-cs"/>
              </a:defRPr>
            </a:lvl2pPr>
            <a:lvl3pPr marL="1142972" indent="-228594" algn="l" defTabSz="914378" rtl="0" eaLnBrk="1" latinLnBrk="0" hangingPunct="1">
              <a:lnSpc>
                <a:spcPct val="90000"/>
              </a:lnSpc>
              <a:spcBef>
                <a:spcPts val="500"/>
              </a:spcBef>
              <a:buFont typeface="Wingdings" panose="05000000000000000000" pitchFamily="2" charset="2"/>
              <a:buChar char="§"/>
              <a:defRPr sz="2000" kern="1200">
                <a:solidFill>
                  <a:srgbClr val="808084"/>
                </a:solidFill>
                <a:latin typeface="Arial Narrow" panose="020B0606020202030204" pitchFamily="34" charset="0"/>
                <a:ea typeface="+mn-ea"/>
                <a:cs typeface="+mn-cs"/>
              </a:defRPr>
            </a:lvl3pPr>
            <a:lvl4pPr marL="1714466" indent="-342900" algn="l" defTabSz="914378" rtl="0" eaLnBrk="1" latinLnBrk="0" hangingPunct="1">
              <a:lnSpc>
                <a:spcPct val="90000"/>
              </a:lnSpc>
              <a:spcBef>
                <a:spcPts val="500"/>
              </a:spcBef>
              <a:buFont typeface="Arial" panose="020B0604020202020204" pitchFamily="34" charset="0"/>
              <a:buChar char="•"/>
              <a:defRPr sz="1800" kern="1200">
                <a:solidFill>
                  <a:srgbClr val="808084"/>
                </a:solidFill>
                <a:latin typeface="Arial Narrow" panose="020B0606020202030204" pitchFamily="34" charset="0"/>
                <a:ea typeface="+mn-ea"/>
                <a:cs typeface="+mn-cs"/>
              </a:defRPr>
            </a:lvl4pPr>
            <a:lvl5pPr marL="2057348" indent="-228594" algn="l" defTabSz="914378" rtl="0" eaLnBrk="1" latinLnBrk="0" hangingPunct="1">
              <a:lnSpc>
                <a:spcPct val="90000"/>
              </a:lnSpc>
              <a:spcBef>
                <a:spcPts val="500"/>
              </a:spcBef>
              <a:buFont typeface="Courier New" panose="02070309020205020404" pitchFamily="49" charset="0"/>
              <a:buChar char="o"/>
              <a:defRPr sz="1800" kern="1200">
                <a:solidFill>
                  <a:srgbClr val="808084"/>
                </a:solidFill>
                <a:latin typeface="Arial Narrow" panose="020B0606020202030204" pitchFamily="34"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Narrow" panose="020B0606020202030204" pitchFamily="34" charset="0"/>
              <a:buNone/>
            </a:pPr>
            <a:r>
              <a:rPr lang="en-US" dirty="0">
                <a:solidFill>
                  <a:schemeClr val="bg1"/>
                </a:solidFill>
              </a:rPr>
              <a:t>Hard</a:t>
            </a:r>
          </a:p>
          <a:p>
            <a:pPr marL="0" indent="0" algn="ctr">
              <a:lnSpc>
                <a:spcPct val="100000"/>
              </a:lnSpc>
              <a:buFont typeface="Arial Narrow" panose="020B0606020202030204" pitchFamily="34" charset="0"/>
              <a:buNone/>
            </a:pPr>
            <a:r>
              <a:rPr lang="en-US" dirty="0">
                <a:solidFill>
                  <a:schemeClr val="bg1"/>
                </a:solidFill>
              </a:rPr>
              <a:t>Fraud</a:t>
            </a:r>
          </a:p>
        </p:txBody>
      </p:sp>
      <p:sp>
        <p:nvSpPr>
          <p:cNvPr id="14" name="Content Placeholder 2"/>
          <p:cNvSpPr txBox="1">
            <a:spLocks/>
          </p:cNvSpPr>
          <p:nvPr/>
        </p:nvSpPr>
        <p:spPr>
          <a:xfrm>
            <a:off x="4763179" y="4238397"/>
            <a:ext cx="2363559" cy="1037318"/>
          </a:xfrm>
          <a:prstGeom prst="rect">
            <a:avLst/>
          </a:prstGeom>
        </p:spPr>
        <p:txBody>
          <a:bodyPr vert="horz" lIns="91440" tIns="45720" rIns="91440" bIns="45720" rtlCol="0">
            <a:normAutofit lnSpcReduction="10000"/>
          </a:bodyPr>
          <a:lstStyle>
            <a:lvl1pPr marL="457200" indent="-457200" algn="l" defTabSz="914378" rtl="0" eaLnBrk="1" latinLnBrk="0" hangingPunct="1">
              <a:lnSpc>
                <a:spcPct val="90000"/>
              </a:lnSpc>
              <a:spcBef>
                <a:spcPts val="1000"/>
              </a:spcBef>
              <a:buSzPct val="110000"/>
              <a:buFont typeface="Arial Narrow" panose="020B0606020202030204" pitchFamily="34" charset="0"/>
              <a:buChar char="■"/>
              <a:defRPr sz="2800" kern="1200">
                <a:solidFill>
                  <a:srgbClr val="808084"/>
                </a:solidFill>
                <a:latin typeface="Arial Narrow" panose="020B0606020202030204" pitchFamily="34" charset="0"/>
                <a:ea typeface="+mn-ea"/>
                <a:cs typeface="+mn-cs"/>
              </a:defRPr>
            </a:lvl1pPr>
            <a:lvl2pPr marL="800089" indent="-342900" algn="l" defTabSz="914378" rtl="0" eaLnBrk="1" latinLnBrk="0" hangingPunct="1">
              <a:lnSpc>
                <a:spcPct val="90000"/>
              </a:lnSpc>
              <a:spcBef>
                <a:spcPts val="500"/>
              </a:spcBef>
              <a:buFont typeface="Arial Narrow" panose="020B0606020202030204" pitchFamily="34" charset="0"/>
              <a:buChar char="●"/>
              <a:defRPr sz="2400" kern="1200">
                <a:solidFill>
                  <a:srgbClr val="808084"/>
                </a:solidFill>
                <a:latin typeface="Arial Narrow" panose="020B0606020202030204" pitchFamily="34" charset="0"/>
                <a:ea typeface="+mn-ea"/>
                <a:cs typeface="+mn-cs"/>
              </a:defRPr>
            </a:lvl2pPr>
            <a:lvl3pPr marL="1142972" indent="-228594" algn="l" defTabSz="914378" rtl="0" eaLnBrk="1" latinLnBrk="0" hangingPunct="1">
              <a:lnSpc>
                <a:spcPct val="90000"/>
              </a:lnSpc>
              <a:spcBef>
                <a:spcPts val="500"/>
              </a:spcBef>
              <a:buFont typeface="Wingdings" panose="05000000000000000000" pitchFamily="2" charset="2"/>
              <a:buChar char="§"/>
              <a:defRPr sz="2000" kern="1200">
                <a:solidFill>
                  <a:srgbClr val="808084"/>
                </a:solidFill>
                <a:latin typeface="Arial Narrow" panose="020B0606020202030204" pitchFamily="34" charset="0"/>
                <a:ea typeface="+mn-ea"/>
                <a:cs typeface="+mn-cs"/>
              </a:defRPr>
            </a:lvl3pPr>
            <a:lvl4pPr marL="1714466" indent="-342900" algn="l" defTabSz="914378" rtl="0" eaLnBrk="1" latinLnBrk="0" hangingPunct="1">
              <a:lnSpc>
                <a:spcPct val="90000"/>
              </a:lnSpc>
              <a:spcBef>
                <a:spcPts val="500"/>
              </a:spcBef>
              <a:buFont typeface="Arial" panose="020B0604020202020204" pitchFamily="34" charset="0"/>
              <a:buChar char="•"/>
              <a:defRPr sz="1800" kern="1200">
                <a:solidFill>
                  <a:srgbClr val="808084"/>
                </a:solidFill>
                <a:latin typeface="Arial Narrow" panose="020B0606020202030204" pitchFamily="34" charset="0"/>
                <a:ea typeface="+mn-ea"/>
                <a:cs typeface="+mn-cs"/>
              </a:defRPr>
            </a:lvl4pPr>
            <a:lvl5pPr marL="2057348" indent="-228594" algn="l" defTabSz="914378" rtl="0" eaLnBrk="1" latinLnBrk="0" hangingPunct="1">
              <a:lnSpc>
                <a:spcPct val="90000"/>
              </a:lnSpc>
              <a:spcBef>
                <a:spcPts val="500"/>
              </a:spcBef>
              <a:buFont typeface="Courier New" panose="02070309020205020404" pitchFamily="49" charset="0"/>
              <a:buChar char="o"/>
              <a:defRPr sz="1800" kern="1200">
                <a:solidFill>
                  <a:srgbClr val="808084"/>
                </a:solidFill>
                <a:latin typeface="Arial Narrow" panose="020B0606020202030204" pitchFamily="34"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Narrow" panose="020B0606020202030204" pitchFamily="34" charset="0"/>
              <a:buNone/>
            </a:pPr>
            <a:r>
              <a:rPr lang="en-US" dirty="0">
                <a:solidFill>
                  <a:schemeClr val="bg1"/>
                </a:solidFill>
              </a:rPr>
              <a:t>Soft</a:t>
            </a:r>
          </a:p>
          <a:p>
            <a:pPr marL="0" indent="0" algn="ctr">
              <a:lnSpc>
                <a:spcPct val="100000"/>
              </a:lnSpc>
              <a:buFont typeface="Arial Narrow" panose="020B0606020202030204" pitchFamily="34" charset="0"/>
              <a:buNone/>
            </a:pPr>
            <a:r>
              <a:rPr lang="en-US" dirty="0">
                <a:solidFill>
                  <a:schemeClr val="bg1"/>
                </a:solidFill>
              </a:rPr>
              <a:t>Fraud</a:t>
            </a:r>
          </a:p>
        </p:txBody>
      </p:sp>
    </p:spTree>
    <p:extLst>
      <p:ext uri="{BB962C8B-B14F-4D97-AF65-F5344CB8AC3E}">
        <p14:creationId xmlns:p14="http://schemas.microsoft.com/office/powerpoint/2010/main" val="42291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Fraud</a:t>
            </a:r>
          </a:p>
        </p:txBody>
      </p:sp>
      <p:sp>
        <p:nvSpPr>
          <p:cNvPr id="3" name="Content Placeholder 2"/>
          <p:cNvSpPr>
            <a:spLocks noGrp="1"/>
          </p:cNvSpPr>
          <p:nvPr>
            <p:ph idx="1"/>
          </p:nvPr>
        </p:nvSpPr>
        <p:spPr>
          <a:xfrm>
            <a:off x="3298371" y="2569029"/>
            <a:ext cx="5207453" cy="1696858"/>
          </a:xfrm>
        </p:spPr>
        <p:txBody>
          <a:bodyPr/>
          <a:lstStyle/>
          <a:p>
            <a:pPr marL="0" indent="0">
              <a:buNone/>
            </a:pPr>
            <a:r>
              <a:rPr lang="en-US" dirty="0"/>
              <a:t>A deliberate, planned attempt to falsify information or withhold information for the express purpose of financial gain for either the agent or the client.</a:t>
            </a:r>
          </a:p>
        </p:txBody>
      </p:sp>
      <p:sp>
        <p:nvSpPr>
          <p:cNvPr id="4" name="Hexagon 3"/>
          <p:cNvSpPr/>
          <p:nvPr/>
        </p:nvSpPr>
        <p:spPr>
          <a:xfrm>
            <a:off x="729342" y="2502401"/>
            <a:ext cx="1970315" cy="1763486"/>
          </a:xfrm>
          <a:prstGeom prst="hexagon">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2296886" y="3352799"/>
            <a:ext cx="804864" cy="10885"/>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532719" y="2892974"/>
            <a:ext cx="2363559" cy="1037318"/>
          </a:xfrm>
          <a:prstGeom prst="rect">
            <a:avLst/>
          </a:prstGeom>
        </p:spPr>
        <p:txBody>
          <a:bodyPr vert="horz" lIns="91440" tIns="45720" rIns="91440" bIns="45720" rtlCol="0">
            <a:normAutofit lnSpcReduction="10000"/>
          </a:bodyPr>
          <a:lstStyle>
            <a:lvl1pPr marL="457200" indent="-457200" algn="l" defTabSz="914378" rtl="0" eaLnBrk="1" latinLnBrk="0" hangingPunct="1">
              <a:lnSpc>
                <a:spcPct val="90000"/>
              </a:lnSpc>
              <a:spcBef>
                <a:spcPts val="1000"/>
              </a:spcBef>
              <a:buSzPct val="110000"/>
              <a:buFont typeface="Arial Narrow" panose="020B0606020202030204" pitchFamily="34" charset="0"/>
              <a:buChar char="■"/>
              <a:defRPr sz="2800" kern="1200">
                <a:solidFill>
                  <a:srgbClr val="808084"/>
                </a:solidFill>
                <a:latin typeface="Arial Narrow" panose="020B0606020202030204" pitchFamily="34" charset="0"/>
                <a:ea typeface="+mn-ea"/>
                <a:cs typeface="+mn-cs"/>
              </a:defRPr>
            </a:lvl1pPr>
            <a:lvl2pPr marL="800089" indent="-342900" algn="l" defTabSz="914378" rtl="0" eaLnBrk="1" latinLnBrk="0" hangingPunct="1">
              <a:lnSpc>
                <a:spcPct val="90000"/>
              </a:lnSpc>
              <a:spcBef>
                <a:spcPts val="500"/>
              </a:spcBef>
              <a:buFont typeface="Arial Narrow" panose="020B0606020202030204" pitchFamily="34" charset="0"/>
              <a:buChar char="●"/>
              <a:defRPr sz="2400" kern="1200">
                <a:solidFill>
                  <a:srgbClr val="808084"/>
                </a:solidFill>
                <a:latin typeface="Arial Narrow" panose="020B0606020202030204" pitchFamily="34" charset="0"/>
                <a:ea typeface="+mn-ea"/>
                <a:cs typeface="+mn-cs"/>
              </a:defRPr>
            </a:lvl2pPr>
            <a:lvl3pPr marL="1142972" indent="-228594" algn="l" defTabSz="914378" rtl="0" eaLnBrk="1" latinLnBrk="0" hangingPunct="1">
              <a:lnSpc>
                <a:spcPct val="90000"/>
              </a:lnSpc>
              <a:spcBef>
                <a:spcPts val="500"/>
              </a:spcBef>
              <a:buFont typeface="Wingdings" panose="05000000000000000000" pitchFamily="2" charset="2"/>
              <a:buChar char="§"/>
              <a:defRPr sz="2000" kern="1200">
                <a:solidFill>
                  <a:srgbClr val="808084"/>
                </a:solidFill>
                <a:latin typeface="Arial Narrow" panose="020B0606020202030204" pitchFamily="34" charset="0"/>
                <a:ea typeface="+mn-ea"/>
                <a:cs typeface="+mn-cs"/>
              </a:defRPr>
            </a:lvl3pPr>
            <a:lvl4pPr marL="1714466" indent="-342900" algn="l" defTabSz="914378" rtl="0" eaLnBrk="1" latinLnBrk="0" hangingPunct="1">
              <a:lnSpc>
                <a:spcPct val="90000"/>
              </a:lnSpc>
              <a:spcBef>
                <a:spcPts val="500"/>
              </a:spcBef>
              <a:buFont typeface="Arial" panose="020B0604020202020204" pitchFamily="34" charset="0"/>
              <a:buChar char="•"/>
              <a:defRPr sz="1800" kern="1200">
                <a:solidFill>
                  <a:srgbClr val="808084"/>
                </a:solidFill>
                <a:latin typeface="Arial Narrow" panose="020B0606020202030204" pitchFamily="34" charset="0"/>
                <a:ea typeface="+mn-ea"/>
                <a:cs typeface="+mn-cs"/>
              </a:defRPr>
            </a:lvl4pPr>
            <a:lvl5pPr marL="2057348" indent="-228594" algn="l" defTabSz="914378" rtl="0" eaLnBrk="1" latinLnBrk="0" hangingPunct="1">
              <a:lnSpc>
                <a:spcPct val="90000"/>
              </a:lnSpc>
              <a:spcBef>
                <a:spcPts val="500"/>
              </a:spcBef>
              <a:buFont typeface="Courier New" panose="02070309020205020404" pitchFamily="49" charset="0"/>
              <a:buChar char="o"/>
              <a:defRPr sz="1800" kern="1200">
                <a:solidFill>
                  <a:srgbClr val="808084"/>
                </a:solidFill>
                <a:latin typeface="Arial Narrow" panose="020B0606020202030204" pitchFamily="34"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Narrow" panose="020B0606020202030204" pitchFamily="34" charset="0"/>
              <a:buNone/>
            </a:pPr>
            <a:r>
              <a:rPr lang="en-US" dirty="0">
                <a:solidFill>
                  <a:schemeClr val="bg1"/>
                </a:solidFill>
              </a:rPr>
              <a:t>Hard</a:t>
            </a:r>
          </a:p>
          <a:p>
            <a:pPr marL="0" indent="0" algn="ctr">
              <a:lnSpc>
                <a:spcPct val="100000"/>
              </a:lnSpc>
              <a:buFont typeface="Arial Narrow" panose="020B0606020202030204" pitchFamily="34" charset="0"/>
              <a:buNone/>
            </a:pPr>
            <a:r>
              <a:rPr lang="en-US" dirty="0">
                <a:solidFill>
                  <a:schemeClr val="bg1"/>
                </a:solidFill>
              </a:rPr>
              <a:t>Fraud</a:t>
            </a:r>
          </a:p>
        </p:txBody>
      </p:sp>
    </p:spTree>
    <p:extLst>
      <p:ext uri="{BB962C8B-B14F-4D97-AF65-F5344CB8AC3E}">
        <p14:creationId xmlns:p14="http://schemas.microsoft.com/office/powerpoint/2010/main" val="415059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Fraud</a:t>
            </a:r>
          </a:p>
        </p:txBody>
      </p:sp>
      <p:sp>
        <p:nvSpPr>
          <p:cNvPr id="3" name="Content Placeholder 2"/>
          <p:cNvSpPr>
            <a:spLocks noGrp="1"/>
          </p:cNvSpPr>
          <p:nvPr>
            <p:ph idx="1"/>
          </p:nvPr>
        </p:nvSpPr>
        <p:spPr>
          <a:xfrm>
            <a:off x="628651" y="1629680"/>
            <a:ext cx="7886700" cy="4351338"/>
          </a:xfrm>
        </p:spPr>
        <p:txBody>
          <a:bodyPr/>
          <a:lstStyle/>
          <a:p>
            <a:pPr marL="0" indent="0">
              <a:buNone/>
            </a:pPr>
            <a:r>
              <a:rPr lang="en-US" dirty="0"/>
              <a:t>Examples of hard fraud:</a:t>
            </a:r>
          </a:p>
          <a:p>
            <a:pPr lvl="1">
              <a:buFont typeface="Wingdings" panose="05000000000000000000" pitchFamily="2" charset="2"/>
              <a:buChar char="§"/>
            </a:pPr>
            <a:r>
              <a:rPr lang="en-US" dirty="0"/>
              <a:t>Over-insuring a property for an amount greater than the property’s value.</a:t>
            </a:r>
          </a:p>
          <a:p>
            <a:pPr lvl="1">
              <a:buFont typeface="Wingdings" panose="05000000000000000000" pitchFamily="2" charset="2"/>
              <a:buChar char="§"/>
            </a:pPr>
            <a:r>
              <a:rPr lang="en-US" dirty="0"/>
              <a:t>Claiming higher losses on claims than those actually suffered.</a:t>
            </a:r>
          </a:p>
          <a:p>
            <a:pPr lvl="1">
              <a:buFont typeface="Wingdings" panose="05000000000000000000" pitchFamily="2" charset="2"/>
              <a:buChar char="§"/>
            </a:pPr>
            <a:r>
              <a:rPr lang="en-US" dirty="0"/>
              <a:t>Claiming theft of items that were actually damaged or lost.</a:t>
            </a:r>
          </a:p>
          <a:p>
            <a:pPr lvl="1">
              <a:buFont typeface="Wingdings" panose="05000000000000000000" pitchFamily="2" charset="2"/>
              <a:buChar char="§"/>
            </a:pPr>
            <a:r>
              <a:rPr lang="en-US" dirty="0"/>
              <a:t>Selling clients unnecessary coverage.</a:t>
            </a:r>
          </a:p>
        </p:txBody>
      </p:sp>
    </p:spTree>
    <p:extLst>
      <p:ext uri="{BB962C8B-B14F-4D97-AF65-F5344CB8AC3E}">
        <p14:creationId xmlns:p14="http://schemas.microsoft.com/office/powerpoint/2010/main" val="7834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Hard Fraud</a:t>
            </a:r>
          </a:p>
        </p:txBody>
      </p:sp>
      <p:sp>
        <p:nvSpPr>
          <p:cNvPr id="3" name="Content Placeholder 2"/>
          <p:cNvSpPr>
            <a:spLocks noGrp="1"/>
          </p:cNvSpPr>
          <p:nvPr>
            <p:ph idx="1"/>
          </p:nvPr>
        </p:nvSpPr>
        <p:spPr>
          <a:xfrm>
            <a:off x="619124" y="1468273"/>
            <a:ext cx="5498647" cy="4573298"/>
          </a:xfrm>
        </p:spPr>
        <p:txBody>
          <a:bodyPr>
            <a:normAutofit/>
          </a:bodyPr>
          <a:lstStyle/>
          <a:p>
            <a:pPr marL="0" indent="0">
              <a:buNone/>
            </a:pPr>
            <a:r>
              <a:rPr lang="en-US" sz="2400" dirty="0"/>
              <a:t>In a recent case, an insurance agent was charged with mail fraud for receiving nearly $168,000 in premiums on policies that didn’t exist. The agent accepted payment for eight years on phony policies.*</a:t>
            </a:r>
          </a:p>
          <a:p>
            <a:pPr>
              <a:buFont typeface="Wingdings" panose="05000000000000000000" pitchFamily="2" charset="2"/>
              <a:buChar char="§"/>
            </a:pPr>
            <a:r>
              <a:rPr lang="en-US" sz="2400" dirty="0"/>
              <a:t>John has been unemployed for several months, when his old clunker car breaks down. Desperate for money to replace his car, John decides to make it look like someone broke into his house, then made a police report claiming theft of several expensive items. </a:t>
            </a:r>
            <a:endParaRPr lang="en-US" sz="900" dirty="0"/>
          </a:p>
          <a:p>
            <a:pPr marL="0" indent="0">
              <a:buNone/>
            </a:pPr>
            <a:r>
              <a:rPr lang="en-US" sz="1100" dirty="0"/>
              <a:t>  *San Francisco Chronicle. 2013</a:t>
            </a:r>
          </a:p>
          <a:p>
            <a:endParaRPr lang="en-US" dirty="0"/>
          </a:p>
          <a:p>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851" y="1390650"/>
            <a:ext cx="2527973" cy="2720068"/>
          </a:xfrm>
          <a:prstGeom prst="rect">
            <a:avLst/>
          </a:prstGeom>
        </p:spPr>
      </p:pic>
    </p:spTree>
    <p:extLst>
      <p:ext uri="{BB962C8B-B14F-4D97-AF65-F5344CB8AC3E}">
        <p14:creationId xmlns:p14="http://schemas.microsoft.com/office/powerpoint/2010/main" val="11894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Fraud</a:t>
            </a:r>
          </a:p>
        </p:txBody>
      </p:sp>
      <p:sp>
        <p:nvSpPr>
          <p:cNvPr id="3" name="Content Placeholder 2"/>
          <p:cNvSpPr>
            <a:spLocks noGrp="1"/>
          </p:cNvSpPr>
          <p:nvPr>
            <p:ph idx="1"/>
          </p:nvPr>
        </p:nvSpPr>
        <p:spPr>
          <a:xfrm>
            <a:off x="2160473" y="1640178"/>
            <a:ext cx="4921022" cy="1251857"/>
          </a:xfrm>
        </p:spPr>
        <p:txBody>
          <a:bodyPr/>
          <a:lstStyle/>
          <a:p>
            <a:pPr marL="0" indent="0" algn="ctr">
              <a:buNone/>
            </a:pPr>
            <a:r>
              <a:rPr lang="en-US" dirty="0"/>
              <a:t>Hard fraud is one of the reasons insurance companies have insurance fraud investigators.</a:t>
            </a:r>
          </a:p>
          <a:p>
            <a:pPr lvl="1"/>
            <a:endParaRPr lang="en-US" dirty="0"/>
          </a:p>
        </p:txBody>
      </p:sp>
      <p:sp>
        <p:nvSpPr>
          <p:cNvPr id="4" name="Hexagon 3"/>
          <p:cNvSpPr/>
          <p:nvPr/>
        </p:nvSpPr>
        <p:spPr>
          <a:xfrm>
            <a:off x="3635828" y="3612744"/>
            <a:ext cx="1970315" cy="1763486"/>
          </a:xfrm>
          <a:prstGeom prst="hexagon">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V="1">
            <a:off x="5203711" y="3612744"/>
            <a:ext cx="696346" cy="512940"/>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3439205" y="4003317"/>
            <a:ext cx="2363559" cy="1037318"/>
          </a:xfrm>
          <a:prstGeom prst="rect">
            <a:avLst/>
          </a:prstGeom>
        </p:spPr>
        <p:txBody>
          <a:bodyPr vert="horz" lIns="91440" tIns="45720" rIns="91440" bIns="45720" rtlCol="0">
            <a:normAutofit lnSpcReduction="10000"/>
          </a:bodyPr>
          <a:lstStyle>
            <a:lvl1pPr marL="457200" indent="-457200" algn="l" defTabSz="914378" rtl="0" eaLnBrk="1" latinLnBrk="0" hangingPunct="1">
              <a:lnSpc>
                <a:spcPct val="90000"/>
              </a:lnSpc>
              <a:spcBef>
                <a:spcPts val="1000"/>
              </a:spcBef>
              <a:buSzPct val="110000"/>
              <a:buFont typeface="Arial Narrow" panose="020B0606020202030204" pitchFamily="34" charset="0"/>
              <a:buChar char="■"/>
              <a:defRPr sz="2800" kern="1200">
                <a:solidFill>
                  <a:srgbClr val="808084"/>
                </a:solidFill>
                <a:latin typeface="Arial Narrow" panose="020B0606020202030204" pitchFamily="34" charset="0"/>
                <a:ea typeface="+mn-ea"/>
                <a:cs typeface="+mn-cs"/>
              </a:defRPr>
            </a:lvl1pPr>
            <a:lvl2pPr marL="800089" indent="-342900" algn="l" defTabSz="914378" rtl="0" eaLnBrk="1" latinLnBrk="0" hangingPunct="1">
              <a:lnSpc>
                <a:spcPct val="90000"/>
              </a:lnSpc>
              <a:spcBef>
                <a:spcPts val="500"/>
              </a:spcBef>
              <a:buFont typeface="Arial Narrow" panose="020B0606020202030204" pitchFamily="34" charset="0"/>
              <a:buChar char="●"/>
              <a:defRPr sz="2400" kern="1200">
                <a:solidFill>
                  <a:srgbClr val="808084"/>
                </a:solidFill>
                <a:latin typeface="Arial Narrow" panose="020B0606020202030204" pitchFamily="34" charset="0"/>
                <a:ea typeface="+mn-ea"/>
                <a:cs typeface="+mn-cs"/>
              </a:defRPr>
            </a:lvl2pPr>
            <a:lvl3pPr marL="1142972" indent="-228594" algn="l" defTabSz="914378" rtl="0" eaLnBrk="1" latinLnBrk="0" hangingPunct="1">
              <a:lnSpc>
                <a:spcPct val="90000"/>
              </a:lnSpc>
              <a:spcBef>
                <a:spcPts val="500"/>
              </a:spcBef>
              <a:buFont typeface="Wingdings" panose="05000000000000000000" pitchFamily="2" charset="2"/>
              <a:buChar char="§"/>
              <a:defRPr sz="2000" kern="1200">
                <a:solidFill>
                  <a:srgbClr val="808084"/>
                </a:solidFill>
                <a:latin typeface="Arial Narrow" panose="020B0606020202030204" pitchFamily="34" charset="0"/>
                <a:ea typeface="+mn-ea"/>
                <a:cs typeface="+mn-cs"/>
              </a:defRPr>
            </a:lvl3pPr>
            <a:lvl4pPr marL="1714466" indent="-342900" algn="l" defTabSz="914378" rtl="0" eaLnBrk="1" latinLnBrk="0" hangingPunct="1">
              <a:lnSpc>
                <a:spcPct val="90000"/>
              </a:lnSpc>
              <a:spcBef>
                <a:spcPts val="500"/>
              </a:spcBef>
              <a:buFont typeface="Arial" panose="020B0604020202020204" pitchFamily="34" charset="0"/>
              <a:buChar char="•"/>
              <a:defRPr sz="1800" kern="1200">
                <a:solidFill>
                  <a:srgbClr val="808084"/>
                </a:solidFill>
                <a:latin typeface="Arial Narrow" panose="020B0606020202030204" pitchFamily="34" charset="0"/>
                <a:ea typeface="+mn-ea"/>
                <a:cs typeface="+mn-cs"/>
              </a:defRPr>
            </a:lvl4pPr>
            <a:lvl5pPr marL="2057348" indent="-228594" algn="l" defTabSz="914378" rtl="0" eaLnBrk="1" latinLnBrk="0" hangingPunct="1">
              <a:lnSpc>
                <a:spcPct val="90000"/>
              </a:lnSpc>
              <a:spcBef>
                <a:spcPts val="500"/>
              </a:spcBef>
              <a:buFont typeface="Courier New" panose="02070309020205020404" pitchFamily="49" charset="0"/>
              <a:buChar char="o"/>
              <a:defRPr sz="1800" kern="1200">
                <a:solidFill>
                  <a:srgbClr val="808084"/>
                </a:solidFill>
                <a:latin typeface="Arial Narrow" panose="020B0606020202030204" pitchFamily="34"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Narrow" panose="020B0606020202030204" pitchFamily="34" charset="0"/>
              <a:buNone/>
            </a:pPr>
            <a:r>
              <a:rPr lang="en-US" dirty="0">
                <a:solidFill>
                  <a:schemeClr val="bg1"/>
                </a:solidFill>
              </a:rPr>
              <a:t>Hard</a:t>
            </a:r>
          </a:p>
          <a:p>
            <a:pPr marL="0" indent="0" algn="ctr">
              <a:lnSpc>
                <a:spcPct val="100000"/>
              </a:lnSpc>
              <a:buFont typeface="Arial Narrow" panose="020B0606020202030204" pitchFamily="34" charset="0"/>
              <a:buNone/>
            </a:pPr>
            <a:r>
              <a:rPr lang="en-US" dirty="0">
                <a:solidFill>
                  <a:schemeClr val="bg1"/>
                </a:solidFill>
              </a:rPr>
              <a:t>Fraud</a:t>
            </a:r>
          </a:p>
        </p:txBody>
      </p:sp>
      <p:cxnSp>
        <p:nvCxnSpPr>
          <p:cNvPr id="8" name="Straight Arrow Connector 7"/>
          <p:cNvCxnSpPr/>
          <p:nvPr/>
        </p:nvCxnSpPr>
        <p:spPr>
          <a:xfrm flipH="1" flipV="1">
            <a:off x="3236291" y="3600220"/>
            <a:ext cx="708073" cy="570210"/>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3" idx="2"/>
          </p:cNvCxnSpPr>
          <p:nvPr/>
        </p:nvCxnSpPr>
        <p:spPr>
          <a:xfrm flipV="1">
            <a:off x="4620984" y="2892035"/>
            <a:ext cx="0" cy="885308"/>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05680" y="3224753"/>
            <a:ext cx="2641069" cy="1815882"/>
          </a:xfrm>
          <a:prstGeom prst="rect">
            <a:avLst/>
          </a:prstGeom>
        </p:spPr>
        <p:txBody>
          <a:bodyPr wrap="square">
            <a:spAutoFit/>
          </a:bodyPr>
          <a:lstStyle/>
          <a:p>
            <a:r>
              <a:rPr lang="en-US" sz="2800" dirty="0">
                <a:solidFill>
                  <a:srgbClr val="808084"/>
                </a:solidFill>
                <a:latin typeface="Arial Narrow" panose="020B0606020202030204" pitchFamily="34" charset="0"/>
              </a:rPr>
              <a:t>Hard fraud cases almost always result in felony charges.</a:t>
            </a:r>
          </a:p>
        </p:txBody>
      </p:sp>
      <p:sp>
        <p:nvSpPr>
          <p:cNvPr id="16" name="Rectangle 15"/>
          <p:cNvSpPr/>
          <p:nvPr/>
        </p:nvSpPr>
        <p:spPr>
          <a:xfrm>
            <a:off x="511630" y="3377153"/>
            <a:ext cx="2521746" cy="954107"/>
          </a:xfrm>
          <a:prstGeom prst="rect">
            <a:avLst/>
          </a:prstGeom>
        </p:spPr>
        <p:txBody>
          <a:bodyPr wrap="square">
            <a:spAutoFit/>
          </a:bodyPr>
          <a:lstStyle/>
          <a:p>
            <a:pPr algn="r"/>
            <a:r>
              <a:rPr lang="en-US" sz="2800" dirty="0">
                <a:solidFill>
                  <a:srgbClr val="808084"/>
                </a:solidFill>
                <a:latin typeface="Arial Narrow" panose="020B0606020202030204" pitchFamily="34" charset="0"/>
              </a:rPr>
              <a:t>Hard insurance fraud is common.</a:t>
            </a:r>
          </a:p>
        </p:txBody>
      </p:sp>
    </p:spTree>
    <p:extLst>
      <p:ext uri="{BB962C8B-B14F-4D97-AF65-F5344CB8AC3E}">
        <p14:creationId xmlns:p14="http://schemas.microsoft.com/office/powerpoint/2010/main" val="67364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Fraud</a:t>
            </a:r>
          </a:p>
        </p:txBody>
      </p:sp>
      <p:sp>
        <p:nvSpPr>
          <p:cNvPr id="3" name="Content Placeholder 2"/>
          <p:cNvSpPr>
            <a:spLocks noGrp="1"/>
          </p:cNvSpPr>
          <p:nvPr>
            <p:ph idx="1"/>
          </p:nvPr>
        </p:nvSpPr>
        <p:spPr>
          <a:xfrm>
            <a:off x="2982682" y="1499805"/>
            <a:ext cx="5523141" cy="4351338"/>
          </a:xfrm>
        </p:spPr>
        <p:txBody>
          <a:bodyPr>
            <a:normAutofit/>
          </a:bodyPr>
          <a:lstStyle/>
          <a:p>
            <a:pPr>
              <a:buFont typeface="Wingdings" panose="05000000000000000000" pitchFamily="2" charset="2"/>
              <a:buChar char="§"/>
            </a:pPr>
            <a:r>
              <a:rPr lang="en-US" dirty="0"/>
              <a:t>Soft fraud is the “white lie” concept of withholding important information or embellishing facts in order to financially benefit.</a:t>
            </a:r>
          </a:p>
          <a:p>
            <a:pPr>
              <a:buFont typeface="Wingdings" panose="05000000000000000000" pitchFamily="2" charset="2"/>
              <a:buChar char="§"/>
            </a:pPr>
            <a:r>
              <a:rPr lang="en-US" dirty="0"/>
              <a:t>It is usually unplanned and arises when the opportunity presents itself.</a:t>
            </a:r>
          </a:p>
          <a:p>
            <a:pPr>
              <a:buFont typeface="Wingdings" panose="05000000000000000000" pitchFamily="2" charset="2"/>
              <a:buChar char="§"/>
            </a:pPr>
            <a:r>
              <a:rPr lang="en-US" dirty="0"/>
              <a:t>This is the most common form of insurance fraud and the most difficult to detect because it usually has a large element of truth to it.</a:t>
            </a:r>
          </a:p>
          <a:p>
            <a:pPr marL="0" indent="0">
              <a:buNone/>
            </a:pPr>
            <a:endParaRPr lang="en-US" dirty="0"/>
          </a:p>
          <a:p>
            <a:endParaRPr lang="en-US" dirty="0"/>
          </a:p>
        </p:txBody>
      </p:sp>
      <p:sp>
        <p:nvSpPr>
          <p:cNvPr id="4" name="Oval 3"/>
          <p:cNvSpPr/>
          <p:nvPr/>
        </p:nvSpPr>
        <p:spPr>
          <a:xfrm>
            <a:off x="619124" y="2574745"/>
            <a:ext cx="1891396" cy="1882677"/>
          </a:xfrm>
          <a:prstGeom prst="ellipse">
            <a:avLst/>
          </a:prstGeom>
          <a:solidFill>
            <a:srgbClr val="DD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383042" y="2997425"/>
            <a:ext cx="2363559" cy="1037318"/>
          </a:xfrm>
          <a:prstGeom prst="rect">
            <a:avLst/>
          </a:prstGeom>
        </p:spPr>
        <p:txBody>
          <a:bodyPr vert="horz" lIns="91440" tIns="45720" rIns="91440" bIns="45720" rtlCol="0">
            <a:normAutofit lnSpcReduction="10000"/>
          </a:bodyPr>
          <a:lstStyle>
            <a:lvl1pPr marL="457200" indent="-457200" algn="l" defTabSz="914378" rtl="0" eaLnBrk="1" latinLnBrk="0" hangingPunct="1">
              <a:lnSpc>
                <a:spcPct val="90000"/>
              </a:lnSpc>
              <a:spcBef>
                <a:spcPts val="1000"/>
              </a:spcBef>
              <a:buSzPct val="110000"/>
              <a:buFont typeface="Arial Narrow" panose="020B0606020202030204" pitchFamily="34" charset="0"/>
              <a:buChar char="■"/>
              <a:defRPr sz="2800" kern="1200">
                <a:solidFill>
                  <a:srgbClr val="808084"/>
                </a:solidFill>
                <a:latin typeface="Arial Narrow" panose="020B0606020202030204" pitchFamily="34" charset="0"/>
                <a:ea typeface="+mn-ea"/>
                <a:cs typeface="+mn-cs"/>
              </a:defRPr>
            </a:lvl1pPr>
            <a:lvl2pPr marL="800089" indent="-342900" algn="l" defTabSz="914378" rtl="0" eaLnBrk="1" latinLnBrk="0" hangingPunct="1">
              <a:lnSpc>
                <a:spcPct val="90000"/>
              </a:lnSpc>
              <a:spcBef>
                <a:spcPts val="500"/>
              </a:spcBef>
              <a:buFont typeface="Arial Narrow" panose="020B0606020202030204" pitchFamily="34" charset="0"/>
              <a:buChar char="●"/>
              <a:defRPr sz="2400" kern="1200">
                <a:solidFill>
                  <a:srgbClr val="808084"/>
                </a:solidFill>
                <a:latin typeface="Arial Narrow" panose="020B0606020202030204" pitchFamily="34" charset="0"/>
                <a:ea typeface="+mn-ea"/>
                <a:cs typeface="+mn-cs"/>
              </a:defRPr>
            </a:lvl2pPr>
            <a:lvl3pPr marL="1142972" indent="-228594" algn="l" defTabSz="914378" rtl="0" eaLnBrk="1" latinLnBrk="0" hangingPunct="1">
              <a:lnSpc>
                <a:spcPct val="90000"/>
              </a:lnSpc>
              <a:spcBef>
                <a:spcPts val="500"/>
              </a:spcBef>
              <a:buFont typeface="Wingdings" panose="05000000000000000000" pitchFamily="2" charset="2"/>
              <a:buChar char="§"/>
              <a:defRPr sz="2000" kern="1200">
                <a:solidFill>
                  <a:srgbClr val="808084"/>
                </a:solidFill>
                <a:latin typeface="Arial Narrow" panose="020B0606020202030204" pitchFamily="34" charset="0"/>
                <a:ea typeface="+mn-ea"/>
                <a:cs typeface="+mn-cs"/>
              </a:defRPr>
            </a:lvl3pPr>
            <a:lvl4pPr marL="1714466" indent="-342900" algn="l" defTabSz="914378" rtl="0" eaLnBrk="1" latinLnBrk="0" hangingPunct="1">
              <a:lnSpc>
                <a:spcPct val="90000"/>
              </a:lnSpc>
              <a:spcBef>
                <a:spcPts val="500"/>
              </a:spcBef>
              <a:buFont typeface="Arial" panose="020B0604020202020204" pitchFamily="34" charset="0"/>
              <a:buChar char="•"/>
              <a:defRPr sz="1800" kern="1200">
                <a:solidFill>
                  <a:srgbClr val="808084"/>
                </a:solidFill>
                <a:latin typeface="Arial Narrow" panose="020B0606020202030204" pitchFamily="34" charset="0"/>
                <a:ea typeface="+mn-ea"/>
                <a:cs typeface="+mn-cs"/>
              </a:defRPr>
            </a:lvl4pPr>
            <a:lvl5pPr marL="2057348" indent="-228594" algn="l" defTabSz="914378" rtl="0" eaLnBrk="1" latinLnBrk="0" hangingPunct="1">
              <a:lnSpc>
                <a:spcPct val="90000"/>
              </a:lnSpc>
              <a:spcBef>
                <a:spcPts val="500"/>
              </a:spcBef>
              <a:buFont typeface="Courier New" panose="02070309020205020404" pitchFamily="49" charset="0"/>
              <a:buChar char="o"/>
              <a:defRPr sz="1800" kern="1200">
                <a:solidFill>
                  <a:srgbClr val="808084"/>
                </a:solidFill>
                <a:latin typeface="Arial Narrow" panose="020B0606020202030204" pitchFamily="34"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Narrow" panose="020B0606020202030204" pitchFamily="34" charset="0"/>
              <a:buNone/>
            </a:pPr>
            <a:r>
              <a:rPr lang="en-US" dirty="0">
                <a:solidFill>
                  <a:schemeClr val="bg1"/>
                </a:solidFill>
              </a:rPr>
              <a:t>Soft</a:t>
            </a:r>
          </a:p>
          <a:p>
            <a:pPr marL="0" indent="0" algn="ctr">
              <a:lnSpc>
                <a:spcPct val="100000"/>
              </a:lnSpc>
              <a:buFont typeface="Arial Narrow" panose="020B0606020202030204" pitchFamily="34" charset="0"/>
              <a:buNone/>
            </a:pPr>
            <a:r>
              <a:rPr lang="en-US" dirty="0">
                <a:solidFill>
                  <a:schemeClr val="bg1"/>
                </a:solidFill>
              </a:rPr>
              <a:t>Fraud</a:t>
            </a:r>
          </a:p>
        </p:txBody>
      </p:sp>
      <p:cxnSp>
        <p:nvCxnSpPr>
          <p:cNvPr id="6" name="Straight Arrow Connector 5"/>
          <p:cNvCxnSpPr/>
          <p:nvPr/>
        </p:nvCxnSpPr>
        <p:spPr>
          <a:xfrm>
            <a:off x="2177818" y="3516084"/>
            <a:ext cx="804864" cy="10885"/>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85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Fraud</a:t>
            </a:r>
          </a:p>
        </p:txBody>
      </p:sp>
      <p:sp>
        <p:nvSpPr>
          <p:cNvPr id="3" name="Content Placeholder 2"/>
          <p:cNvSpPr>
            <a:spLocks noGrp="1"/>
          </p:cNvSpPr>
          <p:nvPr>
            <p:ph idx="1"/>
          </p:nvPr>
        </p:nvSpPr>
        <p:spPr/>
        <p:txBody>
          <a:bodyPr/>
          <a:lstStyle/>
          <a:p>
            <a:pPr marL="0" indent="0">
              <a:buNone/>
            </a:pPr>
            <a:r>
              <a:rPr lang="en-US" dirty="0"/>
              <a:t>Examples of soft fraud:</a:t>
            </a:r>
          </a:p>
          <a:p>
            <a:pPr lvl="1">
              <a:buFont typeface="Wingdings" panose="05000000000000000000" pitchFamily="2" charset="2"/>
              <a:buChar char="§"/>
            </a:pPr>
            <a:r>
              <a:rPr lang="en-US" dirty="0"/>
              <a:t>Exaggerating claims that would otherwise be legitimate.</a:t>
            </a:r>
          </a:p>
          <a:p>
            <a:pPr lvl="1">
              <a:buFont typeface="Wingdings" panose="05000000000000000000" pitchFamily="2" charset="2"/>
              <a:buChar char="§"/>
            </a:pPr>
            <a:r>
              <a:rPr lang="en-US" dirty="0"/>
              <a:t>Claiming injuries are more severe than they are.</a:t>
            </a:r>
          </a:p>
          <a:p>
            <a:pPr lvl="1">
              <a:buFont typeface="Wingdings" panose="05000000000000000000" pitchFamily="2" charset="2"/>
              <a:buChar char="§"/>
            </a:pPr>
            <a:r>
              <a:rPr lang="en-US" dirty="0"/>
              <a:t>Claiming stolen property is worth more than it is.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47381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Soft Fraud</a:t>
            </a:r>
          </a:p>
        </p:txBody>
      </p:sp>
      <p:sp>
        <p:nvSpPr>
          <p:cNvPr id="3" name="Content Placeholder 2"/>
          <p:cNvSpPr>
            <a:spLocks noGrp="1"/>
          </p:cNvSpPr>
          <p:nvPr>
            <p:ph idx="1"/>
          </p:nvPr>
        </p:nvSpPr>
        <p:spPr>
          <a:xfrm>
            <a:off x="619125" y="1390649"/>
            <a:ext cx="5476876" cy="4825093"/>
          </a:xfrm>
        </p:spPr>
        <p:txBody>
          <a:bodyPr>
            <a:normAutofit/>
          </a:bodyPr>
          <a:lstStyle/>
          <a:p>
            <a:pPr marL="0" indent="0">
              <a:buNone/>
            </a:pPr>
            <a:r>
              <a:rPr lang="en-US" sz="2400" dirty="0"/>
              <a:t>Mary has lost her expensive ring. When she files the claim, she tells her agent that the ring really only cost $500 to replace but since this was given to her by her deceased grandmother it should have much more sentimental value and would like to get $1,000 for it. Agent, seeing an opportunity to earn a little spending money, files a claim on Mary’s behalf, bumping up the value of the ring to $1,200. She then pockets the extra $200 without telling Mary.</a:t>
            </a:r>
          </a:p>
          <a:p>
            <a:pPr>
              <a:buFont typeface="Wingdings" panose="05000000000000000000" pitchFamily="2" charset="2"/>
              <a:buChar char="§"/>
            </a:pPr>
            <a:r>
              <a:rPr lang="en-US" sz="2400" dirty="0"/>
              <a:t>Both Mary and the agent have just committed soft fraud</a:t>
            </a:r>
            <a:r>
              <a:rPr lang="en-US" dirty="0"/>
              <a:t>.</a:t>
            </a:r>
          </a:p>
          <a:p>
            <a:endParaRPr lang="en-US" dirty="0"/>
          </a:p>
          <a:p>
            <a:pPr>
              <a:buFont typeface="Wingdings" panose="05000000000000000000" pitchFamily="2" charset="2"/>
              <a:buChar char="§"/>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676"/>
          <a:stretch/>
        </p:blipFill>
        <p:spPr>
          <a:xfrm>
            <a:off x="5965371" y="1390650"/>
            <a:ext cx="2540453" cy="3056506"/>
          </a:xfrm>
          <a:prstGeom prst="rect">
            <a:avLst/>
          </a:prstGeom>
        </p:spPr>
      </p:pic>
    </p:spTree>
    <p:extLst>
      <p:ext uri="{BB962C8B-B14F-4D97-AF65-F5344CB8AC3E}">
        <p14:creationId xmlns:p14="http://schemas.microsoft.com/office/powerpoint/2010/main" val="375322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3038"/>
          <a:stretch/>
        </p:blipFill>
        <p:spPr>
          <a:xfrm>
            <a:off x="6139543" y="1531711"/>
            <a:ext cx="2366281" cy="3333750"/>
          </a:xfrm>
          <a:prstGeom prst="rect">
            <a:avLst/>
          </a:prstGeom>
        </p:spPr>
      </p:pic>
      <p:sp>
        <p:nvSpPr>
          <p:cNvPr id="2" name="Title 1"/>
          <p:cNvSpPr>
            <a:spLocks noGrp="1"/>
          </p:cNvSpPr>
          <p:nvPr>
            <p:ph type="title"/>
          </p:nvPr>
        </p:nvSpPr>
        <p:spPr/>
        <p:txBody>
          <a:bodyPr/>
          <a:lstStyle/>
          <a:p>
            <a:r>
              <a:rPr lang="en-US" dirty="0"/>
              <a:t>Fraud</a:t>
            </a:r>
          </a:p>
        </p:txBody>
      </p:sp>
      <p:sp>
        <p:nvSpPr>
          <p:cNvPr id="3" name="Content Placeholder 2"/>
          <p:cNvSpPr>
            <a:spLocks noGrp="1"/>
          </p:cNvSpPr>
          <p:nvPr>
            <p:ph idx="1"/>
          </p:nvPr>
        </p:nvSpPr>
        <p:spPr>
          <a:xfrm>
            <a:off x="628650" y="1825625"/>
            <a:ext cx="5989863" cy="4351338"/>
          </a:xfrm>
        </p:spPr>
        <p:txBody>
          <a:bodyPr>
            <a:normAutofit/>
          </a:bodyPr>
          <a:lstStyle/>
          <a:p>
            <a:pPr marL="0" indent="0">
              <a:buNone/>
            </a:pPr>
            <a:r>
              <a:rPr lang="en-US" dirty="0"/>
              <a:t>Whether the fraud is planned or the result of an opportunity, it is against the law and in direct violation of all corporate, association and legal ethical standards. </a:t>
            </a:r>
          </a:p>
          <a:p>
            <a:pPr>
              <a:buFont typeface="Wingdings" panose="05000000000000000000" pitchFamily="2" charset="2"/>
              <a:buChar char="§"/>
            </a:pPr>
            <a:r>
              <a:rPr lang="en-US" dirty="0"/>
              <a:t>It is also a direct violation of the regulatory requirements set by the industry and by each state’s insurance commission.</a:t>
            </a:r>
          </a:p>
          <a:p>
            <a:pPr lvl="1"/>
            <a:endParaRPr lang="en-US" dirty="0"/>
          </a:p>
          <a:p>
            <a:endParaRPr lang="en-US" dirty="0"/>
          </a:p>
          <a:p>
            <a:endParaRPr lang="en-US" dirty="0"/>
          </a:p>
        </p:txBody>
      </p:sp>
    </p:spTree>
    <p:extLst>
      <p:ext uri="{BB962C8B-B14F-4D97-AF65-F5344CB8AC3E}">
        <p14:creationId xmlns:p14="http://schemas.microsoft.com/office/powerpoint/2010/main" val="29871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1914" y="1427370"/>
            <a:ext cx="5163910" cy="4314617"/>
          </a:xfrm>
          <a:prstGeom prst="rect">
            <a:avLst/>
          </a:prstGeom>
        </p:spPr>
      </p:pic>
      <p:sp>
        <p:nvSpPr>
          <p:cNvPr id="2" name="Title 1"/>
          <p:cNvSpPr>
            <a:spLocks noGrp="1"/>
          </p:cNvSpPr>
          <p:nvPr>
            <p:ph type="title"/>
          </p:nvPr>
        </p:nvSpPr>
        <p:spPr/>
        <p:txBody>
          <a:bodyPr/>
          <a:lstStyle/>
          <a:p>
            <a:r>
              <a:rPr lang="en-US" dirty="0"/>
              <a:t>What is Ethics?</a:t>
            </a:r>
          </a:p>
        </p:txBody>
      </p:sp>
      <p:sp>
        <p:nvSpPr>
          <p:cNvPr id="3" name="Content Placeholder 2"/>
          <p:cNvSpPr>
            <a:spLocks noGrp="1"/>
          </p:cNvSpPr>
          <p:nvPr>
            <p:ph idx="1"/>
          </p:nvPr>
        </p:nvSpPr>
        <p:spPr>
          <a:xfrm>
            <a:off x="619124" y="2558142"/>
            <a:ext cx="3014830" cy="3183845"/>
          </a:xfrm>
        </p:spPr>
        <p:txBody>
          <a:bodyPr>
            <a:normAutofit/>
          </a:bodyPr>
          <a:lstStyle/>
          <a:p>
            <a:pPr marL="0" indent="0">
              <a:buNone/>
            </a:pPr>
            <a:r>
              <a:rPr lang="en-US" sz="3600" dirty="0"/>
              <a:t>Merriam-Webster Dictionary Definition:</a:t>
            </a:r>
          </a:p>
          <a:p>
            <a:pPr marL="457189" lvl="1" indent="0">
              <a:buNone/>
            </a:pPr>
            <a:endParaRPr lang="en-US" sz="3200" dirty="0"/>
          </a:p>
          <a:p>
            <a:pPr marL="0" indent="0">
              <a:buNone/>
            </a:pPr>
            <a:endParaRPr lang="en-US" sz="3600" dirty="0"/>
          </a:p>
          <a:p>
            <a:pPr marL="1371578" lvl="2" indent="-457200">
              <a:buAutoNum type="arabicPeriod"/>
            </a:pPr>
            <a:endParaRPr lang="en-US" sz="2800" dirty="0"/>
          </a:p>
        </p:txBody>
      </p:sp>
      <p:sp>
        <p:nvSpPr>
          <p:cNvPr id="4" name="Rectangle 3"/>
          <p:cNvSpPr/>
          <p:nvPr/>
        </p:nvSpPr>
        <p:spPr>
          <a:xfrm>
            <a:off x="4869337" y="2153338"/>
            <a:ext cx="312645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808084"/>
                </a:solidFill>
                <a:latin typeface="Arial Narrow" panose="020B0606020202030204" pitchFamily="34" charset="0"/>
              </a:rPr>
              <a:t>The discipline dealing with what is good and bad and with moral duty and obligation.</a:t>
            </a:r>
          </a:p>
        </p:txBody>
      </p:sp>
      <p:sp>
        <p:nvSpPr>
          <p:cNvPr id="5" name="Rectangle 4"/>
          <p:cNvSpPr/>
          <p:nvPr/>
        </p:nvSpPr>
        <p:spPr>
          <a:xfrm>
            <a:off x="4865304" y="3188277"/>
            <a:ext cx="325022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808084"/>
                </a:solidFill>
                <a:latin typeface="Arial Narrow" panose="020B0606020202030204" pitchFamily="34" charset="0"/>
              </a:rPr>
              <a:t>A set of moral principles; a theory or system of moral values. </a:t>
            </a:r>
          </a:p>
        </p:txBody>
      </p:sp>
      <p:sp>
        <p:nvSpPr>
          <p:cNvPr id="6" name="Rectangle 5"/>
          <p:cNvSpPr/>
          <p:nvPr/>
        </p:nvSpPr>
        <p:spPr>
          <a:xfrm>
            <a:off x="4865303" y="4371444"/>
            <a:ext cx="339174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808084"/>
                </a:solidFill>
                <a:latin typeface="Arial Narrow" panose="020B0606020202030204" pitchFamily="34" charset="0"/>
              </a:rPr>
              <a:t>The principles of conduct governing an individual or a group.</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653" t="40337" r="67958" b="41497"/>
          <a:stretch/>
        </p:blipFill>
        <p:spPr>
          <a:xfrm>
            <a:off x="4199114" y="1970133"/>
            <a:ext cx="794657" cy="783772"/>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653" t="40337" r="67958" b="41497"/>
          <a:stretch/>
        </p:blipFill>
        <p:spPr>
          <a:xfrm>
            <a:off x="4199114" y="4348963"/>
            <a:ext cx="794657" cy="783772"/>
          </a:xfrm>
          <a:prstGeom prst="rect">
            <a:avLst/>
          </a:prstGeom>
        </p:spPr>
      </p:pic>
    </p:spTree>
    <p:extLst>
      <p:ext uri="{BB962C8B-B14F-4D97-AF65-F5344CB8AC3E}">
        <p14:creationId xmlns:p14="http://schemas.microsoft.com/office/powerpoint/2010/main" val="371993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Compliance</a:t>
            </a:r>
          </a:p>
        </p:txBody>
      </p:sp>
    </p:spTree>
    <p:extLst>
      <p:ext uri="{BB962C8B-B14F-4D97-AF65-F5344CB8AC3E}">
        <p14:creationId xmlns:p14="http://schemas.microsoft.com/office/powerpoint/2010/main" val="2737541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a:xfrm>
            <a:off x="2185919" y="1825625"/>
            <a:ext cx="6055180" cy="4351338"/>
          </a:xfrm>
        </p:spPr>
        <p:txBody>
          <a:bodyPr>
            <a:normAutofit/>
          </a:bodyPr>
          <a:lstStyle/>
          <a:p>
            <a:pPr marL="0" indent="0">
              <a:buNone/>
            </a:pPr>
            <a:r>
              <a:rPr lang="en-US" dirty="0">
                <a:solidFill>
                  <a:srgbClr val="174770"/>
                </a:solidFill>
              </a:rPr>
              <a:t>Accountability and compliance are very much an agent’s responsibility.</a:t>
            </a:r>
          </a:p>
          <a:p>
            <a:pPr>
              <a:buFont typeface="Wingdings" panose="05000000000000000000" pitchFamily="2" charset="2"/>
              <a:buChar char="§"/>
            </a:pPr>
            <a:r>
              <a:rPr lang="en-US" dirty="0"/>
              <a:t>Agents are responsible for staying up-to-date on current regulations, changes in regulation, and what is required of them in order to maintain compliance.</a:t>
            </a:r>
          </a:p>
          <a:p>
            <a:endParaRPr lang="en-US" dirty="0"/>
          </a:p>
          <a:p>
            <a:pPr lvl="1"/>
            <a:endParaRPr lang="en-US" dirty="0"/>
          </a:p>
          <a:p>
            <a:endParaRPr lang="en-US" dirty="0"/>
          </a:p>
          <a:p>
            <a:endParaRPr lang="en-US" dirty="0"/>
          </a:p>
        </p:txBody>
      </p:sp>
      <p:sp>
        <p:nvSpPr>
          <p:cNvPr id="4" name="Rectangle 3"/>
          <p:cNvSpPr/>
          <p:nvPr/>
        </p:nvSpPr>
        <p:spPr>
          <a:xfrm>
            <a:off x="698440" y="2111830"/>
            <a:ext cx="859869" cy="859869"/>
          </a:xfrm>
          <a:prstGeom prst="rect">
            <a:avLst/>
          </a:prstGeom>
          <a:solidFill>
            <a:srgbClr val="51B5E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9954" y="2264230"/>
            <a:ext cx="575189" cy="57518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442" t="15290" r="67115" b="70310"/>
          <a:stretch/>
        </p:blipFill>
        <p:spPr>
          <a:xfrm>
            <a:off x="673553" y="1951886"/>
            <a:ext cx="1454822" cy="1064505"/>
          </a:xfrm>
          <a:prstGeom prst="rect">
            <a:avLst/>
          </a:prstGeom>
        </p:spPr>
      </p:pic>
    </p:spTree>
    <p:extLst>
      <p:ext uri="{BB962C8B-B14F-4D97-AF65-F5344CB8AC3E}">
        <p14:creationId xmlns:p14="http://schemas.microsoft.com/office/powerpoint/2010/main" val="20161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Example:</a:t>
            </a:r>
          </a:p>
        </p:txBody>
      </p:sp>
      <p:sp>
        <p:nvSpPr>
          <p:cNvPr id="3" name="Content Placeholder 2"/>
          <p:cNvSpPr>
            <a:spLocks noGrp="1"/>
          </p:cNvSpPr>
          <p:nvPr>
            <p:ph idx="1"/>
          </p:nvPr>
        </p:nvSpPr>
        <p:spPr>
          <a:xfrm>
            <a:off x="619124" y="1573377"/>
            <a:ext cx="7886700" cy="4351338"/>
          </a:xfrm>
        </p:spPr>
        <p:txBody>
          <a:bodyPr>
            <a:normAutofit/>
          </a:bodyPr>
          <a:lstStyle/>
          <a:p>
            <a:pPr marL="0" indent="0">
              <a:buNone/>
            </a:pPr>
            <a:r>
              <a:rPr lang="en-US" dirty="0"/>
              <a:t>Jenny’s client Tim filed a claim for damages his business sustained during a wind storm. Jenny receives his claim on a Monday morning but waits until Friday to file the claim with the insurer, reasoning that her other clients will be filing similar claims, and she would rather file them at the same time to save herself some time.</a:t>
            </a:r>
          </a:p>
          <a:p>
            <a:pPr>
              <a:buFont typeface="Wingdings" panose="05000000000000000000" pitchFamily="2" charset="2"/>
              <a:buChar char="§"/>
            </a:pPr>
            <a:r>
              <a:rPr lang="en-US" dirty="0"/>
              <a:t>However, the insurance commission in Jenny’s state requires that agents file all claims within 24 hours of receiving them. </a:t>
            </a:r>
          </a:p>
          <a:p>
            <a:pPr>
              <a:buFont typeface="Wingdings" panose="05000000000000000000" pitchFamily="2" charset="2"/>
              <a:buChar char="§"/>
            </a:pPr>
            <a:r>
              <a:rPr lang="en-US" dirty="0">
                <a:solidFill>
                  <a:srgbClr val="174770"/>
                </a:solidFill>
              </a:rPr>
              <a:t>Jenny is in violation of state regulations.</a:t>
            </a:r>
          </a:p>
          <a:p>
            <a:endParaRPr lang="en-US" dirty="0"/>
          </a:p>
          <a:p>
            <a:endParaRPr lang="en-US" dirty="0"/>
          </a:p>
          <a:p>
            <a:pPr lvl="1"/>
            <a:endParaRPr lang="en-US" dirty="0"/>
          </a:p>
          <a:p>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0132" t="24920" r="5710" b="53705"/>
          <a:stretch/>
        </p:blipFill>
        <p:spPr>
          <a:xfrm>
            <a:off x="717096" y="5323115"/>
            <a:ext cx="373599" cy="359230"/>
          </a:xfrm>
          <a:prstGeom prst="ellipse">
            <a:avLst/>
          </a:prstGeom>
        </p:spPr>
      </p:pic>
    </p:spTree>
    <p:extLst>
      <p:ext uri="{BB962C8B-B14F-4D97-AF65-F5344CB8AC3E}">
        <p14:creationId xmlns:p14="http://schemas.microsoft.com/office/powerpoint/2010/main" val="82234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p:txBody>
          <a:bodyPr>
            <a:normAutofit/>
          </a:bodyPr>
          <a:lstStyle/>
          <a:p>
            <a:pPr marL="0" indent="0">
              <a:buNone/>
            </a:pPr>
            <a:endParaRPr lang="en-US" dirty="0"/>
          </a:p>
          <a:p>
            <a:pPr lvl="1"/>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21376903"/>
              </p:ext>
            </p:extLst>
          </p:nvPr>
        </p:nvGraphicFramePr>
        <p:xfrm>
          <a:off x="619124" y="1369425"/>
          <a:ext cx="7400268" cy="4353738"/>
        </p:xfrm>
        <a:graphic>
          <a:graphicData uri="http://schemas.openxmlformats.org/drawingml/2006/table">
            <a:tbl>
              <a:tblPr firstRow="1" bandRow="1">
                <a:tableStyleId>{00A15C55-8517-42AA-B614-E9B94910E393}</a:tableStyleId>
              </a:tblPr>
              <a:tblGrid>
                <a:gridCol w="7400268">
                  <a:extLst>
                    <a:ext uri="{9D8B030D-6E8A-4147-A177-3AD203B41FA5}">
                      <a16:colId xmlns:a16="http://schemas.microsoft.com/office/drawing/2014/main" val="20000"/>
                    </a:ext>
                  </a:extLst>
                </a:gridCol>
              </a:tblGrid>
              <a:tr h="378586">
                <a:tc>
                  <a:txBody>
                    <a:bodyPr/>
                    <a:lstStyle/>
                    <a:p>
                      <a:r>
                        <a:rPr lang="en-US" b="0" dirty="0">
                          <a:solidFill>
                            <a:srgbClr val="174770"/>
                          </a:solidFill>
                          <a:latin typeface="Arial Narrow" panose="020B0606020202030204" pitchFamily="34" charset="0"/>
                        </a:rPr>
                        <a:t>Ten Most Common Market Conduct Compliance Issue</a:t>
                      </a:r>
                      <a:r>
                        <a:rPr lang="en-US" b="0" baseline="0" dirty="0">
                          <a:solidFill>
                            <a:srgbClr val="174770"/>
                          </a:solidFill>
                          <a:latin typeface="Arial Narrow" panose="020B0606020202030204" pitchFamily="34" charset="0"/>
                        </a:rPr>
                        <a:t>s for P&amp;C</a:t>
                      </a:r>
                      <a:endParaRPr lang="en-US" b="0" dirty="0">
                        <a:solidFill>
                          <a:srgbClr val="174770"/>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7037">
                <a:tc>
                  <a:txBody>
                    <a:bodyPr/>
                    <a:lstStyle/>
                    <a:p>
                      <a:r>
                        <a:rPr lang="en-US" sz="1600" dirty="0">
                          <a:solidFill>
                            <a:srgbClr val="174770"/>
                          </a:solidFill>
                          <a:latin typeface="Arial Narrow" panose="020B0606020202030204" pitchFamily="34" charset="0"/>
                        </a:rPr>
                        <a:t>  1. </a:t>
                      </a:r>
                      <a:r>
                        <a:rPr lang="en-US" sz="1600" dirty="0">
                          <a:solidFill>
                            <a:srgbClr val="808084"/>
                          </a:solidFill>
                          <a:latin typeface="Arial Narrow" panose="020B0606020202030204" pitchFamily="34" charset="0"/>
                        </a:rPr>
                        <a:t>Failure to pay the appropriate claim</a:t>
                      </a:r>
                      <a:r>
                        <a:rPr lang="en-US" sz="1600" baseline="0" dirty="0">
                          <a:solidFill>
                            <a:srgbClr val="808084"/>
                          </a:solidFill>
                          <a:latin typeface="Arial Narrow" panose="020B0606020202030204" pitchFamily="34" charset="0"/>
                        </a:rPr>
                        <a:t> amount</a:t>
                      </a:r>
                      <a:endParaRPr lang="en-US" sz="1600" dirty="0">
                        <a:solidFill>
                          <a:srgbClr val="808084"/>
                        </a:solidFill>
                        <a:latin typeface="Arial Narrow" panose="020B0606020202030204" pitchFamily="34" charset="0"/>
                      </a:endParaRP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7037">
                <a:tc>
                  <a:txBody>
                    <a:bodyPr/>
                    <a:lstStyle/>
                    <a:p>
                      <a:r>
                        <a:rPr lang="en-US" sz="1600" dirty="0">
                          <a:solidFill>
                            <a:srgbClr val="174770"/>
                          </a:solidFill>
                          <a:latin typeface="Arial Narrow" panose="020B0606020202030204" pitchFamily="34" charset="0"/>
                        </a:rPr>
                        <a:t>  2.</a:t>
                      </a:r>
                      <a:r>
                        <a:rPr lang="en-US" sz="1600" dirty="0">
                          <a:solidFill>
                            <a:srgbClr val="808084"/>
                          </a:solidFill>
                          <a:latin typeface="Arial Narrow" panose="020B0606020202030204" pitchFamily="34" charset="0"/>
                        </a:rPr>
                        <a:t> Failure to acknowledge, to pay, or deny claims within specified time frames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7037">
                <a:tc>
                  <a:txBody>
                    <a:bodyPr/>
                    <a:lstStyle/>
                    <a:p>
                      <a:r>
                        <a:rPr lang="en-US" sz="1600" dirty="0">
                          <a:solidFill>
                            <a:srgbClr val="174770"/>
                          </a:solidFill>
                          <a:latin typeface="Arial Narrow" panose="020B0606020202030204" pitchFamily="34" charset="0"/>
                        </a:rPr>
                        <a:t>  3. </a:t>
                      </a:r>
                      <a:r>
                        <a:rPr lang="en-US" sz="1600" dirty="0">
                          <a:solidFill>
                            <a:srgbClr val="808084"/>
                          </a:solidFill>
                          <a:latin typeface="Arial Narrow" panose="020B0606020202030204" pitchFamily="34" charset="0"/>
                        </a:rPr>
                        <a:t>Failure to non-renew policies in accordance with requirements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7037">
                <a:tc>
                  <a:txBody>
                    <a:bodyPr/>
                    <a:lstStyle/>
                    <a:p>
                      <a:r>
                        <a:rPr lang="en-US" sz="1600" dirty="0">
                          <a:solidFill>
                            <a:srgbClr val="174770"/>
                          </a:solidFill>
                          <a:latin typeface="Arial Narrow" panose="020B0606020202030204" pitchFamily="34" charset="0"/>
                        </a:rPr>
                        <a:t>  4.</a:t>
                      </a:r>
                      <a:r>
                        <a:rPr lang="en-US" sz="1600" dirty="0">
                          <a:solidFill>
                            <a:srgbClr val="808084"/>
                          </a:solidFill>
                          <a:latin typeface="Arial Narrow" panose="020B0606020202030204" pitchFamily="34" charset="0"/>
                        </a:rPr>
                        <a:t> Using unapproved forms, unfiled rates and/or</a:t>
                      </a:r>
                      <a:r>
                        <a:rPr lang="en-US" sz="1600" baseline="0" dirty="0">
                          <a:solidFill>
                            <a:srgbClr val="808084"/>
                          </a:solidFill>
                          <a:latin typeface="Arial Narrow" panose="020B0606020202030204" pitchFamily="34" charset="0"/>
                        </a:rPr>
                        <a:t> misapplication of rating factors</a:t>
                      </a:r>
                      <a:endParaRPr lang="en-US" sz="16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7037">
                <a:tc>
                  <a:txBody>
                    <a:bodyPr/>
                    <a:lstStyle/>
                    <a:p>
                      <a:r>
                        <a:rPr lang="en-US" sz="1600" dirty="0">
                          <a:solidFill>
                            <a:srgbClr val="174770"/>
                          </a:solidFill>
                          <a:latin typeface="Arial Narrow" panose="020B0606020202030204" pitchFamily="34" charset="0"/>
                        </a:rPr>
                        <a:t>  5.</a:t>
                      </a:r>
                      <a:r>
                        <a:rPr lang="en-US" sz="1600" dirty="0">
                          <a:solidFill>
                            <a:srgbClr val="808084"/>
                          </a:solidFill>
                          <a:latin typeface="Arial Narrow" panose="020B0606020202030204" pitchFamily="34" charset="0"/>
                        </a:rPr>
                        <a:t> Failure to provide required</a:t>
                      </a:r>
                      <a:r>
                        <a:rPr lang="en-US" sz="1600" baseline="0" dirty="0">
                          <a:solidFill>
                            <a:srgbClr val="808084"/>
                          </a:solidFill>
                          <a:latin typeface="Arial Narrow" panose="020B0606020202030204" pitchFamily="34" charset="0"/>
                        </a:rPr>
                        <a:t> disclosures in claims process</a:t>
                      </a:r>
                      <a:endParaRPr lang="en-US" sz="16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9428">
                <a:tc>
                  <a:txBody>
                    <a:bodyPr/>
                    <a:lstStyle/>
                    <a:p>
                      <a:r>
                        <a:rPr lang="en-US" sz="1600" dirty="0">
                          <a:solidFill>
                            <a:srgbClr val="174770"/>
                          </a:solidFill>
                          <a:latin typeface="Arial Narrow" panose="020B0606020202030204" pitchFamily="34" charset="0"/>
                        </a:rPr>
                        <a:t>  6.</a:t>
                      </a:r>
                      <a:r>
                        <a:rPr lang="en-US" sz="1600" dirty="0">
                          <a:solidFill>
                            <a:srgbClr val="808084"/>
                          </a:solidFill>
                          <a:latin typeface="Arial Narrow" panose="020B0606020202030204" pitchFamily="34" charset="0"/>
                        </a:rPr>
                        <a:t> Failure to adhere to producer appointment, termination and/or licensing requirements and  </a:t>
                      </a:r>
                      <a:br>
                        <a:rPr lang="en-US" sz="1600" dirty="0">
                          <a:solidFill>
                            <a:srgbClr val="808084"/>
                          </a:solidFill>
                          <a:latin typeface="Arial Narrow" panose="020B0606020202030204" pitchFamily="34" charset="0"/>
                        </a:rPr>
                      </a:br>
                      <a:r>
                        <a:rPr lang="en-US" sz="1600" baseline="0" dirty="0">
                          <a:solidFill>
                            <a:srgbClr val="808084"/>
                          </a:solidFill>
                          <a:latin typeface="Arial Narrow" panose="020B0606020202030204" pitchFamily="34" charset="0"/>
                        </a:rPr>
                        <a:t>      </a:t>
                      </a:r>
                      <a:r>
                        <a:rPr lang="en-US" sz="1600" dirty="0">
                          <a:solidFill>
                            <a:srgbClr val="808084"/>
                          </a:solidFill>
                          <a:latin typeface="Arial Narrow" panose="020B0606020202030204" pitchFamily="34" charset="0"/>
                        </a:rPr>
                        <a:t>adjuster licensing requirements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7037">
                <a:tc>
                  <a:txBody>
                    <a:bodyPr/>
                    <a:lstStyle/>
                    <a:p>
                      <a:r>
                        <a:rPr lang="en-US" sz="1600" dirty="0">
                          <a:solidFill>
                            <a:srgbClr val="174770"/>
                          </a:solidFill>
                          <a:latin typeface="Arial Narrow" panose="020B0606020202030204" pitchFamily="34" charset="0"/>
                        </a:rPr>
                        <a:t>  7.</a:t>
                      </a:r>
                      <a:r>
                        <a:rPr lang="en-US" sz="1600" dirty="0">
                          <a:solidFill>
                            <a:srgbClr val="808084"/>
                          </a:solidFill>
                          <a:latin typeface="Arial Narrow" panose="020B0606020202030204" pitchFamily="34" charset="0"/>
                        </a:rPr>
                        <a:t> Failure to cancel policies</a:t>
                      </a:r>
                      <a:r>
                        <a:rPr lang="en-US" sz="1600" baseline="0" dirty="0">
                          <a:solidFill>
                            <a:srgbClr val="808084"/>
                          </a:solidFill>
                          <a:latin typeface="Arial Narrow" panose="020B0606020202030204" pitchFamily="34" charset="0"/>
                        </a:rPr>
                        <a:t> in accordance with requirements</a:t>
                      </a:r>
                      <a:endParaRPr lang="en-US" sz="16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99428">
                <a:tc>
                  <a:txBody>
                    <a:bodyPr/>
                    <a:lstStyle/>
                    <a:p>
                      <a:r>
                        <a:rPr lang="en-US" sz="1600" dirty="0">
                          <a:solidFill>
                            <a:srgbClr val="174770"/>
                          </a:solidFill>
                          <a:latin typeface="Arial Narrow" panose="020B0606020202030204" pitchFamily="34" charset="0"/>
                        </a:rPr>
                        <a:t>  8.</a:t>
                      </a:r>
                      <a:r>
                        <a:rPr lang="en-US" sz="1600" dirty="0">
                          <a:solidFill>
                            <a:srgbClr val="808084"/>
                          </a:solidFill>
                          <a:latin typeface="Arial Narrow" panose="020B0606020202030204" pitchFamily="34" charset="0"/>
                        </a:rPr>
                        <a:t> Failure to respond to the Department of Insurance and/or produce records requested during </a:t>
                      </a:r>
                      <a:br>
                        <a:rPr lang="en-US" sz="1600" dirty="0">
                          <a:solidFill>
                            <a:srgbClr val="808084"/>
                          </a:solidFill>
                          <a:latin typeface="Arial Narrow" panose="020B0606020202030204" pitchFamily="34" charset="0"/>
                        </a:rPr>
                      </a:br>
                      <a:r>
                        <a:rPr lang="en-US" sz="1600" dirty="0">
                          <a:solidFill>
                            <a:srgbClr val="808084"/>
                          </a:solidFill>
                          <a:latin typeface="Arial Narrow" panose="020B0606020202030204" pitchFamily="34" charset="0"/>
                        </a:rPr>
                        <a:t>      the exam process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7037">
                <a:tc>
                  <a:txBody>
                    <a:bodyPr/>
                    <a:lstStyle/>
                    <a:p>
                      <a:r>
                        <a:rPr lang="en-US" sz="1600" dirty="0">
                          <a:solidFill>
                            <a:srgbClr val="174770"/>
                          </a:solidFill>
                          <a:latin typeface="Arial Narrow" panose="020B0606020202030204" pitchFamily="34" charset="0"/>
                        </a:rPr>
                        <a:t>  9.</a:t>
                      </a:r>
                      <a:r>
                        <a:rPr lang="en-US" sz="1600" dirty="0">
                          <a:solidFill>
                            <a:srgbClr val="808084"/>
                          </a:solidFill>
                          <a:latin typeface="Arial Narrow" panose="020B0606020202030204" pitchFamily="34" charset="0"/>
                        </a:rPr>
                        <a:t> Failure to adhere to underwriting rules and/or</a:t>
                      </a:r>
                      <a:r>
                        <a:rPr lang="en-US" sz="1600" baseline="0" dirty="0">
                          <a:solidFill>
                            <a:srgbClr val="808084"/>
                          </a:solidFill>
                          <a:latin typeface="Arial Narrow" panose="020B0606020202030204" pitchFamily="34" charset="0"/>
                        </a:rPr>
                        <a:t> provide required disclosures</a:t>
                      </a:r>
                      <a:endParaRPr lang="en-US" sz="1600" dirty="0">
                        <a:solidFill>
                          <a:srgbClr val="808084"/>
                        </a:solidFill>
                        <a:latin typeface="Arial Narrow" panose="020B060602020203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7037">
                <a:tc>
                  <a:txBody>
                    <a:bodyPr/>
                    <a:lstStyle/>
                    <a:p>
                      <a:r>
                        <a:rPr lang="en-US" sz="1600" dirty="0">
                          <a:solidFill>
                            <a:srgbClr val="174770"/>
                          </a:solidFill>
                          <a:latin typeface="Arial Narrow" panose="020B0606020202030204" pitchFamily="34" charset="0"/>
                        </a:rPr>
                        <a:t>10. </a:t>
                      </a:r>
                      <a:r>
                        <a:rPr lang="en-US" sz="1600" dirty="0">
                          <a:solidFill>
                            <a:srgbClr val="808084"/>
                          </a:solidFill>
                          <a:latin typeface="Arial Narrow" panose="020B0606020202030204" pitchFamily="34" charset="0"/>
                        </a:rPr>
                        <a:t>Improper documentation of claim files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6" name="TextBox 5"/>
          <p:cNvSpPr txBox="1"/>
          <p:nvPr/>
        </p:nvSpPr>
        <p:spPr>
          <a:xfrm>
            <a:off x="628651" y="5723163"/>
            <a:ext cx="3480893" cy="261610"/>
          </a:xfrm>
          <a:prstGeom prst="rect">
            <a:avLst/>
          </a:prstGeom>
          <a:noFill/>
        </p:spPr>
        <p:txBody>
          <a:bodyPr wrap="square" rtlCol="0">
            <a:spAutoFit/>
          </a:bodyPr>
          <a:lstStyle/>
          <a:p>
            <a:r>
              <a:rPr lang="en-US" sz="1100" dirty="0">
                <a:solidFill>
                  <a:srgbClr val="808084"/>
                </a:solidFill>
                <a:latin typeface="Arial Narrow" panose="020B0606020202030204" pitchFamily="34" charset="0"/>
              </a:rPr>
              <a:t>* Source: Wolters Kluwer Financial Services</a:t>
            </a:r>
          </a:p>
        </p:txBody>
      </p:sp>
    </p:spTree>
    <p:extLst>
      <p:ext uri="{BB962C8B-B14F-4D97-AF65-F5344CB8AC3E}">
        <p14:creationId xmlns:p14="http://schemas.microsoft.com/office/powerpoint/2010/main" val="1553711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State Regulations: Law and Ethics</a:t>
            </a:r>
          </a:p>
        </p:txBody>
      </p:sp>
    </p:spTree>
    <p:extLst>
      <p:ext uri="{BB962C8B-B14F-4D97-AF65-F5344CB8AC3E}">
        <p14:creationId xmlns:p14="http://schemas.microsoft.com/office/powerpoint/2010/main" val="781223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Regulation: Law and Ethics</a:t>
            </a:r>
          </a:p>
        </p:txBody>
      </p:sp>
      <p:sp>
        <p:nvSpPr>
          <p:cNvPr id="3" name="Content Placeholder 2"/>
          <p:cNvSpPr>
            <a:spLocks noGrp="1"/>
          </p:cNvSpPr>
          <p:nvPr>
            <p:ph idx="1"/>
          </p:nvPr>
        </p:nvSpPr>
        <p:spPr>
          <a:xfrm>
            <a:off x="619124" y="1390650"/>
            <a:ext cx="7886700" cy="4608216"/>
          </a:xfrm>
        </p:spPr>
        <p:txBody>
          <a:bodyPr>
            <a:normAutofit/>
          </a:bodyPr>
          <a:lstStyle/>
          <a:p>
            <a:pPr marL="0" indent="0">
              <a:buNone/>
            </a:pPr>
            <a:r>
              <a:rPr lang="en-US" dirty="0">
                <a:solidFill>
                  <a:srgbClr val="51B5E0"/>
                </a:solidFill>
              </a:rPr>
              <a:t>When there are gray areas in which agents face difficult decisions, there are laws that can help guide them.</a:t>
            </a:r>
          </a:p>
          <a:p>
            <a:pPr marL="0" indent="0">
              <a:buNone/>
            </a:pPr>
            <a:r>
              <a:rPr lang="en-US" dirty="0"/>
              <a:t>But make no mistake, laws represent the minimum standard by which agents should conduct their business.</a:t>
            </a:r>
          </a:p>
          <a:p>
            <a:pPr>
              <a:buFont typeface="Wingdings" panose="05000000000000000000" pitchFamily="2" charset="2"/>
              <a:buChar char="§"/>
            </a:pPr>
            <a:r>
              <a:rPr lang="en-US" dirty="0"/>
              <a:t>They provide clear lines between “can and cannot”, but not so distinct with the issue of “should and should not.”</a:t>
            </a:r>
          </a:p>
          <a:p>
            <a:pPr>
              <a:buFont typeface="Wingdings" panose="05000000000000000000" pitchFamily="2" charset="2"/>
              <a:buChar char="§"/>
            </a:pPr>
            <a:r>
              <a:rPr lang="en-US" dirty="0"/>
              <a:t>Ethics go beyond the minimal standard to promote optimal behavior.</a:t>
            </a:r>
          </a:p>
          <a:p>
            <a:pPr>
              <a:buFont typeface="Wingdings" panose="05000000000000000000" pitchFamily="2" charset="2"/>
              <a:buChar char="§"/>
            </a:pPr>
            <a:r>
              <a:rPr lang="en-US" dirty="0"/>
              <a:t>Ethical behavior recognizes and abides by the spirit of law, not just the law itself.</a:t>
            </a:r>
          </a:p>
          <a:p>
            <a:pPr marL="0" indent="0">
              <a:buNone/>
            </a:pPr>
            <a:endParaRPr lang="en-US" dirty="0"/>
          </a:p>
          <a:p>
            <a:pPr lvl="2"/>
            <a:endParaRPr lang="en-US" dirty="0"/>
          </a:p>
        </p:txBody>
      </p:sp>
    </p:spTree>
    <p:extLst>
      <p:ext uri="{BB962C8B-B14F-4D97-AF65-F5344CB8AC3E}">
        <p14:creationId xmlns:p14="http://schemas.microsoft.com/office/powerpoint/2010/main" val="633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Regulation: Law and Ethics</a:t>
            </a:r>
          </a:p>
        </p:txBody>
      </p:sp>
      <p:sp>
        <p:nvSpPr>
          <p:cNvPr id="3" name="Content Placeholder 2"/>
          <p:cNvSpPr>
            <a:spLocks noGrp="1"/>
          </p:cNvSpPr>
          <p:nvPr>
            <p:ph idx="1"/>
          </p:nvPr>
        </p:nvSpPr>
        <p:spPr>
          <a:xfrm>
            <a:off x="619124" y="1390650"/>
            <a:ext cx="7886700" cy="4608216"/>
          </a:xfrm>
        </p:spPr>
        <p:txBody>
          <a:bodyPr>
            <a:normAutofit/>
          </a:bodyPr>
          <a:lstStyle/>
          <a:p>
            <a:pPr marL="0" indent="0">
              <a:buNone/>
            </a:pPr>
            <a:r>
              <a:rPr lang="en-US" dirty="0">
                <a:solidFill>
                  <a:srgbClr val="51B5E0"/>
                </a:solidFill>
              </a:rPr>
              <a:t>States take the lead in creating ethical behavior.</a:t>
            </a:r>
          </a:p>
          <a:p>
            <a:pPr>
              <a:buFont typeface="Wingdings" panose="05000000000000000000" pitchFamily="2" charset="2"/>
              <a:buChar char="§"/>
            </a:pPr>
            <a:r>
              <a:rPr lang="en-US" dirty="0"/>
              <a:t>Individual states are responsible for the ethical behavior of the agents doing business within their borders.</a:t>
            </a:r>
          </a:p>
          <a:p>
            <a:pPr>
              <a:buFont typeface="Wingdings" panose="05000000000000000000" pitchFamily="2" charset="2"/>
              <a:buChar char="§"/>
            </a:pPr>
            <a:r>
              <a:rPr lang="en-US" dirty="0"/>
              <a:t>States have established guidelines of expected behavior and in some cases have adopted the laws set forth by the NAIC. </a:t>
            </a:r>
          </a:p>
          <a:p>
            <a:pPr>
              <a:buFont typeface="Wingdings" panose="05000000000000000000" pitchFamily="2" charset="2"/>
              <a:buChar char="§"/>
            </a:pPr>
            <a:r>
              <a:rPr lang="en-US" dirty="0"/>
              <a:t>The NAIC is a repository of regulatory information, market analysis, and educational resources for state commissioners and members.</a:t>
            </a:r>
          </a:p>
          <a:p>
            <a:pPr marL="0" indent="0">
              <a:buNone/>
            </a:pPr>
            <a:endParaRPr lang="en-US" dirty="0"/>
          </a:p>
          <a:p>
            <a:pPr lvl="2"/>
            <a:endParaRPr lang="en-US" dirty="0"/>
          </a:p>
        </p:txBody>
      </p:sp>
    </p:spTree>
    <p:extLst>
      <p:ext uri="{BB962C8B-B14F-4D97-AF65-F5344CB8AC3E}">
        <p14:creationId xmlns:p14="http://schemas.microsoft.com/office/powerpoint/2010/main" val="144262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053962" y="3850123"/>
            <a:ext cx="2701068" cy="2077403"/>
          </a:xfrm>
          <a:prstGeom prst="ellipse">
            <a:avLst/>
          </a:prstGeom>
          <a:solidFill>
            <a:schemeClr val="bg1"/>
          </a:solidFill>
          <a:ln w="28575">
            <a:solidFill>
              <a:srgbClr val="51B5E0"/>
            </a:solidFill>
          </a:ln>
        </p:spPr>
        <p:txBody>
          <a:bodyPr wrap="square">
            <a:spAutoFit/>
          </a:bodyPr>
          <a:lstStyle/>
          <a:p>
            <a:pPr algn="ctr"/>
            <a:r>
              <a:rPr lang="en-US" dirty="0">
                <a:solidFill>
                  <a:srgbClr val="808084"/>
                </a:solidFill>
                <a:latin typeface="Arial Narrow" panose="020B0606020202030204" pitchFamily="34" charset="0"/>
              </a:rPr>
              <a:t>Promote the reliability, solvency and financial solidity of insurance institutions</a:t>
            </a:r>
          </a:p>
        </p:txBody>
      </p:sp>
      <p:sp>
        <p:nvSpPr>
          <p:cNvPr id="2" name="Title 1"/>
          <p:cNvSpPr>
            <a:spLocks noGrp="1"/>
          </p:cNvSpPr>
          <p:nvPr>
            <p:ph type="title"/>
          </p:nvPr>
        </p:nvSpPr>
        <p:spPr/>
        <p:txBody>
          <a:bodyPr/>
          <a:lstStyle/>
          <a:p>
            <a:r>
              <a:rPr lang="en-US" dirty="0"/>
              <a:t>NAIC Mission Statement</a:t>
            </a:r>
          </a:p>
        </p:txBody>
      </p:sp>
      <p:sp>
        <p:nvSpPr>
          <p:cNvPr id="3" name="Content Placeholder 2"/>
          <p:cNvSpPr>
            <a:spLocks noGrp="1"/>
          </p:cNvSpPr>
          <p:nvPr>
            <p:ph idx="1"/>
          </p:nvPr>
        </p:nvSpPr>
        <p:spPr>
          <a:xfrm>
            <a:off x="619124" y="1390651"/>
            <a:ext cx="7886700" cy="1357554"/>
          </a:xfrm>
        </p:spPr>
        <p:txBody>
          <a:bodyPr>
            <a:normAutofit fontScale="92500"/>
          </a:bodyPr>
          <a:lstStyle/>
          <a:p>
            <a:pPr marL="0" indent="0" algn="ctr">
              <a:buNone/>
            </a:pPr>
            <a:r>
              <a:rPr lang="en-US" sz="2400" dirty="0"/>
              <a:t>The mission of the NAIC is to assist state insurance regulators, individually and collectively, in serving the public interest and achieving the following fundamental insurance regulatory goals in a responsive, efficient and cost effective manner, consistent with the wishes of it’s members:</a:t>
            </a:r>
          </a:p>
        </p:txBody>
      </p:sp>
      <p:sp>
        <p:nvSpPr>
          <p:cNvPr id="5" name="TextBox 4"/>
          <p:cNvSpPr txBox="1"/>
          <p:nvPr/>
        </p:nvSpPr>
        <p:spPr>
          <a:xfrm>
            <a:off x="619124" y="5721867"/>
            <a:ext cx="5475890" cy="276999"/>
          </a:xfrm>
          <a:prstGeom prst="rect">
            <a:avLst/>
          </a:prstGeom>
          <a:noFill/>
        </p:spPr>
        <p:txBody>
          <a:bodyPr wrap="square" rtlCol="0">
            <a:spAutoFit/>
          </a:bodyPr>
          <a:lstStyle/>
          <a:p>
            <a:r>
              <a:rPr lang="en-US" sz="1200" dirty="0">
                <a:latin typeface="Arial Narrow" panose="020B0606020202030204" pitchFamily="34" charset="0"/>
              </a:rPr>
              <a:t>*Source: National Association of Insurance Commissioners</a:t>
            </a:r>
          </a:p>
        </p:txBody>
      </p:sp>
      <p:sp>
        <p:nvSpPr>
          <p:cNvPr id="7" name="Oval 6"/>
          <p:cNvSpPr/>
          <p:nvPr/>
        </p:nvSpPr>
        <p:spPr>
          <a:xfrm>
            <a:off x="619124" y="3255802"/>
            <a:ext cx="1486762" cy="1298377"/>
          </a:xfrm>
          <a:prstGeom prst="ellipse">
            <a:avLst/>
          </a:prstGeom>
          <a:ln w="28575">
            <a:solidFill>
              <a:srgbClr val="51B5E0"/>
            </a:solidFill>
          </a:ln>
        </p:spPr>
        <p:txBody>
          <a:bodyPr wrap="square">
            <a:spAutoFit/>
          </a:bodyPr>
          <a:lstStyle/>
          <a:p>
            <a:pPr algn="ctr"/>
            <a:r>
              <a:rPr lang="en-US" dirty="0">
                <a:solidFill>
                  <a:srgbClr val="808084"/>
                </a:solidFill>
                <a:latin typeface="Arial Narrow" panose="020B0606020202030204" pitchFamily="34" charset="0"/>
              </a:rPr>
              <a:t>Protect the public interest</a:t>
            </a:r>
          </a:p>
        </p:txBody>
      </p:sp>
      <p:sp>
        <p:nvSpPr>
          <p:cNvPr id="9" name="Oval 8"/>
          <p:cNvSpPr/>
          <p:nvPr/>
        </p:nvSpPr>
        <p:spPr>
          <a:xfrm>
            <a:off x="1541174" y="4045305"/>
            <a:ext cx="1634282" cy="1298377"/>
          </a:xfrm>
          <a:prstGeom prst="ellipse">
            <a:avLst/>
          </a:prstGeom>
          <a:ln w="28575">
            <a:solidFill>
              <a:srgbClr val="51B5E0"/>
            </a:solidFill>
          </a:ln>
        </p:spPr>
        <p:txBody>
          <a:bodyPr wrap="square">
            <a:spAutoFit/>
          </a:bodyPr>
          <a:lstStyle/>
          <a:p>
            <a:pPr algn="ctr"/>
            <a:r>
              <a:rPr lang="en-US" dirty="0">
                <a:solidFill>
                  <a:srgbClr val="808084"/>
                </a:solidFill>
                <a:latin typeface="Arial Narrow" panose="020B0606020202030204" pitchFamily="34" charset="0"/>
              </a:rPr>
              <a:t>Promote competitive markets</a:t>
            </a:r>
          </a:p>
        </p:txBody>
      </p:sp>
      <p:sp>
        <p:nvSpPr>
          <p:cNvPr id="10" name="Oval 9"/>
          <p:cNvSpPr/>
          <p:nvPr/>
        </p:nvSpPr>
        <p:spPr>
          <a:xfrm>
            <a:off x="5967194" y="2740081"/>
            <a:ext cx="2538630" cy="2077403"/>
          </a:xfrm>
          <a:prstGeom prst="ellipse">
            <a:avLst/>
          </a:prstGeom>
          <a:noFill/>
          <a:ln w="28575">
            <a:solidFill>
              <a:srgbClr val="51B5E0"/>
            </a:solidFill>
          </a:ln>
        </p:spPr>
        <p:txBody>
          <a:bodyPr wrap="square">
            <a:spAutoFit/>
          </a:bodyPr>
          <a:lstStyle/>
          <a:p>
            <a:pPr algn="ctr"/>
            <a:r>
              <a:rPr lang="en-US" dirty="0">
                <a:solidFill>
                  <a:srgbClr val="808084"/>
                </a:solidFill>
                <a:latin typeface="Arial Narrow" panose="020B0606020202030204" pitchFamily="34" charset="0"/>
              </a:rPr>
              <a:t>Facilitate the fair and equitable treatment of insurance consumers</a:t>
            </a:r>
          </a:p>
        </p:txBody>
      </p:sp>
      <p:sp>
        <p:nvSpPr>
          <p:cNvPr id="13" name="Oval 12"/>
          <p:cNvSpPr/>
          <p:nvPr/>
        </p:nvSpPr>
        <p:spPr>
          <a:xfrm>
            <a:off x="2722856" y="3071948"/>
            <a:ext cx="1912684" cy="1687890"/>
          </a:xfrm>
          <a:prstGeom prst="ellipse">
            <a:avLst/>
          </a:prstGeom>
          <a:ln w="28575">
            <a:solidFill>
              <a:srgbClr val="51B5E0"/>
            </a:solidFill>
          </a:ln>
        </p:spPr>
        <p:txBody>
          <a:bodyPr wrap="square">
            <a:spAutoFit/>
          </a:bodyPr>
          <a:lstStyle/>
          <a:p>
            <a:pPr algn="ctr"/>
            <a:r>
              <a:rPr lang="en-US" dirty="0">
                <a:solidFill>
                  <a:srgbClr val="808084"/>
                </a:solidFill>
                <a:latin typeface="Arial Narrow" panose="020B0606020202030204" pitchFamily="34" charset="0"/>
              </a:rPr>
              <a:t>Support and improve state regulation on insurance</a:t>
            </a:r>
          </a:p>
        </p:txBody>
      </p:sp>
    </p:spTree>
    <p:extLst>
      <p:ext uri="{BB962C8B-B14F-4D97-AF65-F5344CB8AC3E}">
        <p14:creationId xmlns:p14="http://schemas.microsoft.com/office/powerpoint/2010/main" val="5458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build="p"/>
      <p:bldP spid="7" grpId="0" animBg="1"/>
      <p:bldP spid="9" grpId="0" animBg="1"/>
      <p:bldP spid="10"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733"/>
          <a:stretch/>
        </p:blipFill>
        <p:spPr>
          <a:xfrm>
            <a:off x="1672158" y="2081211"/>
            <a:ext cx="5353209" cy="3982132"/>
          </a:xfrm>
          <a:prstGeom prst="rect">
            <a:avLst/>
          </a:prstGeom>
        </p:spPr>
      </p:pic>
      <p:sp>
        <p:nvSpPr>
          <p:cNvPr id="2" name="Title 1"/>
          <p:cNvSpPr>
            <a:spLocks noGrp="1"/>
          </p:cNvSpPr>
          <p:nvPr>
            <p:ph type="title"/>
          </p:nvPr>
        </p:nvSpPr>
        <p:spPr/>
        <p:txBody>
          <a:bodyPr/>
          <a:lstStyle/>
          <a:p>
            <a:r>
              <a:rPr lang="en-US" dirty="0"/>
              <a:t>NAIC</a:t>
            </a:r>
          </a:p>
        </p:txBody>
      </p:sp>
      <p:sp>
        <p:nvSpPr>
          <p:cNvPr id="3" name="Content Placeholder 2"/>
          <p:cNvSpPr>
            <a:spLocks noGrp="1"/>
          </p:cNvSpPr>
          <p:nvPr>
            <p:ph idx="1"/>
          </p:nvPr>
        </p:nvSpPr>
        <p:spPr>
          <a:xfrm>
            <a:off x="619124" y="1390650"/>
            <a:ext cx="7886700" cy="1091293"/>
          </a:xfrm>
        </p:spPr>
        <p:txBody>
          <a:bodyPr>
            <a:normAutofit fontScale="85000" lnSpcReduction="10000"/>
          </a:bodyPr>
          <a:lstStyle/>
          <a:p>
            <a:pPr marL="0" indent="0">
              <a:buNone/>
            </a:pPr>
            <a:r>
              <a:rPr lang="en-US" dirty="0"/>
              <a:t>The NAIC uses model laws which are presented to each state legislature; such models help insure the uniformity among state laws that work to the benefit of an industry which crosses state lines.</a:t>
            </a:r>
          </a:p>
        </p:txBody>
      </p:sp>
    </p:spTree>
    <p:extLst>
      <p:ext uri="{BB962C8B-B14F-4D97-AF65-F5344CB8AC3E}">
        <p14:creationId xmlns:p14="http://schemas.microsoft.com/office/powerpoint/2010/main" val="153472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Regulations</a:t>
            </a:r>
          </a:p>
        </p:txBody>
      </p:sp>
      <p:sp>
        <p:nvSpPr>
          <p:cNvPr id="3" name="Content Placeholder 2"/>
          <p:cNvSpPr>
            <a:spLocks noGrp="1"/>
          </p:cNvSpPr>
          <p:nvPr>
            <p:ph idx="1"/>
          </p:nvPr>
        </p:nvSpPr>
        <p:spPr>
          <a:xfrm>
            <a:off x="619124" y="1390650"/>
            <a:ext cx="7886700" cy="4608216"/>
          </a:xfrm>
        </p:spPr>
        <p:txBody>
          <a:bodyPr>
            <a:normAutofit fontScale="92500"/>
          </a:bodyPr>
          <a:lstStyle/>
          <a:p>
            <a:pPr marL="0" indent="0">
              <a:buNone/>
            </a:pPr>
            <a:r>
              <a:rPr lang="en-US" dirty="0">
                <a:solidFill>
                  <a:srgbClr val="51B5E0"/>
                </a:solidFill>
              </a:rPr>
              <a:t>State requirements:</a:t>
            </a:r>
          </a:p>
          <a:p>
            <a:pPr lvl="1">
              <a:buFont typeface="Wingdings" panose="05000000000000000000" pitchFamily="2" charset="2"/>
              <a:buChar char="§"/>
            </a:pPr>
            <a:r>
              <a:rPr lang="en-US" dirty="0"/>
              <a:t>Agents must be fully licensed to sell and service insurance policies</a:t>
            </a:r>
          </a:p>
          <a:p>
            <a:pPr lvl="1">
              <a:buFont typeface="Wingdings" panose="05000000000000000000" pitchFamily="2" charset="2"/>
              <a:buChar char="§"/>
            </a:pPr>
            <a:r>
              <a:rPr lang="en-US" dirty="0"/>
              <a:t>Continuing education</a:t>
            </a:r>
          </a:p>
          <a:p>
            <a:pPr lvl="2"/>
            <a:r>
              <a:rPr lang="en-US" dirty="0"/>
              <a:t>The amount of hours vary by state</a:t>
            </a:r>
          </a:p>
          <a:p>
            <a:pPr lvl="1">
              <a:buFont typeface="Wingdings" panose="05000000000000000000" pitchFamily="2" charset="2"/>
              <a:buChar char="§"/>
            </a:pPr>
            <a:r>
              <a:rPr lang="en-US" dirty="0"/>
              <a:t>Financial regulation of insurance</a:t>
            </a:r>
          </a:p>
          <a:p>
            <a:pPr lvl="2"/>
            <a:r>
              <a:rPr lang="en-US" dirty="0"/>
              <a:t>Insurers doing business in a state are required to be licensed in that state.</a:t>
            </a:r>
          </a:p>
          <a:p>
            <a:pPr lvl="1">
              <a:buFont typeface="Wingdings" panose="05000000000000000000" pitchFamily="2" charset="2"/>
              <a:buChar char="§"/>
            </a:pPr>
            <a:r>
              <a:rPr lang="en-US" dirty="0"/>
              <a:t>Insurance products</a:t>
            </a:r>
          </a:p>
          <a:p>
            <a:pPr lvl="2"/>
            <a:r>
              <a:rPr lang="en-US" dirty="0"/>
              <a:t>States require that policy provisions are reasonable and coverage is adequate and easy to understand</a:t>
            </a:r>
          </a:p>
          <a:p>
            <a:pPr lvl="1">
              <a:buFont typeface="Wingdings" panose="05000000000000000000" pitchFamily="2" charset="2"/>
              <a:buChar char="§"/>
            </a:pPr>
            <a:r>
              <a:rPr lang="en-US" dirty="0"/>
              <a:t>Market level</a:t>
            </a:r>
          </a:p>
          <a:p>
            <a:pPr lvl="2"/>
            <a:r>
              <a:rPr lang="en-US" dirty="0"/>
              <a:t>Pricing</a:t>
            </a:r>
          </a:p>
          <a:p>
            <a:pPr lvl="2"/>
            <a:r>
              <a:rPr lang="en-US" dirty="0"/>
              <a:t>Products</a:t>
            </a:r>
          </a:p>
          <a:p>
            <a:pPr lvl="2"/>
            <a:r>
              <a:rPr lang="en-US" dirty="0"/>
              <a:t>Trade practices</a:t>
            </a:r>
          </a:p>
          <a:p>
            <a:pPr lvl="2"/>
            <a:endParaRPr lang="en-US" dirty="0"/>
          </a:p>
        </p:txBody>
      </p:sp>
    </p:spTree>
    <p:extLst>
      <p:ext uri="{BB962C8B-B14F-4D97-AF65-F5344CB8AC3E}">
        <p14:creationId xmlns:p14="http://schemas.microsoft.com/office/powerpoint/2010/main" val="28483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Ethics?</a:t>
            </a:r>
          </a:p>
        </p:txBody>
      </p:sp>
      <p:sp>
        <p:nvSpPr>
          <p:cNvPr id="4" name="Rounded Rectangle 3"/>
          <p:cNvSpPr/>
          <p:nvPr/>
        </p:nvSpPr>
        <p:spPr>
          <a:xfrm>
            <a:off x="2171694" y="2026230"/>
            <a:ext cx="5787263" cy="1052843"/>
          </a:xfrm>
          <a:prstGeom prst="roundRect">
            <a:avLst/>
          </a:prstGeom>
          <a:noFill/>
          <a:ln w="76200">
            <a:noFill/>
          </a:ln>
        </p:spPr>
        <p:style>
          <a:lnRef idx="2">
            <a:schemeClr val="accent5"/>
          </a:lnRef>
          <a:fillRef idx="1">
            <a:schemeClr val="lt1"/>
          </a:fillRef>
          <a:effectRef idx="0">
            <a:schemeClr val="accent5"/>
          </a:effectRef>
          <a:fontRef idx="minor">
            <a:schemeClr val="dk1"/>
          </a:fontRef>
        </p:style>
        <p:txBody>
          <a:bodyPr rtlCol="0" anchor="ctr"/>
          <a:lstStyle/>
          <a:p>
            <a:r>
              <a:rPr lang="en-US" sz="2400" dirty="0">
                <a:solidFill>
                  <a:srgbClr val="808084"/>
                </a:solidFill>
                <a:latin typeface="Arial Narrow" panose="020B0606020202030204" pitchFamily="34" charset="0"/>
              </a:rPr>
              <a:t>Ethics, by its very nature, is a discipline that takes into account morality and moral principles.</a:t>
            </a:r>
          </a:p>
        </p:txBody>
      </p:sp>
      <p:sp>
        <p:nvSpPr>
          <p:cNvPr id="11" name="Rounded Rectangle 10"/>
          <p:cNvSpPr/>
          <p:nvPr/>
        </p:nvSpPr>
        <p:spPr>
          <a:xfrm>
            <a:off x="2171694" y="3445582"/>
            <a:ext cx="5787264" cy="1052843"/>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808084"/>
                </a:solidFill>
                <a:latin typeface="Arial Narrow" panose="020B0606020202030204" pitchFamily="34" charset="0"/>
              </a:rPr>
              <a:t>Ethics is how people ought to act in certain situations or with various people.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653" t="40337" r="67958" b="41497"/>
          <a:stretch/>
        </p:blipFill>
        <p:spPr>
          <a:xfrm>
            <a:off x="1377038" y="2026230"/>
            <a:ext cx="794657" cy="783772"/>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6653" t="40337" r="67958" b="41497"/>
          <a:stretch/>
        </p:blipFill>
        <p:spPr>
          <a:xfrm>
            <a:off x="1377037" y="3491467"/>
            <a:ext cx="794657" cy="783772"/>
          </a:xfrm>
          <a:prstGeom prst="rect">
            <a:avLst/>
          </a:prstGeom>
        </p:spPr>
      </p:pic>
    </p:spTree>
    <p:extLst>
      <p:ext uri="{BB962C8B-B14F-4D97-AF65-F5344CB8AC3E}">
        <p14:creationId xmlns:p14="http://schemas.microsoft.com/office/powerpoint/2010/main" val="60691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Regulation </a:t>
            </a:r>
          </a:p>
        </p:txBody>
      </p:sp>
      <p:sp>
        <p:nvSpPr>
          <p:cNvPr id="3" name="Content Placeholder 2"/>
          <p:cNvSpPr>
            <a:spLocks noGrp="1"/>
          </p:cNvSpPr>
          <p:nvPr>
            <p:ph idx="1"/>
          </p:nvPr>
        </p:nvSpPr>
        <p:spPr>
          <a:xfrm>
            <a:off x="619124" y="1390650"/>
            <a:ext cx="7886700" cy="4608216"/>
          </a:xfrm>
        </p:spPr>
        <p:txBody>
          <a:bodyPr>
            <a:normAutofit/>
          </a:bodyPr>
          <a:lstStyle/>
          <a:p>
            <a:pPr marL="0" indent="0">
              <a:buNone/>
            </a:pPr>
            <a:r>
              <a:rPr lang="en-US" dirty="0"/>
              <a:t>States are charged with enforcing laws that protect the insurance industry. </a:t>
            </a:r>
            <a:r>
              <a:rPr lang="en-US" dirty="0">
                <a:solidFill>
                  <a:srgbClr val="51B5E0"/>
                </a:solidFill>
              </a:rPr>
              <a:t>The insurance commissions carry out specific duties, including:</a:t>
            </a:r>
          </a:p>
          <a:p>
            <a:pPr marL="914389" lvl="1" indent="-457200">
              <a:buFont typeface="+mj-lt"/>
              <a:buAutoNum type="arabicPeriod"/>
            </a:pPr>
            <a:r>
              <a:rPr lang="en-US" dirty="0"/>
              <a:t>Establishing and enforcing regulations</a:t>
            </a:r>
          </a:p>
          <a:p>
            <a:pPr marL="914389" lvl="1" indent="-457200">
              <a:buFont typeface="+mj-lt"/>
              <a:buAutoNum type="arabicPeriod"/>
            </a:pPr>
            <a:r>
              <a:rPr lang="en-US" dirty="0"/>
              <a:t>Overseeing agent, broker, and insurer licensing</a:t>
            </a:r>
          </a:p>
          <a:p>
            <a:pPr marL="914389" lvl="1" indent="-457200">
              <a:buFont typeface="+mj-lt"/>
              <a:buAutoNum type="arabicPeriod"/>
            </a:pPr>
            <a:r>
              <a:rPr lang="en-US" dirty="0"/>
              <a:t>Reviewing insurance company financial positions</a:t>
            </a:r>
          </a:p>
          <a:p>
            <a:pPr marL="914389" lvl="1" indent="-457200">
              <a:buFont typeface="+mj-lt"/>
              <a:buAutoNum type="arabicPeriod"/>
            </a:pPr>
            <a:r>
              <a:rPr lang="en-US" dirty="0"/>
              <a:t>Reviewing and approving insurance rates and form filings</a:t>
            </a:r>
          </a:p>
          <a:p>
            <a:pPr marL="914389" lvl="1" indent="-457200">
              <a:buFont typeface="+mj-lt"/>
              <a:buAutoNum type="arabicPeriod"/>
            </a:pPr>
            <a:r>
              <a:rPr lang="en-US" dirty="0"/>
              <a:t>Influencing lawmaking at state and federal levels</a:t>
            </a:r>
          </a:p>
          <a:p>
            <a:pPr marL="914389" lvl="1" indent="-457200">
              <a:buFont typeface="+mj-lt"/>
              <a:buAutoNum type="arabicPeriod"/>
            </a:pPr>
            <a:r>
              <a:rPr lang="en-US" dirty="0"/>
              <a:t>Regulating advertising and marketing practices</a:t>
            </a:r>
          </a:p>
          <a:p>
            <a:pPr marL="914378" lvl="2" indent="0">
              <a:buNone/>
            </a:pPr>
            <a:endParaRPr lang="en-US" dirty="0"/>
          </a:p>
          <a:p>
            <a:pPr lvl="2"/>
            <a:endParaRPr lang="en-US" dirty="0"/>
          </a:p>
        </p:txBody>
      </p:sp>
    </p:spTree>
    <p:extLst>
      <p:ext uri="{BB962C8B-B14F-4D97-AF65-F5344CB8AC3E}">
        <p14:creationId xmlns:p14="http://schemas.microsoft.com/office/powerpoint/2010/main" val="16629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832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756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585871"/>
          </a:xfrm>
          <a:prstGeom prst="rect">
            <a:avLst/>
          </a:prstGeom>
          <a:noFill/>
          <a:ln>
            <a:noFill/>
          </a:ln>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#1</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is fraud?</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26317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585871"/>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#2</a:t>
            </a: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endParaRPr lang="en-US" sz="32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Name two types of insurance fraud.</a:t>
            </a:r>
          </a:p>
          <a:p>
            <a:endParaRPr lang="en-US" sz="5400" b="1" dirty="0">
              <a:ln w="22225">
                <a:solidFill>
                  <a:schemeClr val="accent2"/>
                </a:solidFill>
                <a:prstDash val="solid"/>
              </a:ln>
              <a:solidFill>
                <a:schemeClr val="accent2">
                  <a:lumMod val="40000"/>
                  <a:lumOff val="60000"/>
                </a:schemeClr>
              </a:solidFill>
              <a:latin typeface="Arial Narrow" panose="020B0606020202030204" pitchFamily="34" charset="0"/>
            </a:endParaRPr>
          </a:p>
          <a:p>
            <a:endParaRPr lang="en-US" sz="5400" dirty="0">
              <a:latin typeface="Arial Narrow" panose="020B0606020202030204" pitchFamily="34" charset="0"/>
            </a:endParaRPr>
          </a:p>
        </p:txBody>
      </p:sp>
    </p:spTree>
    <p:extLst>
      <p:ext uri="{BB962C8B-B14F-4D97-AF65-F5344CB8AC3E}">
        <p14:creationId xmlns:p14="http://schemas.microsoft.com/office/powerpoint/2010/main" val="157314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647426"/>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#3</a:t>
            </a:r>
          </a:p>
          <a:p>
            <a:endParaRPr lang="en-US" sz="4800" dirty="0">
              <a:ln w="22225">
                <a:noFill/>
                <a:prstDash val="solid"/>
              </a:ln>
              <a:solidFill>
                <a:srgbClr val="51B5E0"/>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is the estimated cost of insurance fraud per year?</a:t>
            </a:r>
          </a:p>
          <a:p>
            <a:endParaRPr lang="en-US" sz="4000" dirty="0">
              <a:ln w="22225">
                <a:noFill/>
                <a:prstDash val="solid"/>
              </a:ln>
              <a:solidFill>
                <a:schemeClr val="bg1"/>
              </a:solidFill>
              <a:latin typeface="Arial Narrow" panose="020B0606020202030204" pitchFamily="34" charset="0"/>
            </a:endParaRPr>
          </a:p>
          <a:p>
            <a:endParaRPr lang="en-US" sz="4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77948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031873"/>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#4</a:t>
            </a:r>
          </a:p>
          <a:p>
            <a:endParaRPr lang="en-US" sz="4800" dirty="0">
              <a:ln w="22225">
                <a:noFill/>
                <a:prstDash val="solid"/>
              </a:ln>
              <a:solidFill>
                <a:srgbClr val="51B5E0"/>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is hard insurance fraud?</a:t>
            </a:r>
          </a:p>
          <a:p>
            <a:endParaRPr lang="en-US" sz="4000" dirty="0">
              <a:ln w="22225">
                <a:noFill/>
                <a:prstDash val="solid"/>
              </a:ln>
              <a:solidFill>
                <a:schemeClr val="bg1"/>
              </a:solidFill>
              <a:latin typeface="Arial Narrow" panose="020B0606020202030204" pitchFamily="34" charset="0"/>
            </a:endParaRPr>
          </a:p>
          <a:p>
            <a:endParaRPr lang="en-US" sz="4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478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031873"/>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#5</a:t>
            </a:r>
          </a:p>
          <a:p>
            <a:endParaRPr lang="en-US" sz="4800" dirty="0">
              <a:ln w="22225">
                <a:noFill/>
                <a:prstDash val="solid"/>
              </a:ln>
              <a:solidFill>
                <a:srgbClr val="51B5E0"/>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Give an example of soft fraud.</a:t>
            </a:r>
          </a:p>
          <a:p>
            <a:endParaRPr lang="en-US" sz="4000" dirty="0">
              <a:ln w="22225">
                <a:noFill/>
                <a:prstDash val="solid"/>
              </a:ln>
              <a:solidFill>
                <a:schemeClr val="bg1"/>
              </a:solidFill>
              <a:latin typeface="Arial Narrow" panose="020B0606020202030204" pitchFamily="34" charset="0"/>
            </a:endParaRPr>
          </a:p>
          <a:p>
            <a:endParaRPr lang="en-US" sz="4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19058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878532"/>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#6</a:t>
            </a:r>
          </a:p>
          <a:p>
            <a:endParaRPr lang="en-US" sz="48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True or False:</a:t>
            </a: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Ethics are directly under federal control.</a:t>
            </a:r>
          </a:p>
          <a:p>
            <a:endParaRPr lang="en-US" sz="4000" dirty="0">
              <a:ln w="22225">
                <a:noFill/>
                <a:prstDash val="solid"/>
              </a:ln>
              <a:solidFill>
                <a:schemeClr val="bg1"/>
              </a:solidFill>
              <a:latin typeface="Arial Narrow" panose="020B0606020202030204" pitchFamily="34" charset="0"/>
            </a:endParaRPr>
          </a:p>
          <a:p>
            <a:endParaRPr lang="en-US" sz="4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6363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3908762"/>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#7</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What is the mission of the NAIC?</a:t>
            </a:r>
          </a:p>
          <a:p>
            <a:endParaRPr lang="en-US" sz="4000" dirty="0">
              <a:ln w="22225">
                <a:noFill/>
                <a:prstDash val="solid"/>
              </a:ln>
              <a:solidFill>
                <a:schemeClr val="bg1"/>
              </a:solidFill>
              <a:latin typeface="Arial Narrow" panose="020B0606020202030204" pitchFamily="34" charset="0"/>
            </a:endParaRPr>
          </a:p>
          <a:p>
            <a:endParaRPr lang="en-US" sz="4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9146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vs Morality </a:t>
            </a:r>
          </a:p>
        </p:txBody>
      </p:sp>
      <p:sp>
        <p:nvSpPr>
          <p:cNvPr id="3" name="Content Placeholder 2"/>
          <p:cNvSpPr>
            <a:spLocks noGrp="1"/>
          </p:cNvSpPr>
          <p:nvPr>
            <p:ph idx="1"/>
          </p:nvPr>
        </p:nvSpPr>
        <p:spPr>
          <a:xfrm>
            <a:off x="619124" y="1541846"/>
            <a:ext cx="7886700" cy="4351338"/>
          </a:xfrm>
        </p:spPr>
        <p:txBody>
          <a:bodyPr>
            <a:normAutofit/>
          </a:bodyPr>
          <a:lstStyle/>
          <a:p>
            <a:pPr marL="0" indent="0">
              <a:buNone/>
            </a:pPr>
            <a:endParaRPr lang="en-US" dirty="0"/>
          </a:p>
          <a:p>
            <a:pPr marL="0" indent="0">
              <a:buNone/>
            </a:pPr>
            <a:endParaRPr lang="en-US" dirty="0"/>
          </a:p>
          <a:p>
            <a:endParaRPr lang="en-US" dirty="0"/>
          </a:p>
        </p:txBody>
      </p:sp>
      <p:sp>
        <p:nvSpPr>
          <p:cNvPr id="6" name="TextBox 5"/>
          <p:cNvSpPr txBox="1"/>
          <p:nvPr/>
        </p:nvSpPr>
        <p:spPr>
          <a:xfrm>
            <a:off x="913037" y="2190189"/>
            <a:ext cx="3539219" cy="830997"/>
          </a:xfrm>
          <a:prstGeom prst="rect">
            <a:avLst/>
          </a:prstGeom>
          <a:noFill/>
        </p:spPr>
        <p:txBody>
          <a:bodyPr wrap="square" rtlCol="0">
            <a:spAutoFit/>
          </a:bodyPr>
          <a:lstStyle/>
          <a:p>
            <a:r>
              <a:rPr lang="en-US" sz="2400" dirty="0">
                <a:solidFill>
                  <a:srgbClr val="174770"/>
                </a:solidFill>
                <a:latin typeface="Arial Narrow" panose="020B0606020202030204" pitchFamily="34" charset="0"/>
              </a:rPr>
              <a:t>Morality</a:t>
            </a:r>
            <a:r>
              <a:rPr lang="en-US" sz="2400" dirty="0">
                <a:solidFill>
                  <a:srgbClr val="808084"/>
                </a:solidFill>
                <a:latin typeface="Arial Narrow" panose="020B0606020202030204" pitchFamily="34" charset="0"/>
              </a:rPr>
              <a:t> is the principle of right and wrong behavior.</a:t>
            </a:r>
          </a:p>
        </p:txBody>
      </p:sp>
      <p:sp>
        <p:nvSpPr>
          <p:cNvPr id="8" name="TextBox 7"/>
          <p:cNvSpPr txBox="1"/>
          <p:nvPr/>
        </p:nvSpPr>
        <p:spPr>
          <a:xfrm>
            <a:off x="913037" y="3648875"/>
            <a:ext cx="3539219" cy="830997"/>
          </a:xfrm>
          <a:prstGeom prst="rect">
            <a:avLst/>
          </a:prstGeom>
          <a:noFill/>
        </p:spPr>
        <p:txBody>
          <a:bodyPr wrap="square" rtlCol="0">
            <a:spAutoFit/>
          </a:bodyPr>
          <a:lstStyle/>
          <a:p>
            <a:r>
              <a:rPr lang="en-US" sz="2400" dirty="0">
                <a:solidFill>
                  <a:srgbClr val="174770"/>
                </a:solidFill>
                <a:latin typeface="Arial Narrow" panose="020B0606020202030204" pitchFamily="34" charset="0"/>
              </a:rPr>
              <a:t>Morality</a:t>
            </a:r>
            <a:r>
              <a:rPr lang="en-US" sz="2400" dirty="0">
                <a:solidFill>
                  <a:srgbClr val="808084"/>
                </a:solidFill>
                <a:latin typeface="Arial Narrow" panose="020B0606020202030204" pitchFamily="34" charset="0"/>
              </a:rPr>
              <a:t> defines personality and character.</a:t>
            </a:r>
          </a:p>
        </p:txBody>
      </p:sp>
      <p:sp>
        <p:nvSpPr>
          <p:cNvPr id="10" name="TextBox 9"/>
          <p:cNvSpPr txBox="1"/>
          <p:nvPr/>
        </p:nvSpPr>
        <p:spPr>
          <a:xfrm>
            <a:off x="5078750" y="2190189"/>
            <a:ext cx="3022944" cy="830997"/>
          </a:xfrm>
          <a:prstGeom prst="rect">
            <a:avLst/>
          </a:prstGeom>
          <a:noFill/>
        </p:spPr>
        <p:txBody>
          <a:bodyPr wrap="square" rtlCol="0">
            <a:spAutoFit/>
          </a:bodyPr>
          <a:lstStyle/>
          <a:p>
            <a:r>
              <a:rPr lang="en-US" sz="2400" dirty="0">
                <a:solidFill>
                  <a:srgbClr val="51B5E0"/>
                </a:solidFill>
                <a:latin typeface="Arial Narrow" panose="020B0606020202030204" pitchFamily="34" charset="0"/>
              </a:rPr>
              <a:t>Ethics</a:t>
            </a:r>
            <a:r>
              <a:rPr lang="en-US" sz="2400" dirty="0">
                <a:solidFill>
                  <a:srgbClr val="808084"/>
                </a:solidFill>
                <a:latin typeface="Arial Narrow" panose="020B0606020202030204" pitchFamily="34" charset="0"/>
              </a:rPr>
              <a:t> is the practice of such behavior.</a:t>
            </a:r>
          </a:p>
        </p:txBody>
      </p:sp>
      <p:sp>
        <p:nvSpPr>
          <p:cNvPr id="11" name="TextBox 10"/>
          <p:cNvSpPr txBox="1"/>
          <p:nvPr/>
        </p:nvSpPr>
        <p:spPr>
          <a:xfrm>
            <a:off x="5078749" y="3648875"/>
            <a:ext cx="3539219" cy="830997"/>
          </a:xfrm>
          <a:prstGeom prst="rect">
            <a:avLst/>
          </a:prstGeom>
          <a:noFill/>
        </p:spPr>
        <p:txBody>
          <a:bodyPr wrap="square" rtlCol="0">
            <a:spAutoFit/>
          </a:bodyPr>
          <a:lstStyle/>
          <a:p>
            <a:r>
              <a:rPr lang="en-US" sz="2400" dirty="0">
                <a:solidFill>
                  <a:srgbClr val="51B5E0"/>
                </a:solidFill>
                <a:latin typeface="Arial Narrow" panose="020B0606020202030204" pitchFamily="34" charset="0"/>
              </a:rPr>
              <a:t>Ethics</a:t>
            </a:r>
            <a:r>
              <a:rPr lang="en-US" sz="2400" dirty="0">
                <a:solidFill>
                  <a:srgbClr val="808084"/>
                </a:solidFill>
                <a:latin typeface="Arial Narrow" panose="020B0606020202030204" pitchFamily="34" charset="0"/>
              </a:rPr>
              <a:t> is the framework within which morals are applied.</a:t>
            </a:r>
          </a:p>
        </p:txBody>
      </p:sp>
      <p:cxnSp>
        <p:nvCxnSpPr>
          <p:cNvPr id="12" name="Straight Arrow Connector 11"/>
          <p:cNvCxnSpPr/>
          <p:nvPr/>
        </p:nvCxnSpPr>
        <p:spPr>
          <a:xfrm>
            <a:off x="4158343" y="2634343"/>
            <a:ext cx="805543" cy="0"/>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58343" y="3907972"/>
            <a:ext cx="805543" cy="0"/>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63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4832092"/>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#8</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3600" dirty="0">
                <a:ln w="22225">
                  <a:noFill/>
                  <a:prstDash val="solid"/>
                </a:ln>
                <a:solidFill>
                  <a:schemeClr val="bg1"/>
                </a:solidFill>
                <a:latin typeface="Arial Narrow" panose="020B0606020202030204" pitchFamily="34" charset="0"/>
              </a:rPr>
              <a:t>True or False:</a:t>
            </a:r>
          </a:p>
          <a:p>
            <a:endParaRPr lang="en-US" sz="3600" dirty="0">
              <a:ln w="22225">
                <a:noFill/>
                <a:prstDash val="solid"/>
              </a:ln>
              <a:solidFill>
                <a:schemeClr val="bg1"/>
              </a:solidFill>
              <a:latin typeface="Arial Narrow" panose="020B0606020202030204" pitchFamily="34" charset="0"/>
            </a:endParaRPr>
          </a:p>
          <a:p>
            <a:r>
              <a:rPr lang="en-US" sz="3600" dirty="0">
                <a:ln w="22225">
                  <a:noFill/>
                  <a:prstDash val="solid"/>
                </a:ln>
                <a:solidFill>
                  <a:schemeClr val="bg1"/>
                </a:solidFill>
                <a:latin typeface="Arial Narrow" panose="020B0606020202030204" pitchFamily="34" charset="0"/>
              </a:rPr>
              <a:t>Individual states are responsible for the ethical behavior of the agents doing business within their borders?</a:t>
            </a:r>
          </a:p>
        </p:txBody>
      </p:sp>
    </p:spTree>
    <p:extLst>
      <p:ext uri="{BB962C8B-B14F-4D97-AF65-F5344CB8AC3E}">
        <p14:creationId xmlns:p14="http://schemas.microsoft.com/office/powerpoint/2010/main" val="896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483" y="1030016"/>
            <a:ext cx="6768662" cy="5139869"/>
          </a:xfrm>
          <a:prstGeom prst="rect">
            <a:avLst/>
          </a:prstGeom>
          <a:noFill/>
        </p:spPr>
        <p:txBody>
          <a:bodyPr wrap="square" rtlCol="0">
            <a:spAutoFit/>
          </a:bodyPr>
          <a:lstStyle/>
          <a:p>
            <a:r>
              <a:rPr lang="en-US" sz="4800" dirty="0">
                <a:ln w="22225">
                  <a:noFill/>
                  <a:prstDash val="solid"/>
                </a:ln>
                <a:solidFill>
                  <a:srgbClr val="51B5E0"/>
                </a:solidFill>
                <a:latin typeface="Arial Narrow" panose="020B0606020202030204" pitchFamily="34" charset="0"/>
              </a:rPr>
              <a:t>Question #9</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r>
              <a:rPr lang="en-US" sz="4000" dirty="0">
                <a:ln w="22225">
                  <a:noFill/>
                  <a:prstDash val="solid"/>
                </a:ln>
                <a:solidFill>
                  <a:schemeClr val="bg1"/>
                </a:solidFill>
                <a:latin typeface="Arial Narrow" panose="020B0606020202030204" pitchFamily="34" charset="0"/>
              </a:rPr>
              <a:t>Accountability and compliance are whose responsibility?</a:t>
            </a:r>
          </a:p>
          <a:p>
            <a:endParaRPr lang="en-US" sz="4000" dirty="0">
              <a:ln w="22225">
                <a:noFill/>
                <a:prstDash val="solid"/>
              </a:ln>
              <a:solidFill>
                <a:schemeClr val="bg1"/>
              </a:solidFill>
              <a:latin typeface="Arial Narrow" panose="020B0606020202030204" pitchFamily="34" charset="0"/>
            </a:endParaRPr>
          </a:p>
          <a:p>
            <a:endParaRPr lang="en-US" sz="4000" dirty="0">
              <a:ln w="22225">
                <a:noFill/>
                <a:prstDash val="solid"/>
              </a:ln>
              <a:solidFill>
                <a:schemeClr val="bg1"/>
              </a:solidFill>
              <a:latin typeface="Arial Narrow" panose="020B0606020202030204" pitchFamily="34" charset="0"/>
            </a:endParaRPr>
          </a:p>
          <a:p>
            <a:endParaRPr lang="en-US" sz="4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80818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Ethical Discussion</a:t>
            </a:r>
          </a:p>
        </p:txBody>
      </p:sp>
    </p:spTree>
    <p:extLst>
      <p:ext uri="{BB962C8B-B14F-4D97-AF65-F5344CB8AC3E}">
        <p14:creationId xmlns:p14="http://schemas.microsoft.com/office/powerpoint/2010/main" val="4306738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Discussion Part One	</a:t>
            </a:r>
          </a:p>
        </p:txBody>
      </p:sp>
      <p:sp>
        <p:nvSpPr>
          <p:cNvPr id="3" name="Content Placeholder 2"/>
          <p:cNvSpPr>
            <a:spLocks noGrp="1"/>
          </p:cNvSpPr>
          <p:nvPr>
            <p:ph idx="1"/>
          </p:nvPr>
        </p:nvSpPr>
        <p:spPr/>
        <p:txBody>
          <a:bodyPr/>
          <a:lstStyle/>
          <a:p>
            <a:pPr marL="0" indent="0" algn="ctr">
              <a:buNone/>
            </a:pPr>
            <a:r>
              <a:rPr lang="en-US" dirty="0"/>
              <a:t>Take a look at the scenarios provided and analyze the ethics of the actions.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442"/>
          <a:stretch/>
        </p:blipFill>
        <p:spPr>
          <a:xfrm>
            <a:off x="3167742" y="3284313"/>
            <a:ext cx="2808516" cy="2416627"/>
          </a:xfrm>
          <a:prstGeom prst="rect">
            <a:avLst/>
          </a:prstGeom>
        </p:spPr>
      </p:pic>
    </p:spTree>
    <p:extLst>
      <p:ext uri="{BB962C8B-B14F-4D97-AF65-F5344CB8AC3E}">
        <p14:creationId xmlns:p14="http://schemas.microsoft.com/office/powerpoint/2010/main" val="725779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1	</a:t>
            </a:r>
          </a:p>
        </p:txBody>
      </p:sp>
      <p:sp>
        <p:nvSpPr>
          <p:cNvPr id="6" name="Content Placeholder 5">
            <a:extLst>
              <a:ext uri="{FF2B5EF4-FFF2-40B4-BE49-F238E27FC236}">
                <a16:creationId xmlns:a16="http://schemas.microsoft.com/office/drawing/2014/main" id="{15631805-D1CD-4C1C-A3EE-71354B379E1E}"/>
              </a:ext>
            </a:extLst>
          </p:cNvPr>
          <p:cNvSpPr>
            <a:spLocks noGrp="1"/>
          </p:cNvSpPr>
          <p:nvPr>
            <p:ph idx="1"/>
          </p:nvPr>
        </p:nvSpPr>
        <p:spPr/>
        <p:txBody>
          <a:bodyPr/>
          <a:lstStyle/>
          <a:p>
            <a:r>
              <a:rPr lang="en-US" dirty="0"/>
              <a:t>What would you do if you had the opportunity to quote an account or write a type of insurance coverage for which you are licensed, but you have very little knowledge to assist the client in identifying and evaluating their needs and coverages required to provide proper protection? </a:t>
            </a:r>
          </a:p>
          <a:p>
            <a:pPr marL="914389" lvl="1" indent="-457200">
              <a:buFont typeface="+mj-lt"/>
              <a:buAutoNum type="arabicPeriod"/>
            </a:pPr>
            <a:r>
              <a:rPr lang="en-US" dirty="0">
                <a:solidFill>
                  <a:srgbClr val="7FBA00"/>
                </a:solidFill>
              </a:rPr>
              <a:t>Is there ever a situation when you feel that you would decline to write an account? </a:t>
            </a:r>
          </a:p>
          <a:p>
            <a:pPr lvl="1"/>
            <a:endParaRPr lang="en-US" dirty="0"/>
          </a:p>
          <a:p>
            <a:endParaRPr lang="en-US" dirty="0"/>
          </a:p>
        </p:txBody>
      </p:sp>
    </p:spTree>
    <p:extLst>
      <p:ext uri="{BB962C8B-B14F-4D97-AF65-F5344CB8AC3E}">
        <p14:creationId xmlns:p14="http://schemas.microsoft.com/office/powerpoint/2010/main" val="36668285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2	</a:t>
            </a:r>
          </a:p>
        </p:txBody>
      </p:sp>
      <p:sp>
        <p:nvSpPr>
          <p:cNvPr id="6" name="Content Placeholder 5">
            <a:extLst>
              <a:ext uri="{FF2B5EF4-FFF2-40B4-BE49-F238E27FC236}">
                <a16:creationId xmlns:a16="http://schemas.microsoft.com/office/drawing/2014/main" id="{15631805-D1CD-4C1C-A3EE-71354B379E1E}"/>
              </a:ext>
            </a:extLst>
          </p:cNvPr>
          <p:cNvSpPr>
            <a:spLocks noGrp="1"/>
          </p:cNvSpPr>
          <p:nvPr>
            <p:ph idx="1"/>
          </p:nvPr>
        </p:nvSpPr>
        <p:spPr>
          <a:xfrm>
            <a:off x="628650" y="1513897"/>
            <a:ext cx="7886700" cy="4351338"/>
          </a:xfrm>
        </p:spPr>
        <p:txBody>
          <a:bodyPr>
            <a:normAutofit/>
          </a:bodyPr>
          <a:lstStyle/>
          <a:p>
            <a:r>
              <a:rPr lang="en-US" dirty="0"/>
              <a:t>One of your long time client’s premium continues to increase every renewal period. The carrier states the reason for the increase is due to the type of business being unprofitable every year. A friend of your happens to work for the competition and you know they offer a comparable product that is more affordable. Should you continue to try your best to retain the client or refer them to you competitor? </a:t>
            </a:r>
          </a:p>
          <a:p>
            <a:pPr marL="914389" lvl="1" indent="-457200">
              <a:buFont typeface="+mj-lt"/>
              <a:buAutoNum type="arabicPeriod"/>
            </a:pPr>
            <a:r>
              <a:rPr lang="en-US" dirty="0">
                <a:solidFill>
                  <a:srgbClr val="7FBA00"/>
                </a:solidFill>
              </a:rPr>
              <a:t>Would your decision be helped by knowing the competitor offered to pay you a referral fee or to reciprocate with clients or prospects in similar situations? </a:t>
            </a:r>
          </a:p>
          <a:p>
            <a:pPr lvl="1"/>
            <a:endParaRPr lang="en-US" dirty="0"/>
          </a:p>
          <a:p>
            <a:endParaRPr lang="en-US" dirty="0"/>
          </a:p>
          <a:p>
            <a:endParaRPr lang="en-US" dirty="0"/>
          </a:p>
        </p:txBody>
      </p:sp>
    </p:spTree>
    <p:extLst>
      <p:ext uri="{BB962C8B-B14F-4D97-AF65-F5344CB8AC3E}">
        <p14:creationId xmlns:p14="http://schemas.microsoft.com/office/powerpoint/2010/main" val="12425460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3	</a:t>
            </a:r>
          </a:p>
        </p:txBody>
      </p:sp>
      <p:sp>
        <p:nvSpPr>
          <p:cNvPr id="6" name="Content Placeholder 5">
            <a:extLst>
              <a:ext uri="{FF2B5EF4-FFF2-40B4-BE49-F238E27FC236}">
                <a16:creationId xmlns:a16="http://schemas.microsoft.com/office/drawing/2014/main" id="{15631805-D1CD-4C1C-A3EE-71354B379E1E}"/>
              </a:ext>
            </a:extLst>
          </p:cNvPr>
          <p:cNvSpPr>
            <a:spLocks noGrp="1"/>
          </p:cNvSpPr>
          <p:nvPr>
            <p:ph idx="1"/>
          </p:nvPr>
        </p:nvSpPr>
        <p:spPr>
          <a:xfrm>
            <a:off x="628651" y="1520825"/>
            <a:ext cx="7886700" cy="4351338"/>
          </a:xfrm>
        </p:spPr>
        <p:txBody>
          <a:bodyPr>
            <a:normAutofit lnSpcReduction="10000"/>
          </a:bodyPr>
          <a:lstStyle/>
          <a:p>
            <a:r>
              <a:rPr lang="en-US" dirty="0"/>
              <a:t>You have a very difficult client that makes your job a bit more stressful. You would be much happier if they took their business to another agent. </a:t>
            </a:r>
          </a:p>
          <a:p>
            <a:pPr marL="914389" lvl="1" indent="-457200">
              <a:buFont typeface="+mj-lt"/>
              <a:buAutoNum type="arabicPeriod"/>
            </a:pPr>
            <a:r>
              <a:rPr lang="en-US" dirty="0">
                <a:solidFill>
                  <a:srgbClr val="7FBA00"/>
                </a:solidFill>
              </a:rPr>
              <a:t>Their renewal is coming up and because of an re-evaluation of their policy their renewal premium will increase by 10%. </a:t>
            </a:r>
          </a:p>
          <a:p>
            <a:pPr marL="914389" lvl="1" indent="-457200">
              <a:buFont typeface="+mj-lt"/>
              <a:buAutoNum type="arabicPeriod"/>
            </a:pPr>
            <a:r>
              <a:rPr lang="en-US" dirty="0">
                <a:solidFill>
                  <a:srgbClr val="7FBA00"/>
                </a:solidFill>
              </a:rPr>
              <a:t>You represent another carrier that uses a guide that is much more conservative. If you move the client to this carrier it would keep the client’s policy premium the same as it was the previous year or even lower it. </a:t>
            </a:r>
          </a:p>
          <a:p>
            <a:pPr marL="914389" lvl="1" indent="-457200">
              <a:buFont typeface="+mj-lt"/>
              <a:buAutoNum type="arabicPeriod"/>
            </a:pPr>
            <a:r>
              <a:rPr lang="en-US" dirty="0">
                <a:solidFill>
                  <a:srgbClr val="7FBA00"/>
                </a:solidFill>
              </a:rPr>
              <a:t>Your clients informs you if their premium is not reduced they will have to look for another agent. </a:t>
            </a:r>
          </a:p>
          <a:p>
            <a:pPr marL="914389" lvl="1" indent="-457200">
              <a:buFont typeface="+mj-lt"/>
              <a:buAutoNum type="arabicPeriod"/>
            </a:pPr>
            <a:r>
              <a:rPr lang="en-US" dirty="0">
                <a:solidFill>
                  <a:srgbClr val="7FBA00"/>
                </a:solidFill>
              </a:rPr>
              <a:t>What would you do? </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930270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Federal Consumer Protection Laws</a:t>
            </a:r>
          </a:p>
        </p:txBody>
      </p:sp>
    </p:spTree>
    <p:extLst>
      <p:ext uri="{BB962C8B-B14F-4D97-AF65-F5344CB8AC3E}">
        <p14:creationId xmlns:p14="http://schemas.microsoft.com/office/powerpoint/2010/main" val="25895171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Consumer Protection Laws</a:t>
            </a:r>
          </a:p>
        </p:txBody>
      </p:sp>
      <p:sp>
        <p:nvSpPr>
          <p:cNvPr id="3" name="Content Placeholder 2"/>
          <p:cNvSpPr>
            <a:spLocks noGrp="1"/>
          </p:cNvSpPr>
          <p:nvPr>
            <p:ph idx="1"/>
          </p:nvPr>
        </p:nvSpPr>
        <p:spPr/>
        <p:txBody>
          <a:bodyPr/>
          <a:lstStyle/>
          <a:p>
            <a:pPr marL="0" indent="0">
              <a:buNone/>
            </a:pPr>
            <a:r>
              <a:rPr lang="en-US" dirty="0"/>
              <a:t>To date, there is </a:t>
            </a:r>
            <a:r>
              <a:rPr lang="en-US" dirty="0">
                <a:solidFill>
                  <a:srgbClr val="51B5E0"/>
                </a:solidFill>
              </a:rPr>
              <a:t>no optional federal oversight available</a:t>
            </a:r>
            <a:r>
              <a:rPr lang="en-US" dirty="0"/>
              <a:t>, though not for a lack of trying.</a:t>
            </a:r>
          </a:p>
          <a:p>
            <a:pPr>
              <a:buFont typeface="Wingdings" panose="05000000000000000000" pitchFamily="2" charset="2"/>
              <a:buChar char="§"/>
            </a:pPr>
            <a:r>
              <a:rPr lang="en-US" dirty="0"/>
              <a:t>The proposed National Insurance Act of 2006 floundered but was followed quickly by the National Insurance Act of 2007, also not able to make a lasting impression.</a:t>
            </a:r>
          </a:p>
          <a:p>
            <a:pPr>
              <a:buFont typeface="Wingdings" panose="05000000000000000000" pitchFamily="2" charset="2"/>
              <a:buChar char="§"/>
            </a:pPr>
            <a:r>
              <a:rPr lang="en-US" dirty="0"/>
              <a:t>Over the decades a number of laws have been enacted to cover areas on insurance regulation not covered by the state regulatory departments. </a:t>
            </a:r>
          </a:p>
        </p:txBody>
      </p:sp>
    </p:spTree>
    <p:extLst>
      <p:ext uri="{BB962C8B-B14F-4D97-AF65-F5344CB8AC3E}">
        <p14:creationId xmlns:p14="http://schemas.microsoft.com/office/powerpoint/2010/main" val="24050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Consumer Protection Laws</a:t>
            </a:r>
          </a:p>
        </p:txBody>
      </p:sp>
      <p:sp>
        <p:nvSpPr>
          <p:cNvPr id="3" name="Content Placeholder 2"/>
          <p:cNvSpPr>
            <a:spLocks noGrp="1"/>
          </p:cNvSpPr>
          <p:nvPr>
            <p:ph idx="1"/>
          </p:nvPr>
        </p:nvSpPr>
        <p:spPr>
          <a:xfrm>
            <a:off x="619124" y="1635125"/>
            <a:ext cx="7886700" cy="4351338"/>
          </a:xfrm>
        </p:spPr>
        <p:txBody>
          <a:bodyPr>
            <a:normAutofit fontScale="70000" lnSpcReduction="20000"/>
          </a:bodyPr>
          <a:lstStyle/>
          <a:p>
            <a:pPr marL="0" indent="0">
              <a:lnSpc>
                <a:spcPct val="120000"/>
              </a:lnSpc>
              <a:buNone/>
            </a:pPr>
            <a:r>
              <a:rPr lang="en-US" sz="3400" dirty="0">
                <a:solidFill>
                  <a:srgbClr val="51B5E0"/>
                </a:solidFill>
              </a:rPr>
              <a:t>Sherman Antitrust Act of 1890: </a:t>
            </a:r>
            <a:r>
              <a:rPr lang="en-US" dirty="0"/>
              <a:t>The first of its kind, it prohibits anticompetitive business activities and gives the federal government authority to investigate and deal with companies, organizations, and trusts believed to be in violation.</a:t>
            </a:r>
          </a:p>
          <a:p>
            <a:pPr marL="0" indent="0">
              <a:lnSpc>
                <a:spcPct val="120000"/>
              </a:lnSpc>
              <a:buNone/>
            </a:pPr>
            <a:r>
              <a:rPr lang="en-US" sz="3400" dirty="0">
                <a:solidFill>
                  <a:srgbClr val="51B5E0"/>
                </a:solidFill>
              </a:rPr>
              <a:t>Clayton Antitrust Act of 1914: </a:t>
            </a:r>
            <a:r>
              <a:rPr lang="en-US" dirty="0"/>
              <a:t>This Act gave more teeth to the Sherman Act by attempting to thwart anticompetitive behavior at the earliest stages. The Act stated specific illegal conduct, exemptions, enforcement measures, and remediation.</a:t>
            </a:r>
          </a:p>
          <a:p>
            <a:pPr marL="0" indent="0">
              <a:lnSpc>
                <a:spcPct val="120000"/>
              </a:lnSpc>
              <a:buNone/>
            </a:pPr>
            <a:r>
              <a:rPr lang="en-US" sz="3400" dirty="0">
                <a:solidFill>
                  <a:srgbClr val="51B5E0"/>
                </a:solidFill>
              </a:rPr>
              <a:t>Federal Trade Commission Act of 1914: </a:t>
            </a:r>
            <a:r>
              <a:rPr lang="en-US" dirty="0"/>
              <a:t>Establishes an appointed membership charged with restricting unfair trade practices of large corporations.</a:t>
            </a:r>
          </a:p>
          <a:p>
            <a:pPr marL="0" indent="0">
              <a:lnSpc>
                <a:spcPct val="120000"/>
              </a:lnSpc>
              <a:buNone/>
            </a:pPr>
            <a:r>
              <a:rPr lang="en-US" sz="3400" dirty="0">
                <a:solidFill>
                  <a:srgbClr val="51B5E0"/>
                </a:solidFill>
              </a:rPr>
              <a:t>McCarran Ferguson Act of 1945: </a:t>
            </a:r>
            <a:r>
              <a:rPr lang="en-US" dirty="0"/>
              <a:t>Exempts insurance business from federal regulation (with some exceptions), including limiting the extent that federal antitrust laws apply.</a:t>
            </a:r>
          </a:p>
          <a:p>
            <a:pPr lvl="1"/>
            <a:endParaRPr lang="en-US" dirty="0"/>
          </a:p>
        </p:txBody>
      </p:sp>
    </p:spTree>
    <p:extLst>
      <p:ext uri="{BB962C8B-B14F-4D97-AF65-F5344CB8AC3E}">
        <p14:creationId xmlns:p14="http://schemas.microsoft.com/office/powerpoint/2010/main" val="34777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Morality Vs Ethics</a:t>
            </a:r>
          </a:p>
        </p:txBody>
      </p:sp>
      <p:sp>
        <p:nvSpPr>
          <p:cNvPr id="3" name="Content Placeholder 2"/>
          <p:cNvSpPr>
            <a:spLocks noGrp="1"/>
          </p:cNvSpPr>
          <p:nvPr>
            <p:ph idx="1"/>
          </p:nvPr>
        </p:nvSpPr>
        <p:spPr>
          <a:xfrm>
            <a:off x="619124" y="1390650"/>
            <a:ext cx="7610476" cy="4351338"/>
          </a:xfrm>
        </p:spPr>
        <p:txBody>
          <a:bodyPr/>
          <a:lstStyle/>
          <a:p>
            <a:pPr marL="0" indent="0">
              <a:buNone/>
            </a:pPr>
            <a:r>
              <a:rPr lang="en-US" dirty="0">
                <a:solidFill>
                  <a:srgbClr val="51B5E0"/>
                </a:solidFill>
              </a:rPr>
              <a:t>Ethics is:</a:t>
            </a:r>
          </a:p>
          <a:p>
            <a:pPr lvl="1">
              <a:buFont typeface="Wingdings" panose="05000000000000000000" pitchFamily="2" charset="2"/>
              <a:buChar char="§"/>
            </a:pPr>
            <a:r>
              <a:rPr lang="en-US" dirty="0"/>
              <a:t>A code of behavior that can stem from one’s immediate surroundings.</a:t>
            </a:r>
          </a:p>
          <a:p>
            <a:pPr lvl="1">
              <a:buFont typeface="Wingdings" panose="05000000000000000000" pitchFamily="2" charset="2"/>
              <a:buChar char="§"/>
            </a:pPr>
            <a:r>
              <a:rPr lang="en-US" dirty="0"/>
              <a:t>The parameters, developed out of one’s experiences or immediate surroundings, by which one conducts oneself in public settings such as the workplace.</a:t>
            </a:r>
          </a:p>
          <a:p>
            <a:pPr marL="457189" lvl="1" indent="0">
              <a:buNone/>
            </a:pPr>
            <a:endParaRPr lang="en-US" dirty="0"/>
          </a:p>
          <a:p>
            <a:pPr marL="0" indent="0">
              <a:buNone/>
            </a:pPr>
            <a:r>
              <a:rPr lang="en-US" sz="2400" dirty="0">
                <a:solidFill>
                  <a:srgbClr val="174770"/>
                </a:solidFill>
              </a:rPr>
              <a:t>Usually ethics is confused with socially accepted behaviors, laws, or sometimes even religion.</a:t>
            </a:r>
          </a:p>
          <a:p>
            <a:endParaRPr lang="en-US" dirty="0"/>
          </a:p>
        </p:txBody>
      </p:sp>
    </p:spTree>
    <p:extLst>
      <p:ext uri="{BB962C8B-B14F-4D97-AF65-F5344CB8AC3E}">
        <p14:creationId xmlns:p14="http://schemas.microsoft.com/office/powerpoint/2010/main" val="39481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Consumer Protection Laws</a:t>
            </a:r>
          </a:p>
        </p:txBody>
      </p:sp>
      <p:sp>
        <p:nvSpPr>
          <p:cNvPr id="3" name="Content Placeholder 2"/>
          <p:cNvSpPr>
            <a:spLocks noGrp="1"/>
          </p:cNvSpPr>
          <p:nvPr>
            <p:ph idx="1"/>
          </p:nvPr>
        </p:nvSpPr>
        <p:spPr>
          <a:xfrm>
            <a:off x="685801" y="1549400"/>
            <a:ext cx="7886700" cy="4351338"/>
          </a:xfrm>
        </p:spPr>
        <p:txBody>
          <a:bodyPr>
            <a:normAutofit fontScale="70000" lnSpcReduction="20000"/>
          </a:bodyPr>
          <a:lstStyle/>
          <a:p>
            <a:pPr marL="0" indent="0">
              <a:buNone/>
            </a:pPr>
            <a:r>
              <a:rPr lang="en-US" sz="4000" dirty="0">
                <a:solidFill>
                  <a:srgbClr val="51B5E0"/>
                </a:solidFill>
              </a:rPr>
              <a:t>The federal government’s control over insurance really lies within laws that are uniform across all states.</a:t>
            </a:r>
          </a:p>
          <a:p>
            <a:pPr lvl="1">
              <a:buFont typeface="Wingdings" panose="05000000000000000000" pitchFamily="2" charset="2"/>
              <a:buChar char="§"/>
            </a:pPr>
            <a:r>
              <a:rPr lang="en-US" sz="3800" dirty="0"/>
              <a:t>Medicare Supplement</a:t>
            </a:r>
          </a:p>
          <a:p>
            <a:pPr lvl="1">
              <a:buFont typeface="Wingdings" panose="05000000000000000000" pitchFamily="2" charset="2"/>
              <a:buChar char="§"/>
            </a:pPr>
            <a:r>
              <a:rPr lang="en-US" sz="3800" dirty="0"/>
              <a:t>Long term care</a:t>
            </a:r>
          </a:p>
          <a:p>
            <a:pPr lvl="1">
              <a:buFont typeface="Wingdings" panose="05000000000000000000" pitchFamily="2" charset="2"/>
              <a:buChar char="§"/>
            </a:pPr>
            <a:r>
              <a:rPr lang="en-US" sz="3800" dirty="0"/>
              <a:t>Insurance programs for cases in which insurers are unable or unwilling to insure (such as federal flood, federal crime, federal crop and the fair access to insurance requirements plans). For these cases the federal government is the property insurer or last resort, should coverage not be obtainable elsewhere.</a:t>
            </a:r>
            <a:endParaRPr lang="en-US" dirty="0"/>
          </a:p>
          <a:p>
            <a:pPr marL="0" indent="0">
              <a:buNone/>
            </a:pPr>
            <a:endParaRPr lang="en-US" sz="2000" dirty="0"/>
          </a:p>
          <a:p>
            <a:pPr marL="0" indent="0">
              <a:buNone/>
            </a:pPr>
            <a:r>
              <a:rPr lang="en-US" sz="4000" dirty="0"/>
              <a:t>Once again, these laws can help guide ethical decision making but does not define ethical behavior.</a:t>
            </a:r>
          </a:p>
        </p:txBody>
      </p:sp>
    </p:spTree>
    <p:extLst>
      <p:ext uri="{BB962C8B-B14F-4D97-AF65-F5344CB8AC3E}">
        <p14:creationId xmlns:p14="http://schemas.microsoft.com/office/powerpoint/2010/main" val="11277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NAIC</a:t>
            </a:r>
          </a:p>
        </p:txBody>
      </p:sp>
      <p:sp>
        <p:nvSpPr>
          <p:cNvPr id="3" name="Content Placeholder 2"/>
          <p:cNvSpPr>
            <a:spLocks noGrp="1"/>
          </p:cNvSpPr>
          <p:nvPr>
            <p:ph idx="1"/>
          </p:nvPr>
        </p:nvSpPr>
        <p:spPr>
          <a:xfrm>
            <a:off x="619124" y="1587500"/>
            <a:ext cx="7886700" cy="4351338"/>
          </a:xfrm>
        </p:spPr>
        <p:txBody>
          <a:bodyPr>
            <a:normAutofit lnSpcReduction="10000"/>
          </a:bodyPr>
          <a:lstStyle/>
          <a:p>
            <a:pPr marL="0" indent="0">
              <a:buNone/>
            </a:pPr>
            <a:r>
              <a:rPr lang="en-US" dirty="0"/>
              <a:t>The NAIC has stepped in where laws are vague or not specific enough to the insurance industry and created hundreds of guidelines, frameworks, and model laws for individual states to adopt. </a:t>
            </a:r>
          </a:p>
          <a:p>
            <a:pPr marL="0" indent="0">
              <a:buNone/>
            </a:pPr>
            <a:r>
              <a:rPr lang="en-US" dirty="0">
                <a:solidFill>
                  <a:srgbClr val="51B5E0"/>
                </a:solidFill>
              </a:rPr>
              <a:t>Some of the more notable standards to come out of associations include the following:</a:t>
            </a:r>
          </a:p>
          <a:p>
            <a:pPr lvl="1">
              <a:buFont typeface="Wingdings" panose="05000000000000000000" pitchFamily="2" charset="2"/>
              <a:buChar char="§"/>
            </a:pPr>
            <a:r>
              <a:rPr lang="en-US" dirty="0"/>
              <a:t>Unfair Trade Practices Act</a:t>
            </a:r>
          </a:p>
          <a:p>
            <a:pPr lvl="1">
              <a:buFont typeface="Wingdings" panose="05000000000000000000" pitchFamily="2" charset="2"/>
              <a:buChar char="§"/>
            </a:pPr>
            <a:r>
              <a:rPr lang="en-US" dirty="0"/>
              <a:t>Statutory Accounting Principles</a:t>
            </a:r>
          </a:p>
          <a:p>
            <a:pPr lvl="1">
              <a:buFont typeface="Wingdings" panose="05000000000000000000" pitchFamily="2" charset="2"/>
              <a:buChar char="§"/>
            </a:pPr>
            <a:r>
              <a:rPr lang="en-US" dirty="0"/>
              <a:t>Insurance Fraud Prevention Model Act</a:t>
            </a:r>
          </a:p>
          <a:p>
            <a:pPr lvl="1">
              <a:buFont typeface="Wingdings" panose="05000000000000000000" pitchFamily="2" charset="2"/>
              <a:buChar char="§"/>
            </a:pPr>
            <a:r>
              <a:rPr lang="en-US" dirty="0"/>
              <a:t>Long-term Care Model Act</a:t>
            </a:r>
          </a:p>
          <a:p>
            <a:pPr lvl="1">
              <a:buFont typeface="Wingdings" panose="05000000000000000000" pitchFamily="2" charset="2"/>
              <a:buChar char="§"/>
            </a:pPr>
            <a:r>
              <a:rPr lang="en-US" dirty="0"/>
              <a:t>Producer Licensing Model Act</a:t>
            </a:r>
          </a:p>
          <a:p>
            <a:endParaRPr lang="en-US" dirty="0"/>
          </a:p>
          <a:p>
            <a:pPr lvl="1"/>
            <a:endParaRPr lang="en-US" dirty="0"/>
          </a:p>
        </p:txBody>
      </p:sp>
    </p:spTree>
    <p:extLst>
      <p:ext uri="{BB962C8B-B14F-4D97-AF65-F5344CB8AC3E}">
        <p14:creationId xmlns:p14="http://schemas.microsoft.com/office/powerpoint/2010/main" val="15736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Unfair Trade Practices Act</a:t>
            </a:r>
          </a:p>
        </p:txBody>
      </p:sp>
      <p:sp>
        <p:nvSpPr>
          <p:cNvPr id="3" name="Content Placeholder 2"/>
          <p:cNvSpPr>
            <a:spLocks noGrp="1"/>
          </p:cNvSpPr>
          <p:nvPr>
            <p:ph idx="1"/>
          </p:nvPr>
        </p:nvSpPr>
        <p:spPr/>
        <p:txBody>
          <a:bodyPr>
            <a:normAutofit/>
          </a:bodyPr>
          <a:lstStyle/>
          <a:p>
            <a:pPr marL="0" indent="0">
              <a:buNone/>
            </a:pPr>
            <a:r>
              <a:rPr lang="en-US" dirty="0"/>
              <a:t>This act prohibits many practices regarding insurance policies including false information and advertising, defamation, coercion, and intimidation.</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092" r="49109" b="53050"/>
          <a:stretch/>
        </p:blipFill>
        <p:spPr>
          <a:xfrm>
            <a:off x="6019118" y="3570061"/>
            <a:ext cx="2486706" cy="2133600"/>
          </a:xfrm>
          <a:prstGeom prst="rect">
            <a:avLst/>
          </a:prstGeom>
        </p:spPr>
      </p:pic>
    </p:spTree>
    <p:extLst>
      <p:ext uri="{BB962C8B-B14F-4D97-AF65-F5344CB8AC3E}">
        <p14:creationId xmlns:p14="http://schemas.microsoft.com/office/powerpoint/2010/main" val="41541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Statutory Accounting Principals</a:t>
            </a:r>
          </a:p>
        </p:txBody>
      </p:sp>
      <p:sp>
        <p:nvSpPr>
          <p:cNvPr id="3" name="Content Placeholder 2"/>
          <p:cNvSpPr>
            <a:spLocks noGrp="1"/>
          </p:cNvSpPr>
          <p:nvPr>
            <p:ph idx="1"/>
          </p:nvPr>
        </p:nvSpPr>
        <p:spPr/>
        <p:txBody>
          <a:bodyPr>
            <a:normAutofit/>
          </a:bodyPr>
          <a:lstStyle/>
          <a:p>
            <a:pPr marL="0" indent="0">
              <a:buNone/>
            </a:pPr>
            <a:r>
              <a:rPr lang="en-US" dirty="0">
                <a:solidFill>
                  <a:srgbClr val="FCB514"/>
                </a:solidFill>
              </a:rPr>
              <a:t>Accounting rules that help states regulate insurance company solvency. </a:t>
            </a:r>
            <a:r>
              <a:rPr lang="en-US" dirty="0"/>
              <a:t>They also help insurance companies prepare statutory financial statements.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021" t="1000" r="-3912" b="50813"/>
          <a:stretch/>
        </p:blipFill>
        <p:spPr>
          <a:xfrm>
            <a:off x="6019118" y="3124200"/>
            <a:ext cx="2486706" cy="2579461"/>
          </a:xfrm>
          <a:prstGeom prst="rect">
            <a:avLst/>
          </a:prstGeom>
        </p:spPr>
      </p:pic>
    </p:spTree>
    <p:extLst>
      <p:ext uri="{BB962C8B-B14F-4D97-AF65-F5344CB8AC3E}">
        <p14:creationId xmlns:p14="http://schemas.microsoft.com/office/powerpoint/2010/main" val="185194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Insurance Fraud Prevention Model Act</a:t>
            </a:r>
          </a:p>
        </p:txBody>
      </p:sp>
      <p:sp>
        <p:nvSpPr>
          <p:cNvPr id="3" name="Content Placeholder 2"/>
          <p:cNvSpPr>
            <a:spLocks noGrp="1"/>
          </p:cNvSpPr>
          <p:nvPr>
            <p:ph idx="1"/>
          </p:nvPr>
        </p:nvSpPr>
        <p:spPr/>
        <p:txBody>
          <a:bodyPr>
            <a:normAutofit/>
          </a:bodyPr>
          <a:lstStyle/>
          <a:p>
            <a:pPr marL="0" indent="0">
              <a:buNone/>
            </a:pPr>
            <a:r>
              <a:rPr lang="en-US" dirty="0"/>
              <a:t>Designates the insurance commissioner of </a:t>
            </a:r>
            <a:r>
              <a:rPr lang="en-US" dirty="0">
                <a:solidFill>
                  <a:srgbClr val="DD5900"/>
                </a:solidFill>
              </a:rPr>
              <a:t>each state as expert in investigating, halting, and enforcing fraudulent insurance acts.</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913" y="3026229"/>
            <a:ext cx="2975911" cy="2944586"/>
          </a:xfrm>
          <a:prstGeom prst="rect">
            <a:avLst/>
          </a:prstGeom>
        </p:spPr>
      </p:pic>
    </p:spTree>
    <p:extLst>
      <p:ext uri="{BB962C8B-B14F-4D97-AF65-F5344CB8AC3E}">
        <p14:creationId xmlns:p14="http://schemas.microsoft.com/office/powerpoint/2010/main" val="399037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Long Term Care Model Act</a:t>
            </a:r>
          </a:p>
        </p:txBody>
      </p:sp>
      <p:sp>
        <p:nvSpPr>
          <p:cNvPr id="3" name="Content Placeholder 2"/>
          <p:cNvSpPr>
            <a:spLocks noGrp="1"/>
          </p:cNvSpPr>
          <p:nvPr>
            <p:ph idx="1"/>
          </p:nvPr>
        </p:nvSpPr>
        <p:spPr/>
        <p:txBody>
          <a:bodyPr>
            <a:normAutofit/>
          </a:bodyPr>
          <a:lstStyle/>
          <a:p>
            <a:pPr marL="0" indent="0">
              <a:buNone/>
            </a:pPr>
            <a:r>
              <a:rPr lang="en-US" dirty="0"/>
              <a:t>Establishes standards for </a:t>
            </a:r>
            <a:r>
              <a:rPr lang="en-US" dirty="0">
                <a:solidFill>
                  <a:srgbClr val="7FBA00"/>
                </a:solidFill>
              </a:rPr>
              <a:t>long-term care insurance</a:t>
            </a:r>
            <a:r>
              <a:rPr lang="en-US" dirty="0"/>
              <a:t> and promotes development efforts of long-term care insurance product coverage.</a:t>
            </a:r>
          </a:p>
          <a:p>
            <a:pPr marL="0" indent="0">
              <a:buNone/>
            </a:pPr>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241" y="3047486"/>
            <a:ext cx="2469369" cy="2533508"/>
          </a:xfrm>
          <a:prstGeom prst="rect">
            <a:avLst/>
          </a:prstGeom>
        </p:spPr>
      </p:pic>
    </p:spTree>
    <p:extLst>
      <p:ext uri="{BB962C8B-B14F-4D97-AF65-F5344CB8AC3E}">
        <p14:creationId xmlns:p14="http://schemas.microsoft.com/office/powerpoint/2010/main" val="34771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Producer Licensing Model Act</a:t>
            </a:r>
          </a:p>
        </p:txBody>
      </p:sp>
      <p:sp>
        <p:nvSpPr>
          <p:cNvPr id="3" name="Content Placeholder 2"/>
          <p:cNvSpPr>
            <a:spLocks noGrp="1"/>
          </p:cNvSpPr>
          <p:nvPr>
            <p:ph idx="1"/>
          </p:nvPr>
        </p:nvSpPr>
        <p:spPr/>
        <p:txBody>
          <a:bodyPr>
            <a:normAutofit/>
          </a:bodyPr>
          <a:lstStyle/>
          <a:p>
            <a:pPr marL="0" indent="0">
              <a:buNone/>
            </a:pPr>
            <a:r>
              <a:rPr lang="en-US" dirty="0">
                <a:solidFill>
                  <a:srgbClr val="51B5E0"/>
                </a:solidFill>
              </a:rPr>
              <a:t>Outlines the qualifications and procedures </a:t>
            </a:r>
            <a:r>
              <a:rPr lang="en-US" dirty="0"/>
              <a:t>for the licensing of insurance producers with the exception of surplus lines brokers and agents except where mentioned in the Act.</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191" y="3240839"/>
            <a:ext cx="2176426" cy="2424237"/>
          </a:xfrm>
          <a:prstGeom prst="rect">
            <a:avLst/>
          </a:prstGeom>
        </p:spPr>
      </p:pic>
    </p:spTree>
    <p:extLst>
      <p:ext uri="{BB962C8B-B14F-4D97-AF65-F5344CB8AC3E}">
        <p14:creationId xmlns:p14="http://schemas.microsoft.com/office/powerpoint/2010/main" val="420055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Consumer Protection Laws</a:t>
            </a:r>
          </a:p>
        </p:txBody>
      </p:sp>
      <p:sp>
        <p:nvSpPr>
          <p:cNvPr id="3" name="Content Placeholder 2"/>
          <p:cNvSpPr>
            <a:spLocks noGrp="1"/>
          </p:cNvSpPr>
          <p:nvPr>
            <p:ph idx="1"/>
          </p:nvPr>
        </p:nvSpPr>
        <p:spPr/>
        <p:txBody>
          <a:bodyPr/>
          <a:lstStyle/>
          <a:p>
            <a:pPr marL="0" indent="0">
              <a:buNone/>
            </a:pPr>
            <a:r>
              <a:rPr lang="en-US" dirty="0"/>
              <a:t>While they do not define the term ethics, laws and regulations exist to help states and the federal government enforce expected actions and company practices that comply with standards of ethical behavior.</a:t>
            </a:r>
          </a:p>
          <a:p>
            <a:pPr>
              <a:buFont typeface="Wingdings" panose="05000000000000000000" pitchFamily="2" charset="2"/>
              <a:buChar char="§"/>
            </a:pPr>
            <a:r>
              <a:rPr lang="en-US" dirty="0"/>
              <a:t>Ethical behavior, from a regulatory standpoint, is a vital part of an insurance agent’s role and the agent’s relationship with and responsibilities to insurers, customers, and others in the insurance industry.</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315560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Making Ethical Decisions</a:t>
            </a:r>
          </a:p>
        </p:txBody>
      </p:sp>
    </p:spTree>
    <p:extLst>
      <p:ext uri="{BB962C8B-B14F-4D97-AF65-F5344CB8AC3E}">
        <p14:creationId xmlns:p14="http://schemas.microsoft.com/office/powerpoint/2010/main" val="17122297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Ethical Decisions</a:t>
            </a:r>
          </a:p>
        </p:txBody>
      </p:sp>
      <p:sp>
        <p:nvSpPr>
          <p:cNvPr id="3" name="Content Placeholder 2"/>
          <p:cNvSpPr>
            <a:spLocks noGrp="1"/>
          </p:cNvSpPr>
          <p:nvPr>
            <p:ph idx="1"/>
          </p:nvPr>
        </p:nvSpPr>
        <p:spPr>
          <a:xfrm>
            <a:off x="619124" y="1489294"/>
            <a:ext cx="7886700" cy="4351338"/>
          </a:xfrm>
        </p:spPr>
        <p:txBody>
          <a:bodyPr/>
          <a:lstStyle/>
          <a:p>
            <a:pPr>
              <a:buFont typeface="Wingdings" panose="05000000000000000000" pitchFamily="2" charset="2"/>
              <a:buChar char="§"/>
            </a:pPr>
            <a:r>
              <a:rPr lang="en-US" dirty="0"/>
              <a:t>Understanding ethics in theory is much easier than handling real ethical situations.</a:t>
            </a:r>
          </a:p>
          <a:p>
            <a:pPr>
              <a:buFont typeface="Wingdings" panose="05000000000000000000" pitchFamily="2" charset="2"/>
              <a:buChar char="§"/>
            </a:pPr>
            <a:r>
              <a:rPr lang="en-US" dirty="0"/>
              <a:t>Some ethical missteps occur when agents are trying to please clients or when they are simply conducting business, unaware that their actions are unethical or in violation of various laws or codes of ethics. </a:t>
            </a:r>
          </a:p>
          <a:p>
            <a:endParaRPr lang="en-US" dirty="0"/>
          </a:p>
          <a:p>
            <a:endParaRPr lang="en-US" dirty="0"/>
          </a:p>
          <a:p>
            <a:endParaRPr lang="en-US" dirty="0"/>
          </a:p>
        </p:txBody>
      </p:sp>
    </p:spTree>
    <p:extLst>
      <p:ext uri="{BB962C8B-B14F-4D97-AF65-F5344CB8AC3E}">
        <p14:creationId xmlns:p14="http://schemas.microsoft.com/office/powerpoint/2010/main" val="402212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Morality vs Ethics?  </a:t>
            </a:r>
          </a:p>
        </p:txBody>
      </p:sp>
      <p:sp>
        <p:nvSpPr>
          <p:cNvPr id="3" name="Content Placeholder 2"/>
          <p:cNvSpPr>
            <a:spLocks noGrp="1"/>
          </p:cNvSpPr>
          <p:nvPr>
            <p:ph idx="1"/>
          </p:nvPr>
        </p:nvSpPr>
        <p:spPr>
          <a:xfrm>
            <a:off x="619124" y="1390650"/>
            <a:ext cx="7886700" cy="4351338"/>
          </a:xfrm>
        </p:spPr>
        <p:txBody>
          <a:bodyPr>
            <a:normAutofit/>
          </a:bodyPr>
          <a:lstStyle/>
          <a:p>
            <a:pPr marL="0" indent="0">
              <a:buNone/>
            </a:pPr>
            <a:endParaRPr lang="en-US" dirty="0"/>
          </a:p>
          <a:p>
            <a:pPr marL="0" indent="0">
              <a:buNone/>
            </a:pPr>
            <a:endParaRPr lang="en-US" dirty="0"/>
          </a:p>
          <a:p>
            <a:pPr marL="0" indent="0">
              <a:buNone/>
            </a:pPr>
            <a:r>
              <a:rPr lang="en-US" dirty="0"/>
              <a:t> </a:t>
            </a:r>
          </a:p>
          <a:p>
            <a:endParaRPr lang="en-US" dirty="0"/>
          </a:p>
        </p:txBody>
      </p:sp>
      <p:sp>
        <p:nvSpPr>
          <p:cNvPr id="8" name="TextBox 7"/>
          <p:cNvSpPr txBox="1"/>
          <p:nvPr/>
        </p:nvSpPr>
        <p:spPr>
          <a:xfrm>
            <a:off x="619124" y="2065425"/>
            <a:ext cx="6142408" cy="830997"/>
          </a:xfrm>
          <a:prstGeom prst="rect">
            <a:avLst/>
          </a:prstGeom>
          <a:noFill/>
          <a:ln>
            <a:noFill/>
          </a:ln>
        </p:spPr>
        <p:txBody>
          <a:bodyPr wrap="square" rtlCol="0">
            <a:spAutoFit/>
          </a:bodyPr>
          <a:lstStyle/>
          <a:p>
            <a:r>
              <a:rPr lang="en-US" sz="2400" dirty="0">
                <a:solidFill>
                  <a:srgbClr val="174770"/>
                </a:solidFill>
                <a:latin typeface="Arial Narrow" panose="020B0606020202030204" pitchFamily="34" charset="0"/>
              </a:rPr>
              <a:t>Morality</a:t>
            </a:r>
            <a:r>
              <a:rPr lang="en-US" sz="2400" dirty="0">
                <a:solidFill>
                  <a:srgbClr val="808084"/>
                </a:solidFill>
                <a:latin typeface="Arial Narrow" panose="020B0606020202030204" pitchFamily="34" charset="0"/>
              </a:rPr>
              <a:t> is a more personal form of ethics.</a:t>
            </a:r>
          </a:p>
          <a:p>
            <a:r>
              <a:rPr lang="en-US" sz="2400" dirty="0">
                <a:solidFill>
                  <a:srgbClr val="808084"/>
                </a:solidFill>
                <a:latin typeface="Arial Narrow" panose="020B0606020202030204" pitchFamily="34" charset="0"/>
              </a:rPr>
              <a:t>One’s own personal code of conduct.</a:t>
            </a:r>
          </a:p>
        </p:txBody>
      </p:sp>
      <p:sp>
        <p:nvSpPr>
          <p:cNvPr id="10" name="TextBox 9"/>
          <p:cNvSpPr txBox="1"/>
          <p:nvPr/>
        </p:nvSpPr>
        <p:spPr>
          <a:xfrm>
            <a:off x="3124200" y="3903706"/>
            <a:ext cx="5293323" cy="830997"/>
          </a:xfrm>
          <a:prstGeom prst="rect">
            <a:avLst/>
          </a:prstGeom>
          <a:noFill/>
          <a:ln>
            <a:noFill/>
          </a:ln>
        </p:spPr>
        <p:txBody>
          <a:bodyPr wrap="square" rtlCol="0">
            <a:spAutoFit/>
          </a:bodyPr>
          <a:lstStyle/>
          <a:p>
            <a:r>
              <a:rPr lang="en-US" sz="2400" dirty="0">
                <a:solidFill>
                  <a:srgbClr val="808084"/>
                </a:solidFill>
                <a:latin typeface="Arial Narrow" panose="020B0606020202030204" pitchFamily="34" charset="0"/>
              </a:rPr>
              <a:t>Because </a:t>
            </a:r>
            <a:r>
              <a:rPr lang="en-US" sz="2400" dirty="0">
                <a:solidFill>
                  <a:srgbClr val="51B5E0"/>
                </a:solidFill>
                <a:latin typeface="Arial Narrow" panose="020B0606020202030204" pitchFamily="34" charset="0"/>
              </a:rPr>
              <a:t>ethics</a:t>
            </a:r>
            <a:r>
              <a:rPr lang="en-US" sz="2400" dirty="0">
                <a:solidFill>
                  <a:srgbClr val="808084"/>
                </a:solidFill>
                <a:latin typeface="Arial Narrow" panose="020B0606020202030204" pitchFamily="34" charset="0"/>
              </a:rPr>
              <a:t> is a system of morals, there are commonalities between the two.</a:t>
            </a:r>
          </a:p>
        </p:txBody>
      </p:sp>
      <p:cxnSp>
        <p:nvCxnSpPr>
          <p:cNvPr id="6" name="Straight Arrow Connector 5"/>
          <p:cNvCxnSpPr/>
          <p:nvPr/>
        </p:nvCxnSpPr>
        <p:spPr>
          <a:xfrm>
            <a:off x="2460171" y="2896422"/>
            <a:ext cx="1524000" cy="1007284"/>
          </a:xfrm>
          <a:prstGeom prst="straightConnector1">
            <a:avLst/>
          </a:prstGeom>
          <a:ln w="76200">
            <a:solidFill>
              <a:srgbClr val="FCB51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04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3929" t="19758" r="1910" b="8013"/>
          <a:stretch/>
        </p:blipFill>
        <p:spPr>
          <a:xfrm>
            <a:off x="871553" y="2895600"/>
            <a:ext cx="1160246" cy="1110662"/>
          </a:xfrm>
          <a:prstGeom prst="rect">
            <a:avLst/>
          </a:prstGeom>
        </p:spPr>
      </p:pic>
      <p:sp>
        <p:nvSpPr>
          <p:cNvPr id="9" name="Rectangle 8"/>
          <p:cNvSpPr/>
          <p:nvPr/>
        </p:nvSpPr>
        <p:spPr>
          <a:xfrm>
            <a:off x="2639066" y="4006262"/>
            <a:ext cx="1826877" cy="1044709"/>
          </a:xfrm>
          <a:prstGeom prst="rect">
            <a:avLst/>
          </a:prstGeom>
          <a:noFill/>
          <a:ln w="57150">
            <a:solidFill>
              <a:srgbClr val="DD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D5900"/>
              </a:solidFill>
            </a:endParaRPr>
          </a:p>
        </p:txBody>
      </p:sp>
      <p:sp>
        <p:nvSpPr>
          <p:cNvPr id="10" name="Rectangle 9"/>
          <p:cNvSpPr/>
          <p:nvPr/>
        </p:nvSpPr>
        <p:spPr>
          <a:xfrm>
            <a:off x="4659007" y="4006262"/>
            <a:ext cx="1826877" cy="1044709"/>
          </a:xfrm>
          <a:prstGeom prst="rect">
            <a:avLst/>
          </a:prstGeom>
          <a:noFill/>
          <a:ln w="57150">
            <a:solidFill>
              <a:srgbClr val="7F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678947" y="4006262"/>
            <a:ext cx="1826877" cy="1044709"/>
          </a:xfrm>
          <a:prstGeom prst="rect">
            <a:avLst/>
          </a:prstGeom>
          <a:noFill/>
          <a:ln w="57150">
            <a:solidFill>
              <a:srgbClr val="5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9125" y="4006262"/>
            <a:ext cx="1826877" cy="1044709"/>
          </a:xfrm>
          <a:prstGeom prst="rect">
            <a:avLst/>
          </a:prstGeom>
          <a:noFill/>
          <a:ln w="57150">
            <a:solidFill>
              <a:srgbClr val="17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Making Ethical Decisions</a:t>
            </a:r>
          </a:p>
        </p:txBody>
      </p:sp>
      <p:sp>
        <p:nvSpPr>
          <p:cNvPr id="3" name="Content Placeholder 2"/>
          <p:cNvSpPr>
            <a:spLocks noGrp="1"/>
          </p:cNvSpPr>
          <p:nvPr>
            <p:ph idx="1"/>
          </p:nvPr>
        </p:nvSpPr>
        <p:spPr>
          <a:xfrm>
            <a:off x="619124" y="1489295"/>
            <a:ext cx="7886700" cy="1297768"/>
          </a:xfrm>
        </p:spPr>
        <p:txBody>
          <a:bodyPr/>
          <a:lstStyle/>
          <a:p>
            <a:pPr marL="0" indent="0">
              <a:buNone/>
            </a:pPr>
            <a:r>
              <a:rPr lang="en-US" dirty="0"/>
              <a:t>Ethical decisions come about from a number of different perspectives, but most ethical decisions fall into one or more of these categories:</a:t>
            </a:r>
          </a:p>
        </p:txBody>
      </p:sp>
      <p:sp>
        <p:nvSpPr>
          <p:cNvPr id="4" name="Rectangle 3"/>
          <p:cNvSpPr/>
          <p:nvPr/>
        </p:nvSpPr>
        <p:spPr>
          <a:xfrm>
            <a:off x="897989" y="4120814"/>
            <a:ext cx="1220757" cy="830997"/>
          </a:xfrm>
          <a:prstGeom prst="rect">
            <a:avLst/>
          </a:prstGeom>
        </p:spPr>
        <p:txBody>
          <a:bodyPr wrap="square">
            <a:spAutoFit/>
          </a:bodyPr>
          <a:lstStyle/>
          <a:p>
            <a:pPr algn="ctr"/>
            <a:r>
              <a:rPr lang="en-US" sz="2400" dirty="0">
                <a:solidFill>
                  <a:srgbClr val="174770"/>
                </a:solidFill>
                <a:latin typeface="Arial Narrow" panose="020B0606020202030204" pitchFamily="34" charset="0"/>
              </a:rPr>
              <a:t>Situation based</a:t>
            </a:r>
          </a:p>
        </p:txBody>
      </p:sp>
      <p:sp>
        <p:nvSpPr>
          <p:cNvPr id="5" name="Rectangle 4"/>
          <p:cNvSpPr/>
          <p:nvPr/>
        </p:nvSpPr>
        <p:spPr>
          <a:xfrm>
            <a:off x="3093493" y="4120814"/>
            <a:ext cx="875561" cy="830997"/>
          </a:xfrm>
          <a:prstGeom prst="rect">
            <a:avLst/>
          </a:prstGeom>
        </p:spPr>
        <p:txBody>
          <a:bodyPr wrap="none">
            <a:spAutoFit/>
          </a:bodyPr>
          <a:lstStyle/>
          <a:p>
            <a:pPr algn="ctr"/>
            <a:r>
              <a:rPr lang="en-US" sz="2400" dirty="0">
                <a:solidFill>
                  <a:srgbClr val="DD5900"/>
                </a:solidFill>
                <a:latin typeface="Arial Narrow" panose="020B0606020202030204" pitchFamily="34" charset="0"/>
              </a:rPr>
              <a:t>Rule</a:t>
            </a:r>
          </a:p>
          <a:p>
            <a:pPr algn="ctr"/>
            <a:r>
              <a:rPr lang="en-US" sz="2400" dirty="0">
                <a:solidFill>
                  <a:srgbClr val="DD5900"/>
                </a:solidFill>
                <a:latin typeface="Arial Narrow" panose="020B0606020202030204" pitchFamily="34" charset="0"/>
              </a:rPr>
              <a:t>based</a:t>
            </a:r>
          </a:p>
        </p:txBody>
      </p:sp>
      <p:sp>
        <p:nvSpPr>
          <p:cNvPr id="6" name="Rectangle 5"/>
          <p:cNvSpPr/>
          <p:nvPr/>
        </p:nvSpPr>
        <p:spPr>
          <a:xfrm>
            <a:off x="5085773" y="4120814"/>
            <a:ext cx="973343" cy="830997"/>
          </a:xfrm>
          <a:prstGeom prst="rect">
            <a:avLst/>
          </a:prstGeom>
        </p:spPr>
        <p:txBody>
          <a:bodyPr wrap="none">
            <a:spAutoFit/>
          </a:bodyPr>
          <a:lstStyle/>
          <a:p>
            <a:pPr algn="ctr"/>
            <a:r>
              <a:rPr lang="en-US" sz="2400" dirty="0">
                <a:solidFill>
                  <a:srgbClr val="7FBA00"/>
                </a:solidFill>
                <a:latin typeface="Arial Narrow" panose="020B0606020202030204" pitchFamily="34" charset="0"/>
              </a:rPr>
              <a:t>People</a:t>
            </a:r>
          </a:p>
          <a:p>
            <a:pPr algn="ctr"/>
            <a:r>
              <a:rPr lang="en-US" sz="2400" dirty="0">
                <a:solidFill>
                  <a:srgbClr val="7FBA00"/>
                </a:solidFill>
                <a:latin typeface="Arial Narrow" panose="020B0606020202030204" pitchFamily="34" charset="0"/>
              </a:rPr>
              <a:t>based</a:t>
            </a:r>
          </a:p>
        </p:txBody>
      </p:sp>
      <p:sp>
        <p:nvSpPr>
          <p:cNvPr id="7" name="Rectangle 6"/>
          <p:cNvSpPr/>
          <p:nvPr/>
        </p:nvSpPr>
        <p:spPr>
          <a:xfrm>
            <a:off x="7154604" y="4120814"/>
            <a:ext cx="875561" cy="830997"/>
          </a:xfrm>
          <a:prstGeom prst="rect">
            <a:avLst/>
          </a:prstGeom>
        </p:spPr>
        <p:txBody>
          <a:bodyPr wrap="none">
            <a:spAutoFit/>
          </a:bodyPr>
          <a:lstStyle/>
          <a:p>
            <a:pPr algn="ctr"/>
            <a:r>
              <a:rPr lang="en-US" sz="2400" dirty="0">
                <a:solidFill>
                  <a:srgbClr val="51B5E0"/>
                </a:solidFill>
                <a:latin typeface="Arial Narrow" panose="020B0606020202030204" pitchFamily="34" charset="0"/>
              </a:rPr>
              <a:t>Duty</a:t>
            </a:r>
          </a:p>
          <a:p>
            <a:pPr algn="ctr"/>
            <a:r>
              <a:rPr lang="en-US" sz="2400" dirty="0">
                <a:solidFill>
                  <a:srgbClr val="51B5E0"/>
                </a:solidFill>
                <a:latin typeface="Arial Narrow" panose="020B0606020202030204" pitchFamily="34" charset="0"/>
              </a:rPr>
              <a:t>based</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520" t="18725" r="72467" b="7613"/>
          <a:stretch/>
        </p:blipFill>
        <p:spPr>
          <a:xfrm>
            <a:off x="2982685" y="2885708"/>
            <a:ext cx="1073928" cy="1054921"/>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2304" t="12622" r="26220" b="7613"/>
          <a:stretch/>
        </p:blipFill>
        <p:spPr>
          <a:xfrm>
            <a:off x="5126108" y="2841492"/>
            <a:ext cx="933008" cy="1109670"/>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9753" t="12622" r="48771" b="7613"/>
          <a:stretch/>
        </p:blipFill>
        <p:spPr>
          <a:xfrm>
            <a:off x="7154604" y="2847513"/>
            <a:ext cx="933008" cy="1109670"/>
          </a:xfrm>
          <a:prstGeom prst="rect">
            <a:avLst/>
          </a:prstGeom>
        </p:spPr>
      </p:pic>
    </p:spTree>
    <p:extLst>
      <p:ext uri="{BB962C8B-B14F-4D97-AF65-F5344CB8AC3E}">
        <p14:creationId xmlns:p14="http://schemas.microsoft.com/office/powerpoint/2010/main" val="396712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 Based</a:t>
            </a:r>
          </a:p>
        </p:txBody>
      </p:sp>
      <p:sp>
        <p:nvSpPr>
          <p:cNvPr id="3" name="Content Placeholder 2"/>
          <p:cNvSpPr>
            <a:spLocks noGrp="1"/>
          </p:cNvSpPr>
          <p:nvPr>
            <p:ph idx="1"/>
          </p:nvPr>
        </p:nvSpPr>
        <p:spPr>
          <a:xfrm>
            <a:off x="1507671" y="3276599"/>
            <a:ext cx="6109606" cy="2900363"/>
          </a:xfrm>
        </p:spPr>
        <p:txBody>
          <a:bodyPr/>
          <a:lstStyle/>
          <a:p>
            <a:pPr marL="0" indent="0" algn="ctr">
              <a:buNone/>
            </a:pPr>
            <a:r>
              <a:rPr lang="en-US" dirty="0">
                <a:solidFill>
                  <a:srgbClr val="174770"/>
                </a:solidFill>
              </a:rPr>
              <a:t>This is an ethical decision that is reached through considering each situation and its unique circumstances and nuances.</a:t>
            </a:r>
          </a:p>
          <a:p>
            <a:pPr marL="0" indent="0" algn="ctr">
              <a:buNone/>
            </a:pPr>
            <a:r>
              <a:rPr lang="en-US" dirty="0"/>
              <a:t>Allows for contemplation and thinking through the consequences.</a:t>
            </a:r>
          </a:p>
          <a:p>
            <a:endParaRPr lang="en-US" dirty="0"/>
          </a:p>
          <a:p>
            <a:pPr marL="457189" lvl="1" indent="0">
              <a:buNone/>
            </a:pPr>
            <a:endParaRPr lang="en-US" dirty="0"/>
          </a:p>
          <a:p>
            <a:pPr marL="457189" lvl="1"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3160" t="22694" r="1865" b="7613"/>
          <a:stretch/>
        </p:blipFill>
        <p:spPr>
          <a:xfrm>
            <a:off x="3472544" y="1390650"/>
            <a:ext cx="2020516" cy="1805537"/>
          </a:xfrm>
          <a:prstGeom prst="rect">
            <a:avLst/>
          </a:prstGeom>
        </p:spPr>
      </p:pic>
    </p:spTree>
    <p:extLst>
      <p:ext uri="{BB962C8B-B14F-4D97-AF65-F5344CB8AC3E}">
        <p14:creationId xmlns:p14="http://schemas.microsoft.com/office/powerpoint/2010/main" val="416722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 Based</a:t>
            </a:r>
          </a:p>
        </p:txBody>
      </p:sp>
      <p:sp>
        <p:nvSpPr>
          <p:cNvPr id="3" name="Content Placeholder 2"/>
          <p:cNvSpPr>
            <a:spLocks noGrp="1"/>
          </p:cNvSpPr>
          <p:nvPr>
            <p:ph idx="1"/>
          </p:nvPr>
        </p:nvSpPr>
        <p:spPr>
          <a:xfrm>
            <a:off x="619124" y="2275114"/>
            <a:ext cx="5378905" cy="3576028"/>
          </a:xfrm>
        </p:spPr>
        <p:txBody>
          <a:bodyPr>
            <a:normAutofit/>
          </a:bodyPr>
          <a:lstStyle/>
          <a:p>
            <a:pPr marL="0" indent="0">
              <a:buNone/>
            </a:pPr>
            <a:r>
              <a:rPr lang="en-US" dirty="0"/>
              <a:t>In 1960 Joseph Fletcher, a professor at the Episcopal Theological School in Cambridge, MA developed an ethical theory that morality is best abandoned to the most loving actions in a situation.</a:t>
            </a:r>
          </a:p>
          <a:p>
            <a:pPr marL="457189" lvl="1" indent="0">
              <a:buNone/>
            </a:pPr>
            <a:endParaRPr lang="en-US" dirty="0"/>
          </a:p>
          <a:p>
            <a:endParaRPr lang="en-US" dirty="0"/>
          </a:p>
          <a:p>
            <a:pPr marL="457189" lvl="1" indent="0">
              <a:buNone/>
            </a:pPr>
            <a:endParaRPr lang="en-US" dirty="0"/>
          </a:p>
          <a:p>
            <a:pPr marL="457189" lvl="1"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3160" t="22694" r="1865" b="7613"/>
          <a:stretch/>
        </p:blipFill>
        <p:spPr>
          <a:xfrm>
            <a:off x="6128659" y="2275114"/>
            <a:ext cx="2020516" cy="1805537"/>
          </a:xfrm>
          <a:prstGeom prst="rect">
            <a:avLst/>
          </a:prstGeom>
        </p:spPr>
      </p:pic>
      <p:grpSp>
        <p:nvGrpSpPr>
          <p:cNvPr id="10" name="Group 9"/>
          <p:cNvGrpSpPr/>
          <p:nvPr/>
        </p:nvGrpSpPr>
        <p:grpSpPr>
          <a:xfrm>
            <a:off x="6662057" y="2155370"/>
            <a:ext cx="571411" cy="544285"/>
            <a:chOff x="2590800" y="4822370"/>
            <a:chExt cx="902831" cy="859972"/>
          </a:xfrm>
          <a:solidFill>
            <a:srgbClr val="808084"/>
          </a:solidFill>
        </p:grpSpPr>
        <p:sp>
          <p:nvSpPr>
            <p:cNvPr id="7" name="Chord 6"/>
            <p:cNvSpPr/>
            <p:nvPr/>
          </p:nvSpPr>
          <p:spPr>
            <a:xfrm rot="6812904">
              <a:off x="2590800" y="4822372"/>
              <a:ext cx="478971" cy="478971"/>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hord 7"/>
            <p:cNvSpPr/>
            <p:nvPr/>
          </p:nvSpPr>
          <p:spPr>
            <a:xfrm rot="6812904">
              <a:off x="3014660" y="4822370"/>
              <a:ext cx="478971" cy="478971"/>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10800000">
              <a:off x="2601683" y="5148941"/>
              <a:ext cx="881745" cy="5334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7882557" y="3177882"/>
            <a:ext cx="399986" cy="380998"/>
            <a:chOff x="2590800" y="4822370"/>
            <a:chExt cx="902831" cy="859972"/>
          </a:xfrm>
          <a:solidFill>
            <a:srgbClr val="808084"/>
          </a:solidFill>
        </p:grpSpPr>
        <p:sp>
          <p:nvSpPr>
            <p:cNvPr id="12" name="Chord 11"/>
            <p:cNvSpPr/>
            <p:nvPr/>
          </p:nvSpPr>
          <p:spPr>
            <a:xfrm rot="6812904">
              <a:off x="2590800" y="4822372"/>
              <a:ext cx="478971" cy="478971"/>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hord 12"/>
            <p:cNvSpPr/>
            <p:nvPr/>
          </p:nvSpPr>
          <p:spPr>
            <a:xfrm rot="6812904">
              <a:off x="3014660" y="4822370"/>
              <a:ext cx="478971" cy="478971"/>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10800000">
              <a:off x="2601683" y="5148941"/>
              <a:ext cx="881745" cy="5334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6939527" y="3933315"/>
            <a:ext cx="272564" cy="259625"/>
            <a:chOff x="2590800" y="4822370"/>
            <a:chExt cx="902831" cy="859972"/>
          </a:xfrm>
          <a:solidFill>
            <a:srgbClr val="808084"/>
          </a:solidFill>
        </p:grpSpPr>
        <p:sp>
          <p:nvSpPr>
            <p:cNvPr id="16" name="Chord 15"/>
            <p:cNvSpPr/>
            <p:nvPr/>
          </p:nvSpPr>
          <p:spPr>
            <a:xfrm rot="6812904">
              <a:off x="2590800" y="4822372"/>
              <a:ext cx="478971" cy="478971"/>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hord 16"/>
            <p:cNvSpPr/>
            <p:nvPr/>
          </p:nvSpPr>
          <p:spPr>
            <a:xfrm rot="6812904">
              <a:off x="3014660" y="4822370"/>
              <a:ext cx="478971" cy="478971"/>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10800000">
              <a:off x="2601683" y="5148941"/>
              <a:ext cx="881745" cy="5334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208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 Based</a:t>
            </a:r>
          </a:p>
        </p:txBody>
      </p:sp>
      <p:sp>
        <p:nvSpPr>
          <p:cNvPr id="3" name="Content Placeholder 2"/>
          <p:cNvSpPr>
            <a:spLocks noGrp="1"/>
          </p:cNvSpPr>
          <p:nvPr>
            <p:ph idx="1"/>
          </p:nvPr>
        </p:nvSpPr>
        <p:spPr>
          <a:xfrm>
            <a:off x="619124" y="1499804"/>
            <a:ext cx="7886700" cy="4351338"/>
          </a:xfrm>
        </p:spPr>
        <p:txBody>
          <a:bodyPr>
            <a:normAutofit/>
          </a:bodyPr>
          <a:lstStyle/>
          <a:p>
            <a:pPr marL="0" indent="0">
              <a:buNone/>
            </a:pPr>
            <a:r>
              <a:rPr lang="en-US" dirty="0"/>
              <a:t>Fletcher developed four presuppositions that are part of any situational dilemma.</a:t>
            </a:r>
          </a:p>
          <a:p>
            <a:pPr lvl="1">
              <a:buFont typeface="Wingdings" panose="05000000000000000000" pitchFamily="2" charset="2"/>
              <a:buChar char="§"/>
            </a:pPr>
            <a:r>
              <a:rPr lang="en-US" dirty="0">
                <a:solidFill>
                  <a:srgbClr val="174770"/>
                </a:solidFill>
              </a:rPr>
              <a:t>Pragmatism</a:t>
            </a:r>
            <a:r>
              <a:rPr lang="en-US" dirty="0"/>
              <a:t>: The course of action must be practical and work.</a:t>
            </a:r>
          </a:p>
          <a:p>
            <a:pPr lvl="1">
              <a:buFont typeface="Wingdings" panose="05000000000000000000" pitchFamily="2" charset="2"/>
              <a:buChar char="§"/>
            </a:pPr>
            <a:r>
              <a:rPr lang="en-US" dirty="0">
                <a:solidFill>
                  <a:srgbClr val="174770"/>
                </a:solidFill>
              </a:rPr>
              <a:t>Relativism</a:t>
            </a:r>
            <a:r>
              <a:rPr lang="en-US" dirty="0"/>
              <a:t>: All situations are always relative; situational ethics try to avoid such words as “never” and “always”.</a:t>
            </a:r>
          </a:p>
          <a:p>
            <a:pPr lvl="1">
              <a:buFont typeface="Wingdings" panose="05000000000000000000" pitchFamily="2" charset="2"/>
              <a:buChar char="§"/>
            </a:pPr>
            <a:r>
              <a:rPr lang="en-US" dirty="0">
                <a:solidFill>
                  <a:srgbClr val="174770"/>
                </a:solidFill>
              </a:rPr>
              <a:t>Positivism</a:t>
            </a:r>
            <a:r>
              <a:rPr lang="en-US" dirty="0"/>
              <a:t>: The whole of situational ethics relies upon the fact that the person freely chooses to believe in agape love described by Christianity.</a:t>
            </a:r>
          </a:p>
          <a:p>
            <a:pPr lvl="1">
              <a:buFont typeface="Wingdings" panose="05000000000000000000" pitchFamily="2" charset="2"/>
              <a:buChar char="§"/>
            </a:pPr>
            <a:r>
              <a:rPr lang="en-US" dirty="0">
                <a:solidFill>
                  <a:srgbClr val="174770"/>
                </a:solidFill>
              </a:rPr>
              <a:t>Personalism</a:t>
            </a:r>
            <a:r>
              <a:rPr lang="en-US" dirty="0"/>
              <a:t>: Whereas the legalist thinks people should work to laws, the situational ethicist believes that laws are for the benefit of the people.</a:t>
            </a:r>
          </a:p>
          <a:p>
            <a:pPr marL="457189" lvl="1" indent="0">
              <a:buNone/>
            </a:pPr>
            <a:endParaRPr lang="en-US" dirty="0"/>
          </a:p>
          <a:p>
            <a:endParaRPr lang="en-US" dirty="0"/>
          </a:p>
          <a:p>
            <a:pPr marL="457189" lvl="1" indent="0">
              <a:buNone/>
            </a:pPr>
            <a:endParaRPr lang="en-US" dirty="0"/>
          </a:p>
          <a:p>
            <a:pPr marL="457189" lvl="1" indent="0">
              <a:buNone/>
            </a:pPr>
            <a:endParaRPr lang="en-US" dirty="0"/>
          </a:p>
        </p:txBody>
      </p:sp>
    </p:spTree>
    <p:extLst>
      <p:ext uri="{BB962C8B-B14F-4D97-AF65-F5344CB8AC3E}">
        <p14:creationId xmlns:p14="http://schemas.microsoft.com/office/powerpoint/2010/main" val="8292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 Based</a:t>
            </a:r>
          </a:p>
        </p:txBody>
      </p:sp>
      <p:sp>
        <p:nvSpPr>
          <p:cNvPr id="3" name="Content Placeholder 2"/>
          <p:cNvSpPr>
            <a:spLocks noGrp="1"/>
          </p:cNvSpPr>
          <p:nvPr>
            <p:ph idx="1"/>
          </p:nvPr>
        </p:nvSpPr>
        <p:spPr>
          <a:xfrm>
            <a:off x="628651" y="1792968"/>
            <a:ext cx="5086349" cy="4351338"/>
          </a:xfrm>
        </p:spPr>
        <p:txBody>
          <a:bodyPr>
            <a:normAutofit/>
          </a:bodyPr>
          <a:lstStyle/>
          <a:p>
            <a:pPr marL="0" indent="0">
              <a:buNone/>
            </a:pPr>
            <a:r>
              <a:rPr lang="en-US" dirty="0"/>
              <a:t>There is a definite downside to this approach. </a:t>
            </a:r>
            <a:r>
              <a:rPr lang="en-US" dirty="0">
                <a:solidFill>
                  <a:srgbClr val="174770"/>
                </a:solidFill>
              </a:rPr>
              <a:t>The decision is being made in the moment.</a:t>
            </a:r>
          </a:p>
          <a:p>
            <a:pPr lvl="1">
              <a:buFont typeface="Wingdings" panose="05000000000000000000" pitchFamily="2" charset="2"/>
              <a:buChar char="§"/>
            </a:pPr>
            <a:r>
              <a:rPr lang="en-US" dirty="0"/>
              <a:t>Weighing only the factors that apply today, makes it hard to determine the effects of the decision over a long period of time.</a:t>
            </a:r>
          </a:p>
          <a:p>
            <a:pPr marL="457189" lvl="1"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594" y="2122715"/>
            <a:ext cx="2954230" cy="2556101"/>
          </a:xfrm>
          <a:prstGeom prst="rect">
            <a:avLst/>
          </a:prstGeom>
        </p:spPr>
      </p:pic>
      <p:sp>
        <p:nvSpPr>
          <p:cNvPr id="6" name="Rectangle 5"/>
          <p:cNvSpPr/>
          <p:nvPr/>
        </p:nvSpPr>
        <p:spPr>
          <a:xfrm>
            <a:off x="6215743" y="3102429"/>
            <a:ext cx="478971"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079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 Based - Example</a:t>
            </a:r>
          </a:p>
        </p:txBody>
      </p:sp>
      <p:sp>
        <p:nvSpPr>
          <p:cNvPr id="3" name="Content Placeholder 2"/>
          <p:cNvSpPr>
            <a:spLocks noGrp="1"/>
          </p:cNvSpPr>
          <p:nvPr>
            <p:ph idx="1"/>
          </p:nvPr>
        </p:nvSpPr>
        <p:spPr>
          <a:xfrm>
            <a:off x="619124" y="1390649"/>
            <a:ext cx="7886700" cy="4596493"/>
          </a:xfrm>
        </p:spPr>
        <p:txBody>
          <a:bodyPr>
            <a:normAutofit/>
          </a:bodyPr>
          <a:lstStyle/>
          <a:p>
            <a:pPr marL="0" indent="0">
              <a:buNone/>
            </a:pPr>
            <a:r>
              <a:rPr lang="en-US" sz="2000" dirty="0"/>
              <a:t>Insurance agent Andy has recently found out that his friend Ryan’s father, who bought a life insurance policy through him, has passed away suddenly. Ryan’s family has told everyone that he had a heart attack, but the fact is that he committed suicide. Andy knows that the policy is void due to the suicide, but he knows Ryan’s family. Ryan’s parents were going through a bankruptcy, and while they had recently managed to get approved for public assistance, it wasn’t enough to sustain the family. Ryan’s mother has congestive heart failure and cannot work, and his father was working two minimum-wage jobs. Andy knows that without the life insurance settlement, Ryan’s mother will be destitute. He decides not to mention the suicide to the insurance company.</a:t>
            </a:r>
          </a:p>
          <a:p>
            <a:pPr marL="0" indent="0">
              <a:buNone/>
            </a:pPr>
            <a:endParaRPr lang="en-US" sz="2000" dirty="0"/>
          </a:p>
          <a:p>
            <a:pPr marL="800072" lvl="2" indent="0">
              <a:buNone/>
            </a:pPr>
            <a:r>
              <a:rPr lang="en-US" dirty="0"/>
              <a:t>Andy’s decision to abandon ethical standards in order to show love and compassion to his friend is commendable. </a:t>
            </a:r>
            <a:r>
              <a:rPr lang="en-US" dirty="0">
                <a:solidFill>
                  <a:srgbClr val="174770"/>
                </a:solidFill>
              </a:rPr>
              <a:t>It’s also considered fraud</a:t>
            </a:r>
            <a:r>
              <a:rPr lang="en-US" dirty="0"/>
              <a:t>, and both Andy and Ryan’s family could face penalties, including jail time, should the fraud be detected.</a:t>
            </a:r>
          </a:p>
          <a:p>
            <a:endParaRPr lang="en-US" dirty="0"/>
          </a:p>
          <a:p>
            <a:endParaRPr lang="en-US" dirty="0"/>
          </a:p>
          <a:p>
            <a:pPr marL="457189" lvl="1"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0132" t="24920" r="5710" b="53705"/>
          <a:stretch/>
        </p:blipFill>
        <p:spPr>
          <a:xfrm>
            <a:off x="945695" y="4604658"/>
            <a:ext cx="464168" cy="446316"/>
          </a:xfrm>
          <a:prstGeom prst="ellipse">
            <a:avLst/>
          </a:prstGeom>
        </p:spPr>
      </p:pic>
    </p:spTree>
    <p:extLst>
      <p:ext uri="{BB962C8B-B14F-4D97-AF65-F5344CB8AC3E}">
        <p14:creationId xmlns:p14="http://schemas.microsoft.com/office/powerpoint/2010/main" val="20951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Based</a:t>
            </a:r>
          </a:p>
        </p:txBody>
      </p:sp>
      <p:sp>
        <p:nvSpPr>
          <p:cNvPr id="3" name="Content Placeholder 2"/>
          <p:cNvSpPr>
            <a:spLocks noGrp="1"/>
          </p:cNvSpPr>
          <p:nvPr>
            <p:ph idx="1"/>
          </p:nvPr>
        </p:nvSpPr>
        <p:spPr>
          <a:xfrm>
            <a:off x="1764164" y="3196187"/>
            <a:ext cx="5596619" cy="2792632"/>
          </a:xfrm>
        </p:spPr>
        <p:txBody>
          <a:bodyPr>
            <a:normAutofit/>
          </a:bodyPr>
          <a:lstStyle/>
          <a:p>
            <a:pPr marL="0" indent="0" algn="ctr">
              <a:buNone/>
            </a:pPr>
            <a:r>
              <a:rPr lang="en-US" dirty="0">
                <a:solidFill>
                  <a:srgbClr val="DD5900"/>
                </a:solidFill>
              </a:rPr>
              <a:t>Uses laws, regulations, and policies as the foundation for ethical decisions. </a:t>
            </a:r>
          </a:p>
          <a:p>
            <a:pPr marL="0" indent="0" algn="ctr">
              <a:buNone/>
            </a:pPr>
            <a:r>
              <a:rPr lang="en-US" dirty="0"/>
              <a:t>What is the right thing to do per the rule that applies in that situation?</a:t>
            </a:r>
          </a:p>
          <a:p>
            <a:endParaRPr lang="en-US" dirty="0"/>
          </a:p>
          <a:p>
            <a:pPr marL="457189" lvl="1" indent="0">
              <a:buNone/>
            </a:pPr>
            <a:endParaRPr lang="en-US" dirty="0"/>
          </a:p>
          <a:p>
            <a:pPr marL="457189" lvl="1"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20" t="22694" r="72505" b="7613"/>
          <a:stretch/>
        </p:blipFill>
        <p:spPr>
          <a:xfrm>
            <a:off x="3472544" y="1390650"/>
            <a:ext cx="2020516" cy="1805537"/>
          </a:xfrm>
          <a:prstGeom prst="rect">
            <a:avLst/>
          </a:prstGeom>
        </p:spPr>
      </p:pic>
    </p:spTree>
    <p:extLst>
      <p:ext uri="{BB962C8B-B14F-4D97-AF65-F5344CB8AC3E}">
        <p14:creationId xmlns:p14="http://schemas.microsoft.com/office/powerpoint/2010/main" val="2048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Based</a:t>
            </a:r>
          </a:p>
        </p:txBody>
      </p:sp>
      <p:sp>
        <p:nvSpPr>
          <p:cNvPr id="3" name="Content Placeholder 2"/>
          <p:cNvSpPr>
            <a:spLocks noGrp="1"/>
          </p:cNvSpPr>
          <p:nvPr>
            <p:ph idx="1"/>
          </p:nvPr>
        </p:nvSpPr>
        <p:spPr>
          <a:xfrm>
            <a:off x="533399" y="1460719"/>
            <a:ext cx="7886700" cy="4351338"/>
          </a:xfrm>
        </p:spPr>
        <p:txBody>
          <a:bodyPr>
            <a:normAutofit/>
          </a:bodyPr>
          <a:lstStyle/>
          <a:p>
            <a:pPr marL="0" indent="0">
              <a:buNone/>
            </a:pPr>
            <a:r>
              <a:rPr lang="en-US" dirty="0"/>
              <a:t>This may seem to be the smartest approach, however there are a few flaws:</a:t>
            </a:r>
          </a:p>
          <a:p>
            <a:pPr lvl="1">
              <a:buFont typeface="Wingdings" panose="05000000000000000000" pitchFamily="2" charset="2"/>
              <a:buChar char="§"/>
            </a:pPr>
            <a:r>
              <a:rPr lang="en-US" dirty="0"/>
              <a:t>The law may not reflect the current condition </a:t>
            </a:r>
          </a:p>
          <a:p>
            <a:pPr lvl="1">
              <a:buFont typeface="Wingdings" panose="05000000000000000000" pitchFamily="2" charset="2"/>
              <a:buChar char="§"/>
            </a:pPr>
            <a:r>
              <a:rPr lang="en-US" dirty="0"/>
              <a:t>Every law in place today was enacted yesterday, or before</a:t>
            </a:r>
          </a:p>
          <a:p>
            <a:pPr marL="0" indent="0">
              <a:buNone/>
            </a:pPr>
            <a:r>
              <a:rPr lang="en-US" dirty="0"/>
              <a:t>Rules based decisions rely on the laws being valid.</a:t>
            </a:r>
          </a:p>
          <a:p>
            <a:pPr marL="0" indent="0">
              <a:buNone/>
            </a:pPr>
            <a:r>
              <a:rPr lang="en-US" dirty="0"/>
              <a:t>Not all laws are valid, and there are situations that are not ruled by law that could be further damaging in some way.</a:t>
            </a:r>
          </a:p>
          <a:p>
            <a:endParaRPr lang="en-US" dirty="0"/>
          </a:p>
          <a:p>
            <a:pPr marL="0" indent="0">
              <a:buNone/>
            </a:pPr>
            <a:endParaRPr lang="en-US" dirty="0"/>
          </a:p>
          <a:p>
            <a:endParaRPr lang="en-US" dirty="0"/>
          </a:p>
          <a:p>
            <a:pPr marL="457189" lvl="1" indent="0">
              <a:buNone/>
            </a:pPr>
            <a:endParaRPr lang="en-US" dirty="0"/>
          </a:p>
          <a:p>
            <a:pPr marL="457189" lvl="1" indent="0">
              <a:buNone/>
            </a:pPr>
            <a:endParaRPr lang="en-US" dirty="0"/>
          </a:p>
        </p:txBody>
      </p:sp>
    </p:spTree>
    <p:extLst>
      <p:ext uri="{BB962C8B-B14F-4D97-AF65-F5344CB8AC3E}">
        <p14:creationId xmlns:p14="http://schemas.microsoft.com/office/powerpoint/2010/main" val="9630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Based</a:t>
            </a:r>
          </a:p>
        </p:txBody>
      </p:sp>
      <p:sp>
        <p:nvSpPr>
          <p:cNvPr id="3" name="Content Placeholder 2"/>
          <p:cNvSpPr>
            <a:spLocks noGrp="1"/>
          </p:cNvSpPr>
          <p:nvPr>
            <p:ph idx="1"/>
          </p:nvPr>
        </p:nvSpPr>
        <p:spPr>
          <a:xfrm>
            <a:off x="628651" y="3385457"/>
            <a:ext cx="7886700" cy="2791506"/>
          </a:xfrm>
        </p:spPr>
        <p:txBody>
          <a:bodyPr>
            <a:normAutofit/>
          </a:bodyPr>
          <a:lstStyle/>
          <a:p>
            <a:pPr marL="0" indent="0" algn="ctr">
              <a:buNone/>
            </a:pPr>
            <a:r>
              <a:rPr lang="en-US" dirty="0">
                <a:solidFill>
                  <a:srgbClr val="7FBA00"/>
                </a:solidFill>
              </a:rPr>
              <a:t>Golden Rule of decision making. Do unto others as you would have them do unto you.</a:t>
            </a:r>
          </a:p>
          <a:p>
            <a:pPr marL="0" indent="0" algn="ctr">
              <a:buNone/>
            </a:pPr>
            <a:r>
              <a:rPr lang="en-US" dirty="0"/>
              <a:t>The idea is to maximize the benefits of one’s actions while minimizing any negative effects.</a:t>
            </a:r>
          </a:p>
          <a:p>
            <a:pPr marL="0" indent="0">
              <a:buNone/>
            </a:pPr>
            <a:endParaRPr lang="en-US" dirty="0"/>
          </a:p>
          <a:p>
            <a:endParaRPr lang="en-US" dirty="0"/>
          </a:p>
          <a:p>
            <a:pPr marL="457189" lvl="1" indent="0">
              <a:buNone/>
            </a:pPr>
            <a:endParaRPr lang="en-US" dirty="0"/>
          </a:p>
          <a:p>
            <a:pPr marL="457189" lvl="1"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114" t="14396" r="28049" b="7612"/>
          <a:stretch/>
        </p:blipFill>
        <p:spPr>
          <a:xfrm>
            <a:off x="3712029" y="1364927"/>
            <a:ext cx="1524000" cy="2020530"/>
          </a:xfrm>
          <a:prstGeom prst="rect">
            <a:avLst/>
          </a:prstGeom>
        </p:spPr>
      </p:pic>
    </p:spTree>
    <p:extLst>
      <p:ext uri="{BB962C8B-B14F-4D97-AF65-F5344CB8AC3E}">
        <p14:creationId xmlns:p14="http://schemas.microsoft.com/office/powerpoint/2010/main" val="5138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Based</a:t>
            </a:r>
          </a:p>
        </p:txBody>
      </p:sp>
      <p:sp>
        <p:nvSpPr>
          <p:cNvPr id="3" name="Content Placeholder 2"/>
          <p:cNvSpPr>
            <a:spLocks noGrp="1"/>
          </p:cNvSpPr>
          <p:nvPr>
            <p:ph idx="1"/>
          </p:nvPr>
        </p:nvSpPr>
        <p:spPr>
          <a:xfrm>
            <a:off x="619124" y="3329911"/>
            <a:ext cx="7886700" cy="2576903"/>
          </a:xfrm>
        </p:spPr>
        <p:txBody>
          <a:bodyPr>
            <a:normAutofit fontScale="92500" lnSpcReduction="20000"/>
          </a:bodyPr>
          <a:lstStyle/>
          <a:p>
            <a:pPr marL="0" indent="0">
              <a:buNone/>
            </a:pPr>
            <a:r>
              <a:rPr lang="en-US" dirty="0">
                <a:solidFill>
                  <a:srgbClr val="51B5E0"/>
                </a:solidFill>
              </a:rPr>
              <a:t>Deontology is an ethical theory that used rules to distinguish right from wrong.</a:t>
            </a:r>
          </a:p>
          <a:p>
            <a:pPr marL="0" indent="0">
              <a:buNone/>
            </a:pPr>
            <a:r>
              <a:rPr lang="en-US" dirty="0"/>
              <a:t>This theory was first expressed by the 18</a:t>
            </a:r>
            <a:r>
              <a:rPr lang="en-US" baseline="30000" dirty="0"/>
              <a:t>th</a:t>
            </a:r>
            <a:r>
              <a:rPr lang="en-US" dirty="0"/>
              <a:t> century philosopher Immanuel Kant.</a:t>
            </a:r>
          </a:p>
          <a:p>
            <a:pPr marL="0" indent="0">
              <a:buNone/>
            </a:pPr>
            <a:r>
              <a:rPr lang="en-US" dirty="0"/>
              <a:t>Kant felt that reason and experience combined created a more reasonable approach to solving ethical dilemmas.</a:t>
            </a:r>
          </a:p>
          <a:p>
            <a:pPr marL="0" indent="0">
              <a:buNone/>
            </a:pPr>
            <a:r>
              <a:rPr lang="en-US" dirty="0"/>
              <a:t> </a:t>
            </a:r>
          </a:p>
          <a:p>
            <a:pPr marL="0" indent="0">
              <a:buNone/>
            </a:pPr>
            <a:endParaRPr lang="en-US" dirty="0">
              <a:solidFill>
                <a:srgbClr val="51B5E0"/>
              </a:solidFill>
            </a:endParaRPr>
          </a:p>
          <a:p>
            <a:pPr marL="0" indent="0">
              <a:buNone/>
            </a:pPr>
            <a:endParaRPr lang="en-US" dirty="0">
              <a:solidFill>
                <a:srgbClr val="51B5E0"/>
              </a:solidFill>
            </a:endParaRPr>
          </a:p>
          <a:p>
            <a:endParaRPr lang="en-US" dirty="0"/>
          </a:p>
          <a:p>
            <a:pPr marL="457189" lvl="1" indent="0">
              <a:buNone/>
            </a:pPr>
            <a:endParaRPr lang="en-US" dirty="0"/>
          </a:p>
          <a:p>
            <a:pPr marL="457189" lvl="1"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753" t="12622" r="48771" b="7613"/>
          <a:stretch/>
        </p:blipFill>
        <p:spPr>
          <a:xfrm>
            <a:off x="3591598" y="1309087"/>
            <a:ext cx="1699104" cy="2020824"/>
          </a:xfrm>
          <a:prstGeom prst="rect">
            <a:avLst/>
          </a:prstGeom>
        </p:spPr>
      </p:pic>
    </p:spTree>
    <p:extLst>
      <p:ext uri="{BB962C8B-B14F-4D97-AF65-F5344CB8AC3E}">
        <p14:creationId xmlns:p14="http://schemas.microsoft.com/office/powerpoint/2010/main" val="3860151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ce0be8-4158-473b-8344-c42a8b6ff95b" xsi:nil="true"/>
    <_Status xmlns="http://schemas.microsoft.com/sharepoint/v3/fields">Not Started</_Status>
    <lcf76f155ced4ddcb4097134ff3c332f xmlns="498169a1-c9da-4cf1-9472-5ca1afd02e8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83F65352314B48B8ED3E98428A2358" ma:contentTypeVersion="16" ma:contentTypeDescription="Create a new document." ma:contentTypeScope="" ma:versionID="5fd377225ce23020de60a1454e52a72a">
  <xsd:schema xmlns:xsd="http://www.w3.org/2001/XMLSchema" xmlns:xs="http://www.w3.org/2001/XMLSchema" xmlns:p="http://schemas.microsoft.com/office/2006/metadata/properties" xmlns:ns2="http://schemas.microsoft.com/sharepoint/v3/fields" xmlns:ns3="498169a1-c9da-4cf1-9472-5ca1afd02e82" xmlns:ns4="a0ce0be8-4158-473b-8344-c42a8b6ff95b" targetNamespace="http://schemas.microsoft.com/office/2006/metadata/properties" ma:root="true" ma:fieldsID="65ffdecf6758aaee7e9de16881d3547e" ns2:_="" ns3:_="" ns4:_="">
    <xsd:import namespace="http://schemas.microsoft.com/sharepoint/v3/fields"/>
    <xsd:import namespace="498169a1-c9da-4cf1-9472-5ca1afd02e82"/>
    <xsd:import namespace="a0ce0be8-4158-473b-8344-c42a8b6ff95b"/>
    <xsd:element name="properties">
      <xsd:complexType>
        <xsd:sequence>
          <xsd:element name="documentManagement">
            <xsd:complexType>
              <xsd:all>
                <xsd:element ref="ns2:_Statu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98169a1-c9da-4cf1-9472-5ca1afd02e8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1c256d-259b-4d19-8adf-aa5921e37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ce0be8-4158-473b-8344-c42a8b6ff95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48bf39a-6c7d-4cc4-97a7-21193db07b0e}" ma:internalName="TaxCatchAll" ma:showField="CatchAllData" ma:web="a0ce0be8-4158-473b-8344-c42a8b6ff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535289A5-0A58-424B-8866-D392D06933A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715767C1-94DC-4F2D-9BAE-394A3E9D21EE}"/>
</file>

<file path=customXml/itemProps3.xml><?xml version="1.0" encoding="utf-8"?>
<ds:datastoreItem xmlns:ds="http://schemas.openxmlformats.org/officeDocument/2006/customXml" ds:itemID="{2AB2E4C7-2E3B-4A53-BA4C-1F509681F1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29723</TotalTime>
  <Words>8809</Words>
  <Application>Microsoft Office PowerPoint</Application>
  <PresentationFormat>On-screen Show (4:3)</PresentationFormat>
  <Paragraphs>912</Paragraphs>
  <Slides>131</Slides>
  <Notes>131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131</vt:i4>
      </vt:variant>
    </vt:vector>
  </HeadingPairs>
  <TitlesOfParts>
    <vt:vector size="139" baseType="lpstr">
      <vt:lpstr>Arial</vt:lpstr>
      <vt:lpstr>Arial Narrow</vt:lpstr>
      <vt:lpstr>Calibri</vt:lpstr>
      <vt:lpstr>Calibri Light</vt:lpstr>
      <vt:lpstr>Courier New</vt:lpstr>
      <vt:lpstr>Wingdings</vt:lpstr>
      <vt:lpstr>Office Theme</vt:lpstr>
      <vt:lpstr>Custom Design</vt:lpstr>
      <vt:lpstr>Ethics</vt:lpstr>
      <vt:lpstr>What We Will Cover </vt:lpstr>
      <vt:lpstr>What We Will Cover </vt:lpstr>
      <vt:lpstr>What is Ethics</vt:lpstr>
      <vt:lpstr>What is Ethics?</vt:lpstr>
      <vt:lpstr>What is Ethics?</vt:lpstr>
      <vt:lpstr>Ethics vs Morality </vt:lpstr>
      <vt:lpstr>Morality Vs Ethics</vt:lpstr>
      <vt:lpstr>Morality vs Ethics?  </vt:lpstr>
      <vt:lpstr>Ethics in Business</vt:lpstr>
      <vt:lpstr>Ethics in Business</vt:lpstr>
      <vt:lpstr>Ethics in Business</vt:lpstr>
      <vt:lpstr>Ethical Difficulties</vt:lpstr>
      <vt:lpstr>Ethical Difficulties</vt:lpstr>
      <vt:lpstr>Ethical Difficulties</vt:lpstr>
      <vt:lpstr>Ethical Difficulties</vt:lpstr>
      <vt:lpstr>Lessons Learned</vt:lpstr>
      <vt:lpstr>Ethical to Whom?</vt:lpstr>
      <vt:lpstr>Ethical to Whom?</vt:lpstr>
      <vt:lpstr>The Public</vt:lpstr>
      <vt:lpstr>The Companies Represented</vt:lpstr>
      <vt:lpstr>Clients</vt:lpstr>
      <vt:lpstr>Other Agents</vt:lpstr>
      <vt:lpstr>Ethical to Whom?</vt:lpstr>
      <vt:lpstr>Ethical to Whom?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Fraud</vt:lpstr>
      <vt:lpstr>Fraud</vt:lpstr>
      <vt:lpstr>Fraud</vt:lpstr>
      <vt:lpstr>Fraud</vt:lpstr>
      <vt:lpstr>Hard Fraud</vt:lpstr>
      <vt:lpstr>Hard Fraud</vt:lpstr>
      <vt:lpstr>Examples of Hard Fraud</vt:lpstr>
      <vt:lpstr>Hard Fraud</vt:lpstr>
      <vt:lpstr>Soft Fraud</vt:lpstr>
      <vt:lpstr>Soft Fraud</vt:lpstr>
      <vt:lpstr>Examples of Soft Fraud</vt:lpstr>
      <vt:lpstr>Fraud</vt:lpstr>
      <vt:lpstr>Compliance</vt:lpstr>
      <vt:lpstr>Compliance</vt:lpstr>
      <vt:lpstr>Compliance Example:</vt:lpstr>
      <vt:lpstr>Compliance</vt:lpstr>
      <vt:lpstr>State Regulations: Law and Ethics</vt:lpstr>
      <vt:lpstr>State Regulation: Law and Ethics</vt:lpstr>
      <vt:lpstr>State Regulation: Law and Ethics</vt:lpstr>
      <vt:lpstr>NAIC Mission Statement</vt:lpstr>
      <vt:lpstr>NAIC</vt:lpstr>
      <vt:lpstr>State Regulations</vt:lpstr>
      <vt:lpstr>State Regulation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Discussion</vt:lpstr>
      <vt:lpstr>Ethical Discussion Part One </vt:lpstr>
      <vt:lpstr>Discussion 1 </vt:lpstr>
      <vt:lpstr>Discussion 2 </vt:lpstr>
      <vt:lpstr>Discussion 3 </vt:lpstr>
      <vt:lpstr>Federal Consumer Protection Laws</vt:lpstr>
      <vt:lpstr>Federal Consumer Protection Laws</vt:lpstr>
      <vt:lpstr>Federal Consumer Protection Laws</vt:lpstr>
      <vt:lpstr>Federal Consumer Protection Laws</vt:lpstr>
      <vt:lpstr>NAIC</vt:lpstr>
      <vt:lpstr>Unfair Trade Practices Act</vt:lpstr>
      <vt:lpstr>Statutory Accounting Principals</vt:lpstr>
      <vt:lpstr>Insurance Fraud Prevention Model Act</vt:lpstr>
      <vt:lpstr>Long Term Care Model Act</vt:lpstr>
      <vt:lpstr>Producer Licensing Model Act</vt:lpstr>
      <vt:lpstr>Federal Consumer Protection Laws</vt:lpstr>
      <vt:lpstr>Making Ethical Decisions</vt:lpstr>
      <vt:lpstr>Making Ethical Decisions</vt:lpstr>
      <vt:lpstr>Making Ethical Decisions</vt:lpstr>
      <vt:lpstr>Situation Based</vt:lpstr>
      <vt:lpstr>Situation Based</vt:lpstr>
      <vt:lpstr>Situation Based</vt:lpstr>
      <vt:lpstr>Situation Based</vt:lpstr>
      <vt:lpstr>Situation Based - Example</vt:lpstr>
      <vt:lpstr>Rules Based</vt:lpstr>
      <vt:lpstr>Rules Based</vt:lpstr>
      <vt:lpstr>People Based</vt:lpstr>
      <vt:lpstr>Duty Based</vt:lpstr>
      <vt:lpstr>Duty Based</vt:lpstr>
      <vt:lpstr>Duty Based</vt:lpstr>
      <vt:lpstr>Making Ethical Decisions</vt:lpstr>
      <vt:lpstr>Professional Foundation for Insurance Ethics</vt:lpstr>
      <vt:lpstr>Professional Behavior</vt:lpstr>
      <vt:lpstr>Professional Behavior</vt:lpstr>
      <vt:lpstr>Professional Behavior</vt:lpstr>
      <vt:lpstr>Ethics in Professional Area</vt:lpstr>
      <vt:lpstr>Ethics in the Professional Area</vt:lpstr>
      <vt:lpstr>Ethical Climate</vt:lpstr>
      <vt:lpstr>The Ethical Climate</vt:lpstr>
      <vt:lpstr>The Ethical 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Discussion</vt:lpstr>
      <vt:lpstr>Ethical Discussion Part Two</vt:lpstr>
      <vt:lpstr>Discussion 1 </vt:lpstr>
      <vt:lpstr>Discussion 2 </vt:lpstr>
      <vt:lpstr>Discussion 3 </vt:lpstr>
      <vt:lpstr>Discussion 4 </vt:lpstr>
      <vt:lpstr>Congratulations!</vt:lpstr>
    </vt:vector>
  </TitlesOfParts>
  <Company>Imperial PFS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Nationwide Strength, Local Partnerships</dc:title>
  <dc:creator>Heather Garten</dc:creator>
  <cp:lastModifiedBy>Shannon Bailey</cp:lastModifiedBy>
  <cp:revision>896</cp:revision>
  <cp:lastPrinted>2019-03-11T14:52:40Z</cp:lastPrinted>
  <dcterms:created xsi:type="dcterms:W3CDTF">2015-07-14T20:21:02Z</dcterms:created>
  <dcterms:modified xsi:type="dcterms:W3CDTF">2024-03-23T01:17:18Z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0x010100C283F65352314B48B8ED3E98428A2358</vt:lpwstr>
  </property>
  <property fmtid="{D5CDD505-2E9C-101B-9397-08002B2CF9AE}" pid="3" name="MediaServiceImageTags">
    <vt:lpwstr/>
  </property>
</Properties>
</file>