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42.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88.xml" ContentType="application/vnd.openxmlformats-officedocument.presentationml.slide+xml"/>
  <Override PartName="/ppt/slides/slide91.xml" ContentType="application/vnd.openxmlformats-officedocument.presentationml.slide+xml"/>
  <Override PartName="/ppt/slides/slide86.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87.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63.xml" ContentType="application/vnd.openxmlformats-officedocument.presentationml.slide+xml"/>
  <Override PartName="/ppt/slides/slide58.xml" ContentType="application/vnd.openxmlformats-officedocument.presentationml.slide+xml"/>
  <Override PartName="/ppt/slides/slide65.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64.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76.xml" ContentType="application/vnd.openxmlformats-officedocument.presentationml.slide+xml"/>
  <Override PartName="/ppt/slides/slide82.xml" ContentType="application/vnd.openxmlformats-officedocument.presentationml.slide+xml"/>
  <Override PartName="/ppt/slides/slide74.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5.xml" ContentType="application/vnd.openxmlformats-officedocument.presentationml.slide+xml"/>
  <Override PartName="/ppt/slides/slide71.xml" ContentType="application/vnd.openxmlformats-officedocument.presentationml.slide+xml"/>
  <Override PartName="/ppt/slides/slide73.xml" ContentType="application/vnd.openxmlformats-officedocument.presentationml.slide+xml"/>
  <Override PartName="/ppt/slides/slide70.xml" ContentType="application/vnd.openxmlformats-officedocument.presentationml.slide+xml"/>
  <Override PartName="/ppt/slides/slide72.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notesSlides/notesSlide20.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37.xml" ContentType="application/vnd.openxmlformats-officedocument.presentationml.notesSlide+xml"/>
  <Override PartName="/ppt/notesSlides/notesSlide19.xml" ContentType="application/vnd.openxmlformats-officedocument.presentationml.notesSlide+xml"/>
  <Override PartName="/ppt/notesSlides/notesSlide35.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2.xml" ContentType="application/vnd.openxmlformats-officedocument.presentationml.notesSlide+xml"/>
  <Override PartName="/ppt/notesSlides/notesSlide36.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94"/>
  </p:notesMasterIdLst>
  <p:sldIdLst>
    <p:sldId id="257" r:id="rId3"/>
    <p:sldId id="805" r:id="rId4"/>
    <p:sldId id="648" r:id="rId5"/>
    <p:sldId id="871" r:id="rId6"/>
    <p:sldId id="872" r:id="rId7"/>
    <p:sldId id="821" r:id="rId8"/>
    <p:sldId id="822" r:id="rId9"/>
    <p:sldId id="865" r:id="rId10"/>
    <p:sldId id="823" r:id="rId11"/>
    <p:sldId id="690" r:id="rId12"/>
    <p:sldId id="758" r:id="rId13"/>
    <p:sldId id="720" r:id="rId14"/>
    <p:sldId id="721" r:id="rId15"/>
    <p:sldId id="722" r:id="rId16"/>
    <p:sldId id="723" r:id="rId17"/>
    <p:sldId id="811" r:id="rId18"/>
    <p:sldId id="759" r:id="rId19"/>
    <p:sldId id="816" r:id="rId20"/>
    <p:sldId id="808" r:id="rId21"/>
    <p:sldId id="809" r:id="rId22"/>
    <p:sldId id="761" r:id="rId23"/>
    <p:sldId id="762" r:id="rId24"/>
    <p:sldId id="793" r:id="rId25"/>
    <p:sldId id="794" r:id="rId26"/>
    <p:sldId id="795" r:id="rId27"/>
    <p:sldId id="796" r:id="rId28"/>
    <p:sldId id="560" r:id="rId29"/>
    <p:sldId id="576" r:id="rId30"/>
    <p:sldId id="642" r:id="rId31"/>
    <p:sldId id="838" r:id="rId32"/>
    <p:sldId id="839" r:id="rId33"/>
    <p:sldId id="841" r:id="rId34"/>
    <p:sldId id="842" r:id="rId35"/>
    <p:sldId id="844" r:id="rId36"/>
    <p:sldId id="845" r:id="rId37"/>
    <p:sldId id="763" r:id="rId38"/>
    <p:sldId id="764" r:id="rId39"/>
    <p:sldId id="765" r:id="rId40"/>
    <p:sldId id="766" r:id="rId41"/>
    <p:sldId id="767" r:id="rId42"/>
    <p:sldId id="768" r:id="rId43"/>
    <p:sldId id="734" r:id="rId44"/>
    <p:sldId id="770" r:id="rId45"/>
    <p:sldId id="772" r:id="rId46"/>
    <p:sldId id="774" r:id="rId47"/>
    <p:sldId id="775" r:id="rId48"/>
    <p:sldId id="802" r:id="rId49"/>
    <p:sldId id="577" r:id="rId50"/>
    <p:sldId id="638" r:id="rId51"/>
    <p:sldId id="846" r:id="rId52"/>
    <p:sldId id="849" r:id="rId53"/>
    <p:sldId id="873" r:id="rId54"/>
    <p:sldId id="851" r:id="rId55"/>
    <p:sldId id="853" r:id="rId56"/>
    <p:sldId id="855" r:id="rId57"/>
    <p:sldId id="777" r:id="rId58"/>
    <p:sldId id="778" r:id="rId59"/>
    <p:sldId id="779" r:id="rId60"/>
    <p:sldId id="780" r:id="rId61"/>
    <p:sldId id="781" r:id="rId62"/>
    <p:sldId id="826" r:id="rId63"/>
    <p:sldId id="825" r:id="rId64"/>
    <p:sldId id="784" r:id="rId65"/>
    <p:sldId id="827" r:id="rId66"/>
    <p:sldId id="741" r:id="rId67"/>
    <p:sldId id="742" r:id="rId68"/>
    <p:sldId id="786" r:id="rId69"/>
    <p:sldId id="829" r:id="rId70"/>
    <p:sldId id="804" r:id="rId71"/>
    <p:sldId id="746" r:id="rId72"/>
    <p:sldId id="748" r:id="rId73"/>
    <p:sldId id="824" r:id="rId74"/>
    <p:sldId id="789" r:id="rId75"/>
    <p:sldId id="790" r:id="rId76"/>
    <p:sldId id="791" r:id="rId77"/>
    <p:sldId id="792" r:id="rId78"/>
    <p:sldId id="830" r:id="rId79"/>
    <p:sldId id="835" r:id="rId80"/>
    <p:sldId id="866" r:id="rId81"/>
    <p:sldId id="867" r:id="rId82"/>
    <p:sldId id="868" r:id="rId83"/>
    <p:sldId id="870" r:id="rId84"/>
    <p:sldId id="587" r:id="rId85"/>
    <p:sldId id="639" r:id="rId86"/>
    <p:sldId id="847" r:id="rId87"/>
    <p:sldId id="857" r:id="rId88"/>
    <p:sldId id="858" r:id="rId89"/>
    <p:sldId id="859" r:id="rId90"/>
    <p:sldId id="862" r:id="rId91"/>
    <p:sldId id="633" r:id="rId92"/>
    <p:sldId id="588" r:id="rId9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B890A5-39CC-4A00-BED1-761BE4FB4C17}">
          <p14:sldIdLst>
            <p14:sldId id="257"/>
            <p14:sldId id="805"/>
            <p14:sldId id="648"/>
          </p14:sldIdLst>
        </p14:section>
        <p14:section name="Untitled Section" id="{2A80AB5C-0BDC-4202-92CD-FF25DFAD8ABD}">
          <p14:sldIdLst>
            <p14:sldId id="871"/>
            <p14:sldId id="872"/>
            <p14:sldId id="821"/>
            <p14:sldId id="822"/>
            <p14:sldId id="865"/>
            <p14:sldId id="823"/>
            <p14:sldId id="690"/>
            <p14:sldId id="758"/>
            <p14:sldId id="720"/>
            <p14:sldId id="721"/>
            <p14:sldId id="722"/>
            <p14:sldId id="723"/>
            <p14:sldId id="811"/>
            <p14:sldId id="759"/>
            <p14:sldId id="816"/>
            <p14:sldId id="808"/>
            <p14:sldId id="809"/>
            <p14:sldId id="761"/>
            <p14:sldId id="762"/>
            <p14:sldId id="793"/>
            <p14:sldId id="794"/>
            <p14:sldId id="795"/>
            <p14:sldId id="796"/>
            <p14:sldId id="560"/>
            <p14:sldId id="576"/>
            <p14:sldId id="642"/>
            <p14:sldId id="838"/>
            <p14:sldId id="839"/>
            <p14:sldId id="841"/>
            <p14:sldId id="842"/>
            <p14:sldId id="844"/>
            <p14:sldId id="845"/>
            <p14:sldId id="763"/>
            <p14:sldId id="764"/>
            <p14:sldId id="765"/>
            <p14:sldId id="766"/>
            <p14:sldId id="767"/>
            <p14:sldId id="768"/>
            <p14:sldId id="734"/>
            <p14:sldId id="770"/>
            <p14:sldId id="772"/>
            <p14:sldId id="774"/>
            <p14:sldId id="775"/>
            <p14:sldId id="802"/>
            <p14:sldId id="577"/>
            <p14:sldId id="638"/>
            <p14:sldId id="846"/>
            <p14:sldId id="849"/>
            <p14:sldId id="873"/>
            <p14:sldId id="851"/>
            <p14:sldId id="853"/>
            <p14:sldId id="855"/>
            <p14:sldId id="777"/>
            <p14:sldId id="778"/>
            <p14:sldId id="779"/>
            <p14:sldId id="780"/>
            <p14:sldId id="781"/>
            <p14:sldId id="826"/>
            <p14:sldId id="825"/>
            <p14:sldId id="784"/>
            <p14:sldId id="827"/>
            <p14:sldId id="741"/>
            <p14:sldId id="742"/>
            <p14:sldId id="786"/>
            <p14:sldId id="829"/>
            <p14:sldId id="804"/>
            <p14:sldId id="746"/>
            <p14:sldId id="748"/>
            <p14:sldId id="824"/>
            <p14:sldId id="789"/>
            <p14:sldId id="790"/>
            <p14:sldId id="791"/>
            <p14:sldId id="792"/>
            <p14:sldId id="830"/>
            <p14:sldId id="835"/>
            <p14:sldId id="866"/>
            <p14:sldId id="867"/>
            <p14:sldId id="868"/>
            <p14:sldId id="870"/>
            <p14:sldId id="587"/>
            <p14:sldId id="639"/>
            <p14:sldId id="847"/>
            <p14:sldId id="857"/>
            <p14:sldId id="858"/>
            <p14:sldId id="859"/>
            <p14:sldId id="862"/>
            <p14:sldId id="633"/>
            <p14:sldId id="58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Garten" initials="HG" lastIdx="38" clrIdx="0">
    <p:extLst>
      <p:ext uri="{19B8F6BF-5375-455C-9EA6-DF929625EA0E}">
        <p15:presenceInfo xmlns:p15="http://schemas.microsoft.com/office/powerpoint/2012/main" userId="Heather Gart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1B5E0"/>
    <a:srgbClr val="174770"/>
    <a:srgbClr val="808084"/>
    <a:srgbClr val="FCB514"/>
    <a:srgbClr val="7FBA00"/>
    <a:srgbClr val="DD5900"/>
    <a:srgbClr val="FFFFFF"/>
    <a:srgbClr val="000000"/>
    <a:srgbClr val="214263"/>
    <a:srgbClr val="7FBA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0" autoAdjust="0"/>
    <p:restoredTop sz="84887" autoAdjust="0"/>
  </p:normalViewPr>
  <p:slideViewPr>
    <p:cSldViewPr snapToGrid="0">
      <p:cViewPr varScale="1">
        <p:scale>
          <a:sx n="97" d="100"/>
          <a:sy n="97" d="100"/>
        </p:scale>
        <p:origin x="1308"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customXml" Target="../customXml/item3.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commentAuthors" Target="commentAuthor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openxmlformats.org/officeDocument/2006/relationships/tableStyles" Target="tableStyles.xml"/><Relationship Id="rId10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customXml" Target="../customXml/item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theme" Target="theme/theme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9B26A8D-01FB-4525-B134-24ED61C78DE4}" type="datetimeFigureOut">
              <a:rPr lang="en-US" smtClean="0"/>
              <a:t>3/14/2019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47C1034-98A1-4125-931B-4EE9F9B4DB32}" type="slidenum">
              <a:rPr lang="en-US" smtClean="0"/>
              <a:t>‹#›</a:t>
            </a:fld>
            <a:endParaRPr lang="en-US" dirty="0"/>
          </a:p>
        </p:txBody>
      </p:sp>
    </p:spTree>
    <p:extLst>
      <p:ext uri="{BB962C8B-B14F-4D97-AF65-F5344CB8AC3E}">
        <p14:creationId xmlns:p14="http://schemas.microsoft.com/office/powerpoint/2010/main" val="325728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a:t>
            </a:fld>
            <a:endParaRPr lang="en-US" dirty="0"/>
          </a:p>
        </p:txBody>
      </p:sp>
    </p:spTree>
    <p:extLst>
      <p:ext uri="{BB962C8B-B14F-4D97-AF65-F5344CB8AC3E}">
        <p14:creationId xmlns:p14="http://schemas.microsoft.com/office/powerpoint/2010/main" val="1577683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Accurate -</a:t>
            </a:r>
            <a:r>
              <a:rPr lang="en-US" baseline="0" dirty="0"/>
              <a:t> </a:t>
            </a:r>
            <a:r>
              <a:rPr lang="en-US" sz="1200" b="0" i="0" kern="1200" dirty="0">
                <a:solidFill>
                  <a:schemeClr val="tx1"/>
                </a:solidFill>
                <a:effectLst/>
                <a:latin typeface="+mn-lt"/>
                <a:ea typeface="+mn-ea"/>
                <a:cs typeface="+mn-cs"/>
              </a:rPr>
              <a:t>Any documentation that is contradicted by evidence the opposing side presents has lost its power. Also, if there is more than one file on an account, those files must be complementary, never contradictory. For example, the paper file maintained by the producer should not be in conflict with the computer file maintained by the CSR.</a:t>
            </a:r>
          </a:p>
          <a:p>
            <a:pPr marL="228600" indent="-228600">
              <a:buAutoNum type="arabicPeriod"/>
            </a:pPr>
            <a:r>
              <a:rPr lang="en-US" sz="1200" b="0" i="0" kern="1200" dirty="0">
                <a:solidFill>
                  <a:schemeClr val="tx1"/>
                </a:solidFill>
                <a:effectLst/>
                <a:latin typeface="+mn-lt"/>
                <a:ea typeface="+mn-ea"/>
                <a:cs typeface="+mn-cs"/>
              </a:rPr>
              <a:t>Credible - Much documentation is one-sided; the client did not even know the documentation existed. The credibility of one-sided documentation is always an issue. An agent should do everything possible to enhance the credibility of documentation.</a:t>
            </a:r>
          </a:p>
          <a:p>
            <a:pPr marL="228600" indent="-228600">
              <a:buAutoNum type="arabicPeriod" startAt="3"/>
            </a:pPr>
            <a:r>
              <a:rPr lang="en-US" sz="1200" b="0" i="0" kern="1200" dirty="0">
                <a:solidFill>
                  <a:schemeClr val="tx1"/>
                </a:solidFill>
                <a:effectLst/>
                <a:latin typeface="+mn-lt"/>
                <a:ea typeface="+mn-ea"/>
                <a:cs typeface="+mn-cs"/>
              </a:rPr>
              <a:t>Admissible - Sometimes, documentation is enough to stop a potential E&amp;O claim, but that does not always happen. The goal is to create documentation that  will be allowed as evidence in a court of law if you are sued.</a:t>
            </a:r>
          </a:p>
          <a:p>
            <a:pPr marL="0" indent="0">
              <a:buNone/>
            </a:pPr>
            <a:br>
              <a:rPr lang="en-US" dirty="0"/>
            </a:b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16</a:t>
            </a:fld>
            <a:endParaRPr lang="en-US" dirty="0"/>
          </a:p>
        </p:txBody>
      </p:sp>
    </p:spTree>
    <p:extLst>
      <p:ext uri="{BB962C8B-B14F-4D97-AF65-F5344CB8AC3E}">
        <p14:creationId xmlns:p14="http://schemas.microsoft.com/office/powerpoint/2010/main" val="2265383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Do</a:t>
            </a:r>
            <a:r>
              <a:rPr lang="en-US" baseline="0" dirty="0"/>
              <a:t> the right thing –Take a professional approach to identifying exposures and handling them.</a:t>
            </a:r>
          </a:p>
          <a:p>
            <a:pPr marL="228600" indent="-228600">
              <a:buAutoNum type="arabicPeriod"/>
            </a:pPr>
            <a:r>
              <a:rPr lang="en-US" baseline="0" dirty="0"/>
              <a:t>Create the proof - </a:t>
            </a:r>
            <a:r>
              <a:rPr lang="en-US" sz="1200" b="0" i="0" kern="1200" dirty="0">
                <a:solidFill>
                  <a:schemeClr val="tx1"/>
                </a:solidFill>
                <a:effectLst/>
                <a:latin typeface="+mn-lt"/>
                <a:ea typeface="+mn-ea"/>
                <a:cs typeface="+mn-cs"/>
              </a:rPr>
              <a:t>Doing a professional job on an account is not enough today. You must be able to prove it. The proof lies in the correspondence, proposals, and notes found in your files.</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17</a:t>
            </a:fld>
            <a:endParaRPr lang="en-US" dirty="0"/>
          </a:p>
        </p:txBody>
      </p:sp>
    </p:spTree>
    <p:extLst>
      <p:ext uri="{BB962C8B-B14F-4D97-AF65-F5344CB8AC3E}">
        <p14:creationId xmlns:p14="http://schemas.microsoft.com/office/powerpoint/2010/main" val="2804186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18</a:t>
            </a:fld>
            <a:endParaRPr lang="en-US" dirty="0"/>
          </a:p>
        </p:txBody>
      </p:sp>
    </p:spTree>
    <p:extLst>
      <p:ext uri="{BB962C8B-B14F-4D97-AF65-F5344CB8AC3E}">
        <p14:creationId xmlns:p14="http://schemas.microsoft.com/office/powerpoint/2010/main" val="157988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20</a:t>
            </a:fld>
            <a:endParaRPr lang="en-US" dirty="0"/>
          </a:p>
        </p:txBody>
      </p:sp>
    </p:spTree>
    <p:extLst>
      <p:ext uri="{BB962C8B-B14F-4D97-AF65-F5344CB8AC3E}">
        <p14:creationId xmlns:p14="http://schemas.microsoft.com/office/powerpoint/2010/main" val="892221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27</a:t>
            </a:fld>
            <a:endParaRPr lang="en-US" dirty="0"/>
          </a:p>
        </p:txBody>
      </p:sp>
    </p:spTree>
    <p:extLst>
      <p:ext uri="{BB962C8B-B14F-4D97-AF65-F5344CB8AC3E}">
        <p14:creationId xmlns:p14="http://schemas.microsoft.com/office/powerpoint/2010/main" val="3766254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28</a:t>
            </a:fld>
            <a:endParaRPr lang="en-US" dirty="0"/>
          </a:p>
        </p:txBody>
      </p:sp>
    </p:spTree>
    <p:extLst>
      <p:ext uri="{BB962C8B-B14F-4D97-AF65-F5344CB8AC3E}">
        <p14:creationId xmlns:p14="http://schemas.microsoft.com/office/powerpoint/2010/main" val="931161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a:t>
            </a:r>
            <a:r>
              <a:rPr lang="en-US" baseline="0" dirty="0"/>
              <a:t> chance of loss</a:t>
            </a:r>
          </a:p>
          <a:p>
            <a:pPr marL="228600" indent="-228600">
              <a:buAutoNum type="arabicPeriod"/>
            </a:pPr>
            <a:r>
              <a:rPr lang="en-US" sz="1200" baseline="0" dirty="0"/>
              <a:t>O</a:t>
            </a:r>
            <a:r>
              <a:rPr lang="en-US" sz="1200" dirty="0"/>
              <a:t>r a situation involving exposure.</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29</a:t>
            </a:fld>
            <a:endParaRPr lang="en-US" dirty="0"/>
          </a:p>
        </p:txBody>
      </p:sp>
    </p:spTree>
    <p:extLst>
      <p:ext uri="{BB962C8B-B14F-4D97-AF65-F5344CB8AC3E}">
        <p14:creationId xmlns:p14="http://schemas.microsoft.com/office/powerpoint/2010/main" val="2387238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All of the above</a:t>
            </a:r>
          </a:p>
        </p:txBody>
      </p:sp>
      <p:sp>
        <p:nvSpPr>
          <p:cNvPr id="4" name="Slide Number Placeholder 3"/>
          <p:cNvSpPr>
            <a:spLocks noGrp="1"/>
          </p:cNvSpPr>
          <p:nvPr>
            <p:ph type="sldNum" sz="quarter" idx="10"/>
          </p:nvPr>
        </p:nvSpPr>
        <p:spPr/>
        <p:txBody>
          <a:bodyPr/>
          <a:lstStyle/>
          <a:p>
            <a:fld id="{147C1034-98A1-4125-931B-4EE9F9B4DB32}" type="slidenum">
              <a:rPr lang="en-US" smtClean="0"/>
              <a:t>30</a:t>
            </a:fld>
            <a:endParaRPr lang="en-US" dirty="0"/>
          </a:p>
        </p:txBody>
      </p:sp>
    </p:spTree>
    <p:extLst>
      <p:ext uri="{BB962C8B-B14F-4D97-AF65-F5344CB8AC3E}">
        <p14:creationId xmlns:p14="http://schemas.microsoft.com/office/powerpoint/2010/main" val="2324966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Notes in the file, Insured’s signature,</a:t>
            </a:r>
            <a:r>
              <a:rPr lang="en-US" baseline="0" dirty="0"/>
              <a:t> Checklist, Confirmation Letter or Email, Telephone Log.</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31</a:t>
            </a:fld>
            <a:endParaRPr lang="en-US" dirty="0"/>
          </a:p>
        </p:txBody>
      </p:sp>
    </p:spTree>
    <p:extLst>
      <p:ext uri="{BB962C8B-B14F-4D97-AF65-F5344CB8AC3E}">
        <p14:creationId xmlns:p14="http://schemas.microsoft.com/office/powerpoint/2010/main" val="1707924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Signed rejection form, Signature</a:t>
            </a:r>
            <a:r>
              <a:rPr lang="en-US" baseline="0" dirty="0"/>
              <a:t> on a proposal, Signature from the insured acknowledging their acceptance.</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32</a:t>
            </a:fld>
            <a:endParaRPr lang="en-US" dirty="0"/>
          </a:p>
        </p:txBody>
      </p:sp>
    </p:spTree>
    <p:extLst>
      <p:ext uri="{BB962C8B-B14F-4D97-AF65-F5344CB8AC3E}">
        <p14:creationId xmlns:p14="http://schemas.microsoft.com/office/powerpoint/2010/main" val="3308707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4</a:t>
            </a:fld>
            <a:endParaRPr lang="en-US" dirty="0"/>
          </a:p>
        </p:txBody>
      </p:sp>
    </p:spTree>
    <p:extLst>
      <p:ext uri="{BB962C8B-B14F-4D97-AF65-F5344CB8AC3E}">
        <p14:creationId xmlns:p14="http://schemas.microsoft.com/office/powerpoint/2010/main" val="3796988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a:solidFill>
                  <a:schemeClr val="tx1"/>
                </a:solidFill>
                <a:effectLst/>
                <a:latin typeface="+mn-lt"/>
                <a:ea typeface="+mn-ea"/>
                <a:cs typeface="+mn-cs"/>
              </a:rPr>
              <a:t>Failure to procure coverage.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Failure to adequately explain policy provisions.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Failure to adequately identify exposures.</a:t>
            </a:r>
          </a:p>
          <a:p>
            <a:pPr marL="228600" indent="-228600">
              <a:buAutoNum type="arabicPeriod"/>
            </a:pPr>
            <a:r>
              <a:rPr lang="en-US" sz="1200" kern="1200" dirty="0">
                <a:solidFill>
                  <a:schemeClr val="tx1"/>
                </a:solidFill>
                <a:effectLst/>
                <a:latin typeface="+mn-lt"/>
                <a:ea typeface="+mn-ea"/>
                <a:cs typeface="+mn-cs"/>
              </a:rPr>
              <a:t>Failure to recommend a coverage.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Inaccurate or incomplete information.</a:t>
            </a:r>
          </a:p>
          <a:p>
            <a:pPr marL="228600" indent="-228600">
              <a:buAutoNum type="arabicPeriod"/>
            </a:pPr>
            <a:r>
              <a:rPr lang="en-US" sz="1200" kern="1200" dirty="0">
                <a:solidFill>
                  <a:schemeClr val="tx1"/>
                </a:solidFill>
                <a:effectLst/>
                <a:latin typeface="+mn-lt"/>
                <a:ea typeface="+mn-ea"/>
                <a:cs typeface="+mn-cs"/>
              </a:rPr>
              <a:t>Failure to provide timely notice of a claim to a carrier.</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33</a:t>
            </a:fld>
            <a:endParaRPr lang="en-US" dirty="0"/>
          </a:p>
        </p:txBody>
      </p:sp>
    </p:spTree>
    <p:extLst>
      <p:ext uri="{BB962C8B-B14F-4D97-AF65-F5344CB8AC3E}">
        <p14:creationId xmlns:p14="http://schemas.microsoft.com/office/powerpoint/2010/main" val="934692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Documentation.</a:t>
            </a:r>
          </a:p>
        </p:txBody>
      </p:sp>
      <p:sp>
        <p:nvSpPr>
          <p:cNvPr id="4" name="Slide Number Placeholder 3"/>
          <p:cNvSpPr>
            <a:spLocks noGrp="1"/>
          </p:cNvSpPr>
          <p:nvPr>
            <p:ph type="sldNum" sz="quarter" idx="10"/>
          </p:nvPr>
        </p:nvSpPr>
        <p:spPr/>
        <p:txBody>
          <a:bodyPr/>
          <a:lstStyle/>
          <a:p>
            <a:fld id="{147C1034-98A1-4125-931B-4EE9F9B4DB32}" type="slidenum">
              <a:rPr lang="en-US" smtClean="0"/>
              <a:t>34</a:t>
            </a:fld>
            <a:endParaRPr lang="en-US" dirty="0"/>
          </a:p>
        </p:txBody>
      </p:sp>
    </p:spTree>
    <p:extLst>
      <p:ext uri="{BB962C8B-B14F-4D97-AF65-F5344CB8AC3E}">
        <p14:creationId xmlns:p14="http://schemas.microsoft.com/office/powerpoint/2010/main" val="2989568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False</a:t>
            </a:r>
            <a:r>
              <a:rPr lang="en-US" baseline="0" dirty="0"/>
              <a:t> – Loss prevention is reducing the possibility of a loss.</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35</a:t>
            </a:fld>
            <a:endParaRPr lang="en-US" dirty="0"/>
          </a:p>
        </p:txBody>
      </p:sp>
    </p:spTree>
    <p:extLst>
      <p:ext uri="{BB962C8B-B14F-4D97-AF65-F5344CB8AC3E}">
        <p14:creationId xmlns:p14="http://schemas.microsoft.com/office/powerpoint/2010/main" val="1189833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sz="1200" b="0" i="0" kern="1200" dirty="0">
                <a:solidFill>
                  <a:schemeClr val="tx1"/>
                </a:solidFill>
                <a:effectLst/>
                <a:latin typeface="+mn-lt"/>
                <a:ea typeface="+mn-ea"/>
                <a:cs typeface="+mn-cs"/>
              </a:rPr>
              <a:t>The goal is to document how coverage decisions were made. You want to create evidence of the options you offered and the decisions the insured made.</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38</a:t>
            </a:fld>
            <a:endParaRPr lang="en-US" dirty="0"/>
          </a:p>
        </p:txBody>
      </p:sp>
    </p:spTree>
    <p:extLst>
      <p:ext uri="{BB962C8B-B14F-4D97-AF65-F5344CB8AC3E}">
        <p14:creationId xmlns:p14="http://schemas.microsoft.com/office/powerpoint/2010/main" val="106162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What</a:t>
            </a:r>
            <a:r>
              <a:rPr lang="en-US" baseline="0" dirty="0"/>
              <a:t> was said - </a:t>
            </a:r>
            <a:r>
              <a:rPr lang="en-US" sz="1200" b="0" i="0" kern="1200" dirty="0">
                <a:solidFill>
                  <a:schemeClr val="tx1"/>
                </a:solidFill>
                <a:effectLst/>
                <a:latin typeface="+mn-lt"/>
                <a:ea typeface="+mn-ea"/>
                <a:cs typeface="+mn-cs"/>
              </a:rPr>
              <a:t>This might be a discussion of policy limits or your recommendation of a new coverage.</a:t>
            </a:r>
          </a:p>
          <a:p>
            <a:pPr marL="228600" indent="-228600">
              <a:buAutoNum type="arabicPeriod"/>
            </a:pPr>
            <a:r>
              <a:rPr lang="en-US" sz="1200" b="0" i="0" kern="1200" dirty="0">
                <a:solidFill>
                  <a:schemeClr val="tx1"/>
                </a:solidFill>
                <a:effectLst/>
                <a:latin typeface="+mn-lt"/>
                <a:ea typeface="+mn-ea"/>
                <a:cs typeface="+mn-cs"/>
              </a:rPr>
              <a:t>What was done - If you have ordered the renewal, requested an endorsement, or sent through a cancellation request, the file should contain evidence.</a:t>
            </a:r>
          </a:p>
          <a:p>
            <a:pPr marL="228600" indent="-228600">
              <a:buAutoNum type="arabicPeriod"/>
            </a:pPr>
            <a:r>
              <a:rPr lang="en-US" sz="1200" b="0" i="0" kern="1200" dirty="0">
                <a:solidFill>
                  <a:schemeClr val="tx1"/>
                </a:solidFill>
                <a:effectLst/>
                <a:latin typeface="+mn-lt"/>
                <a:ea typeface="+mn-ea"/>
                <a:cs typeface="+mn-cs"/>
              </a:rPr>
              <a:t>What needs to be done in the future - Perhaps you are waiting for the return of the business income worksheet so you can adjust the policy limits. The file should show the status of pending items.</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39</a:t>
            </a:fld>
            <a:endParaRPr lang="en-US" dirty="0"/>
          </a:p>
        </p:txBody>
      </p:sp>
    </p:spTree>
    <p:extLst>
      <p:ext uri="{BB962C8B-B14F-4D97-AF65-F5344CB8AC3E}">
        <p14:creationId xmlns:p14="http://schemas.microsoft.com/office/powerpoint/2010/main" val="4009388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40</a:t>
            </a:fld>
            <a:endParaRPr lang="en-US" dirty="0"/>
          </a:p>
        </p:txBody>
      </p:sp>
    </p:spTree>
    <p:extLst>
      <p:ext uri="{BB962C8B-B14F-4D97-AF65-F5344CB8AC3E}">
        <p14:creationId xmlns:p14="http://schemas.microsoft.com/office/powerpoint/2010/main" val="2372265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147C1034-98A1-4125-931B-4EE9F9B4DB32}" type="slidenum">
              <a:rPr lang="en-US" smtClean="0"/>
              <a:t>41</a:t>
            </a:fld>
            <a:endParaRPr lang="en-US" dirty="0"/>
          </a:p>
        </p:txBody>
      </p:sp>
    </p:spTree>
    <p:extLst>
      <p:ext uri="{BB962C8B-B14F-4D97-AF65-F5344CB8AC3E}">
        <p14:creationId xmlns:p14="http://schemas.microsoft.com/office/powerpoint/2010/main" val="2395036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 Why are these the most effective? Taking steps to document internal files by adding notes or sending a letter or email to the insured are effective tools, but they document the declination only from your perspective. The insured’s signature is a much stronger documentation.</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42</a:t>
            </a:fld>
            <a:endParaRPr lang="en-US" dirty="0"/>
          </a:p>
        </p:txBody>
      </p:sp>
    </p:spTree>
    <p:extLst>
      <p:ext uri="{BB962C8B-B14F-4D97-AF65-F5344CB8AC3E}">
        <p14:creationId xmlns:p14="http://schemas.microsoft.com/office/powerpoint/2010/main" val="2529843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Insured’s signature</a:t>
            </a:r>
            <a:r>
              <a:rPr lang="en-US" baseline="0" dirty="0"/>
              <a:t> - </a:t>
            </a:r>
            <a:r>
              <a:rPr lang="en-US" sz="1200" b="0" i="0" kern="1200" dirty="0">
                <a:solidFill>
                  <a:schemeClr val="tx1"/>
                </a:solidFill>
                <a:effectLst/>
                <a:latin typeface="+mn-lt"/>
                <a:ea typeface="+mn-ea"/>
                <a:cs typeface="+mn-cs"/>
              </a:rPr>
              <a:t>This can be as simple as making a notation on the proposal and asking the insured to sign it.</a:t>
            </a:r>
          </a:p>
          <a:p>
            <a:pPr marL="228600" indent="-228600">
              <a:buAutoNum type="arabicPeriod"/>
            </a:pPr>
            <a:r>
              <a:rPr lang="en-US" sz="1200" b="0" i="0" kern="1200" dirty="0">
                <a:solidFill>
                  <a:schemeClr val="tx1"/>
                </a:solidFill>
                <a:effectLst/>
                <a:latin typeface="+mn-lt"/>
                <a:ea typeface="+mn-ea"/>
                <a:cs typeface="+mn-cs"/>
              </a:rPr>
              <a:t>Signed application - Having the insured sign the application verifies the accuracy of the contents. Even though the insured told you the information, unless the client signs the application, his or her memory may be selective.</a:t>
            </a:r>
          </a:p>
          <a:p>
            <a:pPr marL="228600" indent="-228600">
              <a:buAutoNum type="arabicPeriod"/>
            </a:pPr>
            <a:r>
              <a:rPr lang="en-US" sz="1200" b="0" i="0" kern="1200" dirty="0">
                <a:solidFill>
                  <a:schemeClr val="tx1"/>
                </a:solidFill>
                <a:effectLst/>
                <a:latin typeface="+mn-lt"/>
                <a:ea typeface="+mn-ea"/>
                <a:cs typeface="+mn-cs"/>
              </a:rPr>
              <a:t>Correspondence from the insured is also considered substantiated documentation. Keep the original letter or fax. Attach the email to the computer file or print it out and retain it in the paper file.</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43</a:t>
            </a:fld>
            <a:endParaRPr lang="en-US" dirty="0"/>
          </a:p>
        </p:txBody>
      </p:sp>
    </p:spTree>
    <p:extLst>
      <p:ext uri="{BB962C8B-B14F-4D97-AF65-F5344CB8AC3E}">
        <p14:creationId xmlns:p14="http://schemas.microsoft.com/office/powerpoint/2010/main" val="162759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i="0" kern="1200" dirty="0">
                <a:solidFill>
                  <a:schemeClr val="tx1"/>
                </a:solidFill>
                <a:effectLst/>
                <a:latin typeface="+mn-lt"/>
                <a:ea typeface="+mn-ea"/>
                <a:cs typeface="+mn-cs"/>
              </a:rPr>
              <a:t> All are justified; there are no wrong answers to this question.</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44</a:t>
            </a:fld>
            <a:endParaRPr lang="en-US" dirty="0"/>
          </a:p>
        </p:txBody>
      </p:sp>
    </p:spTree>
    <p:extLst>
      <p:ext uri="{BB962C8B-B14F-4D97-AF65-F5344CB8AC3E}">
        <p14:creationId xmlns:p14="http://schemas.microsoft.com/office/powerpoint/2010/main" val="1716687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6</a:t>
            </a:fld>
            <a:endParaRPr lang="en-US" dirty="0"/>
          </a:p>
        </p:txBody>
      </p:sp>
    </p:spTree>
    <p:extLst>
      <p:ext uri="{BB962C8B-B14F-4D97-AF65-F5344CB8AC3E}">
        <p14:creationId xmlns:p14="http://schemas.microsoft.com/office/powerpoint/2010/main" val="3296335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i="0" kern="1200" dirty="0">
                <a:solidFill>
                  <a:schemeClr val="tx1"/>
                </a:solidFill>
                <a:effectLst/>
                <a:latin typeface="+mn-lt"/>
                <a:ea typeface="+mn-ea"/>
                <a:cs typeface="+mn-cs"/>
              </a:rPr>
              <a:t>It is one-sided, without any acknowledgment from the client. It is a weaker form of documentation than getting it in writing but is still very important.</a:t>
            </a:r>
          </a:p>
          <a:p>
            <a:pPr marL="228600" indent="-228600">
              <a:buAutoNum type="arabicPeriod"/>
            </a:pPr>
            <a:r>
              <a:rPr lang="en-US" sz="1200" b="0" i="0" kern="1200" dirty="0">
                <a:solidFill>
                  <a:schemeClr val="tx1"/>
                </a:solidFill>
                <a:effectLst/>
                <a:latin typeface="+mn-lt"/>
                <a:ea typeface="+mn-ea"/>
                <a:cs typeface="+mn-cs"/>
              </a:rPr>
              <a:t>In each of these cases, the documentation is one-sided.</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45</a:t>
            </a:fld>
            <a:endParaRPr lang="en-US" dirty="0"/>
          </a:p>
        </p:txBody>
      </p:sp>
    </p:spTree>
    <p:extLst>
      <p:ext uri="{BB962C8B-B14F-4D97-AF65-F5344CB8AC3E}">
        <p14:creationId xmlns:p14="http://schemas.microsoft.com/office/powerpoint/2010/main" val="2567820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i="0" kern="1200" dirty="0">
                <a:solidFill>
                  <a:schemeClr val="tx1"/>
                </a:solidFill>
                <a:effectLst/>
                <a:latin typeface="+mn-lt"/>
                <a:ea typeface="+mn-ea"/>
                <a:cs typeface="+mn-cs"/>
              </a:rPr>
              <a:t>There is, of course, one distinct advantage to unsubstantiated documentation. When you do not have to get the insured to sign off, you can document a great deal more. However, the goal is not quantity of documentation. </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46</a:t>
            </a:fld>
            <a:endParaRPr lang="en-US" dirty="0"/>
          </a:p>
        </p:txBody>
      </p:sp>
    </p:spTree>
    <p:extLst>
      <p:ext uri="{BB962C8B-B14F-4D97-AF65-F5344CB8AC3E}">
        <p14:creationId xmlns:p14="http://schemas.microsoft.com/office/powerpoint/2010/main" val="1953665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 ideal standard for unsubstantiated documentation is that it would be consistent, standardized, and backed by a written procedure. By meeting this standard, your documentation will be strengthened.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47</a:t>
            </a:fld>
            <a:endParaRPr lang="en-US" dirty="0"/>
          </a:p>
        </p:txBody>
      </p:sp>
    </p:spTree>
    <p:extLst>
      <p:ext uri="{BB962C8B-B14F-4D97-AF65-F5344CB8AC3E}">
        <p14:creationId xmlns:p14="http://schemas.microsoft.com/office/powerpoint/2010/main" val="325233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48</a:t>
            </a:fld>
            <a:endParaRPr lang="en-US" dirty="0"/>
          </a:p>
        </p:txBody>
      </p:sp>
    </p:spTree>
    <p:extLst>
      <p:ext uri="{BB962C8B-B14F-4D97-AF65-F5344CB8AC3E}">
        <p14:creationId xmlns:p14="http://schemas.microsoft.com/office/powerpoint/2010/main" val="42509284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49</a:t>
            </a:fld>
            <a:endParaRPr lang="en-US" dirty="0"/>
          </a:p>
        </p:txBody>
      </p:sp>
    </p:spTree>
    <p:extLst>
      <p:ext uri="{BB962C8B-B14F-4D97-AF65-F5344CB8AC3E}">
        <p14:creationId xmlns:p14="http://schemas.microsoft.com/office/powerpoint/2010/main" val="2774878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Coverages offered, coverages rejected,</a:t>
            </a:r>
            <a:r>
              <a:rPr lang="en-US" baseline="0" dirty="0"/>
              <a:t> coverage that can’t be provided, significant coverage limitations, coverage limits established by the insured.</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50</a:t>
            </a:fld>
            <a:endParaRPr lang="en-US" dirty="0"/>
          </a:p>
        </p:txBody>
      </p:sp>
    </p:spTree>
    <p:extLst>
      <p:ext uri="{BB962C8B-B14F-4D97-AF65-F5344CB8AC3E}">
        <p14:creationId xmlns:p14="http://schemas.microsoft.com/office/powerpoint/2010/main" val="36479350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False.</a:t>
            </a:r>
          </a:p>
        </p:txBody>
      </p:sp>
      <p:sp>
        <p:nvSpPr>
          <p:cNvPr id="4" name="Slide Number Placeholder 3"/>
          <p:cNvSpPr>
            <a:spLocks noGrp="1"/>
          </p:cNvSpPr>
          <p:nvPr>
            <p:ph type="sldNum" sz="quarter" idx="10"/>
          </p:nvPr>
        </p:nvSpPr>
        <p:spPr/>
        <p:txBody>
          <a:bodyPr/>
          <a:lstStyle/>
          <a:p>
            <a:fld id="{147C1034-98A1-4125-931B-4EE9F9B4DB32}" type="slidenum">
              <a:rPr lang="en-US" smtClean="0"/>
              <a:t>51</a:t>
            </a:fld>
            <a:endParaRPr lang="en-US" dirty="0"/>
          </a:p>
        </p:txBody>
      </p:sp>
    </p:spTree>
    <p:extLst>
      <p:ext uri="{BB962C8B-B14F-4D97-AF65-F5344CB8AC3E}">
        <p14:creationId xmlns:p14="http://schemas.microsoft.com/office/powerpoint/2010/main" val="151582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Documentation initiated or acknowledged by the insured.</a:t>
            </a:r>
          </a:p>
        </p:txBody>
      </p:sp>
      <p:sp>
        <p:nvSpPr>
          <p:cNvPr id="4" name="Slide Number Placeholder 3"/>
          <p:cNvSpPr>
            <a:spLocks noGrp="1"/>
          </p:cNvSpPr>
          <p:nvPr>
            <p:ph type="sldNum" sz="quarter" idx="10"/>
          </p:nvPr>
        </p:nvSpPr>
        <p:spPr/>
        <p:txBody>
          <a:bodyPr/>
          <a:lstStyle/>
          <a:p>
            <a:fld id="{147C1034-98A1-4125-931B-4EE9F9B4DB32}" type="slidenum">
              <a:rPr lang="en-US" smtClean="0"/>
              <a:t>52</a:t>
            </a:fld>
            <a:endParaRPr lang="en-US" dirty="0"/>
          </a:p>
        </p:txBody>
      </p:sp>
    </p:spTree>
    <p:extLst>
      <p:ext uri="{BB962C8B-B14F-4D97-AF65-F5344CB8AC3E}">
        <p14:creationId xmlns:p14="http://schemas.microsoft.com/office/powerpoint/2010/main" val="10875969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All of the above</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53</a:t>
            </a:fld>
            <a:endParaRPr lang="en-US" dirty="0"/>
          </a:p>
        </p:txBody>
      </p:sp>
    </p:spTree>
    <p:extLst>
      <p:ext uri="{BB962C8B-B14F-4D97-AF65-F5344CB8AC3E}">
        <p14:creationId xmlns:p14="http://schemas.microsoft.com/office/powerpoint/2010/main" val="9158742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it as strong as possible.</a:t>
            </a:r>
          </a:p>
        </p:txBody>
      </p:sp>
      <p:sp>
        <p:nvSpPr>
          <p:cNvPr id="4" name="Slide Number Placeholder 3"/>
          <p:cNvSpPr>
            <a:spLocks noGrp="1"/>
          </p:cNvSpPr>
          <p:nvPr>
            <p:ph type="sldNum" sz="quarter" idx="10"/>
          </p:nvPr>
        </p:nvSpPr>
        <p:spPr/>
        <p:txBody>
          <a:bodyPr/>
          <a:lstStyle/>
          <a:p>
            <a:fld id="{147C1034-98A1-4125-931B-4EE9F9B4DB32}" type="slidenum">
              <a:rPr lang="en-US" smtClean="0"/>
              <a:t>54</a:t>
            </a:fld>
            <a:endParaRPr lang="en-US" dirty="0"/>
          </a:p>
        </p:txBody>
      </p:sp>
    </p:spTree>
    <p:extLst>
      <p:ext uri="{BB962C8B-B14F-4D97-AF65-F5344CB8AC3E}">
        <p14:creationId xmlns:p14="http://schemas.microsoft.com/office/powerpoint/2010/main" val="374860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7</a:t>
            </a:fld>
            <a:endParaRPr lang="en-US" dirty="0"/>
          </a:p>
        </p:txBody>
      </p:sp>
    </p:spTree>
    <p:extLst>
      <p:ext uri="{BB962C8B-B14F-4D97-AF65-F5344CB8AC3E}">
        <p14:creationId xmlns:p14="http://schemas.microsoft.com/office/powerpoint/2010/main" val="21028266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C – backed by written procedure.</a:t>
            </a:r>
          </a:p>
        </p:txBody>
      </p:sp>
      <p:sp>
        <p:nvSpPr>
          <p:cNvPr id="4" name="Slide Number Placeholder 3"/>
          <p:cNvSpPr>
            <a:spLocks noGrp="1"/>
          </p:cNvSpPr>
          <p:nvPr>
            <p:ph type="sldNum" sz="quarter" idx="10"/>
          </p:nvPr>
        </p:nvSpPr>
        <p:spPr/>
        <p:txBody>
          <a:bodyPr/>
          <a:lstStyle/>
          <a:p>
            <a:fld id="{147C1034-98A1-4125-931B-4EE9F9B4DB32}" type="slidenum">
              <a:rPr lang="en-US" smtClean="0"/>
              <a:t>55</a:t>
            </a:fld>
            <a:endParaRPr lang="en-US" dirty="0"/>
          </a:p>
        </p:txBody>
      </p:sp>
    </p:spTree>
    <p:extLst>
      <p:ext uri="{BB962C8B-B14F-4D97-AF65-F5344CB8AC3E}">
        <p14:creationId xmlns:p14="http://schemas.microsoft.com/office/powerpoint/2010/main" val="35116972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58</a:t>
            </a:fld>
            <a:endParaRPr lang="en-US" dirty="0"/>
          </a:p>
        </p:txBody>
      </p:sp>
    </p:spTree>
    <p:extLst>
      <p:ext uri="{BB962C8B-B14F-4D97-AF65-F5344CB8AC3E}">
        <p14:creationId xmlns:p14="http://schemas.microsoft.com/office/powerpoint/2010/main" val="9309175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discussing new business coverage and exclusions the following should be documented</a:t>
            </a:r>
          </a:p>
        </p:txBody>
      </p:sp>
      <p:sp>
        <p:nvSpPr>
          <p:cNvPr id="4" name="Slide Number Placeholder 3"/>
          <p:cNvSpPr>
            <a:spLocks noGrp="1"/>
          </p:cNvSpPr>
          <p:nvPr>
            <p:ph type="sldNum" sz="quarter" idx="10"/>
          </p:nvPr>
        </p:nvSpPr>
        <p:spPr/>
        <p:txBody>
          <a:bodyPr/>
          <a:lstStyle/>
          <a:p>
            <a:fld id="{147C1034-98A1-4125-931B-4EE9F9B4DB32}" type="slidenum">
              <a:rPr lang="en-US" smtClean="0"/>
              <a:t>59</a:t>
            </a:fld>
            <a:endParaRPr lang="en-US" dirty="0"/>
          </a:p>
        </p:txBody>
      </p:sp>
    </p:spTree>
    <p:extLst>
      <p:ext uri="{BB962C8B-B14F-4D97-AF65-F5344CB8AC3E}">
        <p14:creationId xmlns:p14="http://schemas.microsoft.com/office/powerpoint/2010/main" val="42200419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60</a:t>
            </a:fld>
            <a:endParaRPr lang="en-US" dirty="0"/>
          </a:p>
        </p:txBody>
      </p:sp>
    </p:spTree>
    <p:extLst>
      <p:ext uri="{BB962C8B-B14F-4D97-AF65-F5344CB8AC3E}">
        <p14:creationId xmlns:p14="http://schemas.microsoft.com/office/powerpoint/2010/main" val="912070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61</a:t>
            </a:fld>
            <a:endParaRPr lang="en-US" dirty="0"/>
          </a:p>
        </p:txBody>
      </p:sp>
    </p:spTree>
    <p:extLst>
      <p:ext uri="{BB962C8B-B14F-4D97-AF65-F5344CB8AC3E}">
        <p14:creationId xmlns:p14="http://schemas.microsoft.com/office/powerpoint/2010/main" val="18595578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kern="1200" dirty="0">
                <a:solidFill>
                  <a:schemeClr val="tx1"/>
                </a:solidFill>
                <a:effectLst/>
                <a:latin typeface="+mn-lt"/>
                <a:ea typeface="+mn-ea"/>
                <a:cs typeface="+mn-cs"/>
              </a:rPr>
              <a:t>It is an accepted principle that a coverage checklist serves as an effective self-defense mechanism. In addition, a number of additional benefits from using such a checklist exist. It can:</a:t>
            </a:r>
          </a:p>
          <a:p>
            <a:pPr marL="0" indent="0">
              <a:buNone/>
            </a:pPr>
            <a:r>
              <a:rPr lang="en-US" sz="1200" b="0" i="0" kern="1200" dirty="0">
                <a:solidFill>
                  <a:schemeClr val="tx1"/>
                </a:solidFill>
                <a:effectLst/>
                <a:latin typeface="+mn-lt"/>
                <a:ea typeface="+mn-ea"/>
                <a:cs typeface="+mn-cs"/>
              </a:rPr>
              <a:t>	1.</a:t>
            </a:r>
            <a:r>
              <a:rPr lang="en-US" sz="1200" b="0" i="0" kern="1200" baseline="0" dirty="0">
                <a:solidFill>
                  <a:schemeClr val="tx1"/>
                </a:solidFill>
                <a:effectLst/>
                <a:latin typeface="+mn-lt"/>
                <a:ea typeface="+mn-ea"/>
                <a:cs typeface="+mn-cs"/>
              </a:rPr>
              <a:t> remind you to discuss issues you might otherwise overlook</a:t>
            </a:r>
          </a:p>
          <a:p>
            <a:pPr marL="0" indent="0">
              <a:buNone/>
            </a:pPr>
            <a:r>
              <a:rPr lang="en-US" sz="1200" b="0" i="0" kern="1200" baseline="0" dirty="0">
                <a:solidFill>
                  <a:schemeClr val="tx1"/>
                </a:solidFill>
                <a:effectLst/>
                <a:latin typeface="+mn-lt"/>
                <a:ea typeface="+mn-ea"/>
                <a:cs typeface="+mn-cs"/>
              </a:rPr>
              <a:t>	2. keep you focused so that you use the clients time efficiently</a:t>
            </a:r>
          </a:p>
          <a:p>
            <a:pPr marL="0" indent="0">
              <a:buNone/>
            </a:pPr>
            <a:r>
              <a:rPr lang="en-US" sz="1200" b="0" i="0" kern="1200" baseline="0" dirty="0">
                <a:solidFill>
                  <a:schemeClr val="tx1"/>
                </a:solidFill>
                <a:effectLst/>
                <a:latin typeface="+mn-lt"/>
                <a:ea typeface="+mn-ea"/>
                <a:cs typeface="+mn-cs"/>
              </a:rPr>
              <a:t>	3. Enhances your professionalism</a:t>
            </a:r>
          </a:p>
          <a:p>
            <a:pPr marL="0" indent="0">
              <a:buNone/>
            </a:pPr>
            <a:r>
              <a:rPr lang="en-US" sz="1200" b="0" i="0" kern="1200" baseline="0" dirty="0">
                <a:solidFill>
                  <a:schemeClr val="tx1"/>
                </a:solidFill>
                <a:effectLst/>
                <a:latin typeface="+mn-lt"/>
                <a:ea typeface="+mn-ea"/>
                <a:cs typeface="+mn-cs"/>
              </a:rPr>
              <a:t>	4. Keeps your meeting on track.</a:t>
            </a:r>
          </a:p>
          <a:p>
            <a:pPr marL="0" indent="0">
              <a:buNone/>
            </a:pPr>
            <a:r>
              <a:rPr lang="en-US" sz="1200" b="0" i="0" kern="1200" dirty="0">
                <a:solidFill>
                  <a:schemeClr val="tx1"/>
                </a:solidFill>
                <a:effectLst/>
                <a:latin typeface="+mn-lt"/>
                <a:ea typeface="+mn-ea"/>
                <a:cs typeface="+mn-cs"/>
              </a:rPr>
              <a:t>The coverage checklist can be a good self-defense mechanism for an agent. With a well-written checklist, fewer coverage opportunities will be missed. The account will be less likely to suffer an uncovered loss. Remember, loss prevention is a key element of loss control.</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62</a:t>
            </a:fld>
            <a:endParaRPr lang="en-US" dirty="0"/>
          </a:p>
        </p:txBody>
      </p:sp>
    </p:spTree>
    <p:extLst>
      <p:ext uri="{BB962C8B-B14F-4D97-AF65-F5344CB8AC3E}">
        <p14:creationId xmlns:p14="http://schemas.microsoft.com/office/powerpoint/2010/main" val="21118594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Claim handling is challenging because the agency has a significant obligation to both the client and the insurer in this transaction. The goal of the documentation in a claims file is to substantiate that the agency has lived up to its legal obligations without going beyond its authority.</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63</a:t>
            </a:fld>
            <a:endParaRPr lang="en-US" dirty="0"/>
          </a:p>
        </p:txBody>
      </p:sp>
    </p:spTree>
    <p:extLst>
      <p:ext uri="{BB962C8B-B14F-4D97-AF65-F5344CB8AC3E}">
        <p14:creationId xmlns:p14="http://schemas.microsoft.com/office/powerpoint/2010/main" val="627343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64</a:t>
            </a:fld>
            <a:endParaRPr lang="en-US" dirty="0"/>
          </a:p>
        </p:txBody>
      </p:sp>
    </p:spTree>
    <p:extLst>
      <p:ext uri="{BB962C8B-B14F-4D97-AF65-F5344CB8AC3E}">
        <p14:creationId xmlns:p14="http://schemas.microsoft.com/office/powerpoint/2010/main" val="13202200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65</a:t>
            </a:fld>
            <a:endParaRPr lang="en-US" dirty="0"/>
          </a:p>
        </p:txBody>
      </p:sp>
    </p:spTree>
    <p:extLst>
      <p:ext uri="{BB962C8B-B14F-4D97-AF65-F5344CB8AC3E}">
        <p14:creationId xmlns:p14="http://schemas.microsoft.com/office/powerpoint/2010/main" val="34224280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66</a:t>
            </a:fld>
            <a:endParaRPr lang="en-US" dirty="0"/>
          </a:p>
        </p:txBody>
      </p:sp>
    </p:spTree>
    <p:extLst>
      <p:ext uri="{BB962C8B-B14F-4D97-AF65-F5344CB8AC3E}">
        <p14:creationId xmlns:p14="http://schemas.microsoft.com/office/powerpoint/2010/main" val="297364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9</a:t>
            </a:fld>
            <a:endParaRPr lang="en-US" dirty="0"/>
          </a:p>
        </p:txBody>
      </p:sp>
    </p:spTree>
    <p:extLst>
      <p:ext uri="{BB962C8B-B14F-4D97-AF65-F5344CB8AC3E}">
        <p14:creationId xmlns:p14="http://schemas.microsoft.com/office/powerpoint/2010/main" val="19377301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i="0" kern="1200" dirty="0">
                <a:solidFill>
                  <a:schemeClr val="tx1"/>
                </a:solidFill>
                <a:effectLst/>
                <a:latin typeface="+mn-lt"/>
                <a:ea typeface="+mn-ea"/>
                <a:cs typeface="+mn-cs"/>
              </a:rPr>
              <a:t>A prime source of E&amp;O claims is telephone communications. Important issues are discussed and decided over the phone. There are usually no witnesses, and, when a problem arises, memories can vary. The documentation of telephone conversations is an important self-defense mechanism.</a:t>
            </a:r>
          </a:p>
          <a:p>
            <a:pPr marL="228600" indent="-228600">
              <a:buAutoNum type="arabicPeriod"/>
            </a:pPr>
            <a:r>
              <a:rPr lang="en-US" sz="1200" b="0" i="0" kern="1200" dirty="0">
                <a:solidFill>
                  <a:schemeClr val="tx1"/>
                </a:solidFill>
                <a:effectLst/>
                <a:latin typeface="+mn-lt"/>
                <a:ea typeface="+mn-ea"/>
                <a:cs typeface="+mn-cs"/>
              </a:rPr>
              <a:t>Many E&amp;O</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experts recommend that each person answering a phone in the agency keep a telephone log. Although the concept can seem unmanageable at first, it can become habit and bring with it additional benefits.</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67</a:t>
            </a:fld>
            <a:endParaRPr lang="en-US" dirty="0"/>
          </a:p>
        </p:txBody>
      </p:sp>
    </p:spTree>
    <p:extLst>
      <p:ext uri="{BB962C8B-B14F-4D97-AF65-F5344CB8AC3E}">
        <p14:creationId xmlns:p14="http://schemas.microsoft.com/office/powerpoint/2010/main" val="32838555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p>
        </p:txBody>
      </p:sp>
      <p:sp>
        <p:nvSpPr>
          <p:cNvPr id="4" name="Slide Number Placeholder 3"/>
          <p:cNvSpPr>
            <a:spLocks noGrp="1"/>
          </p:cNvSpPr>
          <p:nvPr>
            <p:ph type="sldNum" sz="quarter" idx="10"/>
          </p:nvPr>
        </p:nvSpPr>
        <p:spPr/>
        <p:txBody>
          <a:bodyPr/>
          <a:lstStyle/>
          <a:p>
            <a:fld id="{147C1034-98A1-4125-931B-4EE9F9B4DB32}" type="slidenum">
              <a:rPr lang="en-US" smtClean="0"/>
              <a:t>68</a:t>
            </a:fld>
            <a:endParaRPr lang="en-US" dirty="0"/>
          </a:p>
        </p:txBody>
      </p:sp>
    </p:spTree>
    <p:extLst>
      <p:ext uri="{BB962C8B-B14F-4D97-AF65-F5344CB8AC3E}">
        <p14:creationId xmlns:p14="http://schemas.microsoft.com/office/powerpoint/2010/main" val="9586797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69</a:t>
            </a:fld>
            <a:endParaRPr lang="en-US" dirty="0"/>
          </a:p>
        </p:txBody>
      </p:sp>
    </p:spTree>
    <p:extLst>
      <p:ext uri="{BB962C8B-B14F-4D97-AF65-F5344CB8AC3E}">
        <p14:creationId xmlns:p14="http://schemas.microsoft.com/office/powerpoint/2010/main" val="31482376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70</a:t>
            </a:fld>
            <a:endParaRPr lang="en-US" dirty="0"/>
          </a:p>
        </p:txBody>
      </p:sp>
    </p:spTree>
    <p:extLst>
      <p:ext uri="{BB962C8B-B14F-4D97-AF65-F5344CB8AC3E}">
        <p14:creationId xmlns:p14="http://schemas.microsoft.com/office/powerpoint/2010/main" val="29126166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71</a:t>
            </a:fld>
            <a:endParaRPr lang="en-US" dirty="0"/>
          </a:p>
        </p:txBody>
      </p:sp>
    </p:spTree>
    <p:extLst>
      <p:ext uri="{BB962C8B-B14F-4D97-AF65-F5344CB8AC3E}">
        <p14:creationId xmlns:p14="http://schemas.microsoft.com/office/powerpoint/2010/main" val="30798968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72</a:t>
            </a:fld>
            <a:endParaRPr lang="en-US" dirty="0"/>
          </a:p>
        </p:txBody>
      </p:sp>
    </p:spTree>
    <p:extLst>
      <p:ext uri="{BB962C8B-B14F-4D97-AF65-F5344CB8AC3E}">
        <p14:creationId xmlns:p14="http://schemas.microsoft.com/office/powerpoint/2010/main" val="35461583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73</a:t>
            </a:fld>
            <a:endParaRPr lang="en-US" dirty="0"/>
          </a:p>
        </p:txBody>
      </p:sp>
    </p:spTree>
    <p:extLst>
      <p:ext uri="{BB962C8B-B14F-4D97-AF65-F5344CB8AC3E}">
        <p14:creationId xmlns:p14="http://schemas.microsoft.com/office/powerpoint/2010/main" val="4893450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74</a:t>
            </a:fld>
            <a:endParaRPr lang="en-US" dirty="0"/>
          </a:p>
        </p:txBody>
      </p:sp>
    </p:spTree>
    <p:extLst>
      <p:ext uri="{BB962C8B-B14F-4D97-AF65-F5344CB8AC3E}">
        <p14:creationId xmlns:p14="http://schemas.microsoft.com/office/powerpoint/2010/main" val="15799016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75</a:t>
            </a:fld>
            <a:endParaRPr lang="en-US" dirty="0"/>
          </a:p>
        </p:txBody>
      </p:sp>
    </p:spTree>
    <p:extLst>
      <p:ext uri="{BB962C8B-B14F-4D97-AF65-F5344CB8AC3E}">
        <p14:creationId xmlns:p14="http://schemas.microsoft.com/office/powerpoint/2010/main" val="10132339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76</a:t>
            </a:fld>
            <a:endParaRPr lang="en-US" dirty="0"/>
          </a:p>
        </p:txBody>
      </p:sp>
    </p:spTree>
    <p:extLst>
      <p:ext uri="{BB962C8B-B14F-4D97-AF65-F5344CB8AC3E}">
        <p14:creationId xmlns:p14="http://schemas.microsoft.com/office/powerpoint/2010/main" val="3648758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i="0" kern="1200" dirty="0">
                <a:solidFill>
                  <a:schemeClr val="tx1"/>
                </a:solidFill>
                <a:effectLst/>
                <a:latin typeface="+mn-lt"/>
                <a:ea typeface="+mn-ea"/>
                <a:cs typeface="+mn-cs"/>
              </a:rPr>
              <a:t>In some E&amp;O cases, there is no documentation to substantiate what an agent has done. The jury is then forced to make its decision based on the testimony of the two parties. Many of these cases come down to a matter of “he said, she said.” The outcome rests on the credibility of the two parties.</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12</a:t>
            </a:fld>
            <a:endParaRPr lang="en-US" dirty="0"/>
          </a:p>
        </p:txBody>
      </p:sp>
    </p:spTree>
    <p:extLst>
      <p:ext uri="{BB962C8B-B14F-4D97-AF65-F5344CB8AC3E}">
        <p14:creationId xmlns:p14="http://schemas.microsoft.com/office/powerpoint/2010/main" val="39938604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83</a:t>
            </a:fld>
            <a:endParaRPr lang="en-US" dirty="0"/>
          </a:p>
        </p:txBody>
      </p:sp>
    </p:spTree>
    <p:extLst>
      <p:ext uri="{BB962C8B-B14F-4D97-AF65-F5344CB8AC3E}">
        <p14:creationId xmlns:p14="http://schemas.microsoft.com/office/powerpoint/2010/main" val="5366032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84</a:t>
            </a:fld>
            <a:endParaRPr lang="en-US" dirty="0"/>
          </a:p>
        </p:txBody>
      </p:sp>
    </p:spTree>
    <p:extLst>
      <p:ext uri="{BB962C8B-B14F-4D97-AF65-F5344CB8AC3E}">
        <p14:creationId xmlns:p14="http://schemas.microsoft.com/office/powerpoint/2010/main" val="24991904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Checklists can be used as a tool to help document coverages.</a:t>
            </a:r>
            <a:r>
              <a:rPr lang="en-US" baseline="0" dirty="0"/>
              <a:t> 2. Checklists help keep you focused.</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85</a:t>
            </a:fld>
            <a:endParaRPr lang="en-US" dirty="0"/>
          </a:p>
        </p:txBody>
      </p:sp>
    </p:spTree>
    <p:extLst>
      <p:ext uri="{BB962C8B-B14F-4D97-AF65-F5344CB8AC3E}">
        <p14:creationId xmlns:p14="http://schemas.microsoft.com/office/powerpoint/2010/main" val="29780966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The</a:t>
            </a:r>
            <a:r>
              <a:rPr lang="en-US" baseline="0" dirty="0"/>
              <a:t> insured’s request or the carrier’s requirements.</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86</a:t>
            </a:fld>
            <a:endParaRPr lang="en-US" dirty="0"/>
          </a:p>
        </p:txBody>
      </p:sp>
    </p:spTree>
    <p:extLst>
      <p:ext uri="{BB962C8B-B14F-4D97-AF65-F5344CB8AC3E}">
        <p14:creationId xmlns:p14="http://schemas.microsoft.com/office/powerpoint/2010/main" val="10728151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Obtain</a:t>
            </a:r>
            <a:r>
              <a:rPr lang="en-US" baseline="0" dirty="0"/>
              <a:t> a signature on the income worksheet and the statement of values.</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87</a:t>
            </a:fld>
            <a:endParaRPr lang="en-US" dirty="0"/>
          </a:p>
        </p:txBody>
      </p:sp>
    </p:spTree>
    <p:extLst>
      <p:ext uri="{BB962C8B-B14F-4D97-AF65-F5344CB8AC3E}">
        <p14:creationId xmlns:p14="http://schemas.microsoft.com/office/powerpoint/2010/main" val="31201390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a:t>
            </a:r>
            <a:r>
              <a:rPr lang="en-US" baseline="0" dirty="0"/>
              <a:t> and time of the call, or names of parties involved, or a summary of the conversation, or follow up measures to be taken.</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88</a:t>
            </a:fld>
            <a:endParaRPr lang="en-US" dirty="0"/>
          </a:p>
        </p:txBody>
      </p:sp>
    </p:spTree>
    <p:extLst>
      <p:ext uri="{BB962C8B-B14F-4D97-AF65-F5344CB8AC3E}">
        <p14:creationId xmlns:p14="http://schemas.microsoft.com/office/powerpoint/2010/main" val="9077455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a:t>
            </a:r>
            <a:r>
              <a:rPr lang="en-US" baseline="0" dirty="0"/>
              <a:t> A and B.</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89</a:t>
            </a:fld>
            <a:endParaRPr lang="en-US" dirty="0"/>
          </a:p>
        </p:txBody>
      </p:sp>
    </p:spTree>
    <p:extLst>
      <p:ext uri="{BB962C8B-B14F-4D97-AF65-F5344CB8AC3E}">
        <p14:creationId xmlns:p14="http://schemas.microsoft.com/office/powerpoint/2010/main" val="37590062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Recognize</a:t>
            </a:r>
            <a:r>
              <a:rPr lang="en-US" baseline="0" dirty="0"/>
              <a:t> the problem, do not admit wrongdoing, and ask for guidance.</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90</a:t>
            </a:fld>
            <a:endParaRPr lang="en-US" dirty="0"/>
          </a:p>
        </p:txBody>
      </p:sp>
    </p:spTree>
    <p:extLst>
      <p:ext uri="{BB962C8B-B14F-4D97-AF65-F5344CB8AC3E}">
        <p14:creationId xmlns:p14="http://schemas.microsoft.com/office/powerpoint/2010/main" val="20333759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91</a:t>
            </a:fld>
            <a:endParaRPr lang="en-US" dirty="0"/>
          </a:p>
        </p:txBody>
      </p:sp>
    </p:spTree>
    <p:extLst>
      <p:ext uri="{BB962C8B-B14F-4D97-AF65-F5344CB8AC3E}">
        <p14:creationId xmlns:p14="http://schemas.microsoft.com/office/powerpoint/2010/main" val="1236864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13</a:t>
            </a:fld>
            <a:endParaRPr lang="en-US" dirty="0"/>
          </a:p>
        </p:txBody>
      </p:sp>
    </p:spTree>
    <p:extLst>
      <p:ext uri="{BB962C8B-B14F-4D97-AF65-F5344CB8AC3E}">
        <p14:creationId xmlns:p14="http://schemas.microsoft.com/office/powerpoint/2010/main" val="1971494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14</a:t>
            </a:fld>
            <a:endParaRPr lang="en-US" dirty="0"/>
          </a:p>
        </p:txBody>
      </p:sp>
    </p:spTree>
    <p:extLst>
      <p:ext uri="{BB962C8B-B14F-4D97-AF65-F5344CB8AC3E}">
        <p14:creationId xmlns:p14="http://schemas.microsoft.com/office/powerpoint/2010/main" val="1637032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15</a:t>
            </a:fld>
            <a:endParaRPr lang="en-US" dirty="0"/>
          </a:p>
        </p:txBody>
      </p:sp>
    </p:spTree>
    <p:extLst>
      <p:ext uri="{BB962C8B-B14F-4D97-AF65-F5344CB8AC3E}">
        <p14:creationId xmlns:p14="http://schemas.microsoft.com/office/powerpoint/2010/main" val="1551699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651" y="3499550"/>
            <a:ext cx="7772400" cy="1012031"/>
          </a:xfrm>
        </p:spPr>
        <p:txBody>
          <a:bodyPr anchor="b">
            <a:noAutofit/>
          </a:bodyPr>
          <a:lstStyle>
            <a:lvl1pPr algn="ctr">
              <a:defRPr sz="4400">
                <a:solidFill>
                  <a:srgbClr val="808084"/>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p:nvPr>
        </p:nvSpPr>
        <p:spPr>
          <a:xfrm>
            <a:off x="1085851" y="4699903"/>
            <a:ext cx="6858000" cy="1131024"/>
          </a:xfrm>
        </p:spPr>
        <p:txBody>
          <a:bodyPr/>
          <a:lstStyle>
            <a:lvl1pPr marL="0" indent="0" algn="ctr">
              <a:buNone/>
              <a:defRPr sz="2400">
                <a:solidFill>
                  <a:srgbClr val="808084"/>
                </a:solidFill>
                <a:latin typeface="Arial Narrow" panose="020B0606020202030204" pitchFamily="34" charset="0"/>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8" name="Rectangle 7"/>
          <p:cNvSpPr/>
          <p:nvPr userDrawn="1"/>
        </p:nvSpPr>
        <p:spPr>
          <a:xfrm>
            <a:off x="685800" y="417513"/>
            <a:ext cx="7772400" cy="1880846"/>
          </a:xfrm>
          <a:prstGeom prst="rect">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174770"/>
              </a:solidFill>
            </a:endParaRPr>
          </a:p>
        </p:txBody>
      </p:sp>
      <p:sp>
        <p:nvSpPr>
          <p:cNvPr id="9" name="Rectangle 8"/>
          <p:cNvSpPr/>
          <p:nvPr userDrawn="1"/>
        </p:nvSpPr>
        <p:spPr>
          <a:xfrm>
            <a:off x="685800" y="2262282"/>
            <a:ext cx="1554480" cy="895996"/>
          </a:xfrm>
          <a:prstGeom prst="rect">
            <a:avLst/>
          </a:prstGeom>
          <a:solidFill>
            <a:srgbClr val="FCB51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Rectangle 9"/>
          <p:cNvSpPr/>
          <p:nvPr userDrawn="1"/>
        </p:nvSpPr>
        <p:spPr>
          <a:xfrm>
            <a:off x="2240280" y="2262282"/>
            <a:ext cx="1554480" cy="895996"/>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p:cNvSpPr/>
          <p:nvPr userDrawn="1"/>
        </p:nvSpPr>
        <p:spPr>
          <a:xfrm>
            <a:off x="3794760" y="2262282"/>
            <a:ext cx="1554480" cy="895996"/>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Rectangle 11"/>
          <p:cNvSpPr/>
          <p:nvPr userDrawn="1"/>
        </p:nvSpPr>
        <p:spPr>
          <a:xfrm>
            <a:off x="5349240" y="2262282"/>
            <a:ext cx="1554480" cy="895996"/>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Rectangle 12"/>
          <p:cNvSpPr/>
          <p:nvPr userDrawn="1"/>
        </p:nvSpPr>
        <p:spPr>
          <a:xfrm>
            <a:off x="6903720" y="2262282"/>
            <a:ext cx="1554480" cy="895996"/>
          </a:xfrm>
          <a:prstGeom prst="rect">
            <a:avLst/>
          </a:prstGeom>
          <a:solidFill>
            <a:srgbClr val="8080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Rectangle 14"/>
          <p:cNvSpPr/>
          <p:nvPr userDrawn="1"/>
        </p:nvSpPr>
        <p:spPr>
          <a:xfrm rot="5400000" flipH="1">
            <a:off x="4355756" y="-1575487"/>
            <a:ext cx="642551" cy="7970108"/>
          </a:xfrm>
          <a:prstGeom prst="rect">
            <a:avLst/>
          </a:prstGeom>
          <a:blipFill dpi="0" rotWithShape="1">
            <a:blip r:embed="rId2">
              <a:alphaModFix amt="30000"/>
            </a:blip>
            <a:srcRect/>
            <a:stretch>
              <a:fillRect l="-584210" t="2791" r="-226922" b="-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p:cNvSpPr txBox="1">
            <a:spLocks/>
          </p:cNvSpPr>
          <p:nvPr userDrawn="1"/>
        </p:nvSpPr>
        <p:spPr>
          <a:xfrm>
            <a:off x="6553200" y="6111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972C06-6D5E-4914-879A-8FEE5874EC2A}" type="slidenum">
              <a:rPr kumimoji="0" lang="en-US"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pic>
        <p:nvPicPr>
          <p:cNvPr id="14" name="Picture 13" descr="ppt_footer.jpg"/>
          <p:cNvPicPr>
            <a:picLocks noChangeAspect="1"/>
          </p:cNvPicPr>
          <p:nvPr userDrawn="1"/>
        </p:nvPicPr>
        <p:blipFill rotWithShape="1">
          <a:blip r:embed="rId3" cstate="print"/>
          <a:srcRect b="63361"/>
          <a:stretch/>
        </p:blipFill>
        <p:spPr>
          <a:xfrm>
            <a:off x="0" y="6019800"/>
            <a:ext cx="9144000" cy="158578"/>
          </a:xfrm>
          <a:prstGeom prst="rect">
            <a:avLst/>
          </a:prstGeom>
        </p:spPr>
      </p:pic>
    </p:spTree>
    <p:extLst>
      <p:ext uri="{BB962C8B-B14F-4D97-AF65-F5344CB8AC3E}">
        <p14:creationId xmlns:p14="http://schemas.microsoft.com/office/powerpoint/2010/main" val="671813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6000">
                <a:solidFill>
                  <a:srgbClr val="808084"/>
                </a:solidFill>
                <a:latin typeface="Arial Narrow" panose="020B0606020202030204" pitchFamily="34" charset="0"/>
              </a:defRPr>
            </a:lvl1pPr>
          </a:lstStyle>
          <a:p>
            <a:r>
              <a:rPr lang="en-US" dirty="0"/>
              <a:t>Click to edit Master title style</a:t>
            </a:r>
          </a:p>
        </p:txBody>
      </p:sp>
      <p:sp>
        <p:nvSpPr>
          <p:cNvPr id="3" name="Text Placeholder 2"/>
          <p:cNvSpPr>
            <a:spLocks noGrp="1"/>
          </p:cNvSpPr>
          <p:nvPr>
            <p:ph type="body" idx="1"/>
          </p:nvPr>
        </p:nvSpPr>
        <p:spPr>
          <a:xfrm>
            <a:off x="623889" y="4589465"/>
            <a:ext cx="7886700" cy="1500187"/>
          </a:xfrm>
        </p:spPr>
        <p:txBody>
          <a:bodyPr/>
          <a:lstStyle>
            <a:lvl1pPr marL="0" indent="0">
              <a:buNone/>
              <a:defRPr sz="2400">
                <a:solidFill>
                  <a:srgbClr val="808084"/>
                </a:solidFill>
                <a:latin typeface="Arial Narrow" panose="020B0606020202030204" pitchFamily="34" charset="0"/>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8" name="Slide Number Placeholder 5"/>
          <p:cNvSpPr txBox="1">
            <a:spLocks/>
          </p:cNvSpPr>
          <p:nvPr userDrawn="1"/>
        </p:nvSpPr>
        <p:spPr>
          <a:xfrm>
            <a:off x="6553200" y="6111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972C06-6D5E-4914-879A-8FEE5874EC2A}" type="slidenum">
              <a:rPr kumimoji="0" lang="en-US"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pic>
        <p:nvPicPr>
          <p:cNvPr id="11" name="Picture 10"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9" name="Rectangle 8"/>
          <p:cNvSpPr/>
          <p:nvPr userDrawn="1"/>
        </p:nvSpPr>
        <p:spPr>
          <a:xfrm>
            <a:off x="600073" y="249868"/>
            <a:ext cx="7905751" cy="1027108"/>
          </a:xfrm>
          <a:prstGeom prst="rect">
            <a:avLst/>
          </a:prstGeom>
          <a:solidFill>
            <a:srgbClr val="8080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174770"/>
              </a:solidFill>
            </a:endParaRPr>
          </a:p>
        </p:txBody>
      </p:sp>
      <p:sp>
        <p:nvSpPr>
          <p:cNvPr id="14" name="Title 1"/>
          <p:cNvSpPr txBox="1">
            <a:spLocks/>
          </p:cNvSpPr>
          <p:nvPr userDrawn="1"/>
        </p:nvSpPr>
        <p:spPr>
          <a:xfrm>
            <a:off x="619124" y="147639"/>
            <a:ext cx="7886700" cy="1243011"/>
          </a:xfrm>
          <a:prstGeom prst="rect">
            <a:avLst/>
          </a:prstGeom>
        </p:spPr>
        <p:txBody>
          <a:bodyPr vert="horz" lIns="91440" tIns="45720" rIns="91440" bIns="45720" rtlCol="0" anchor="ctr">
            <a:normAutofit/>
          </a:bodyPr>
          <a:lstStyle>
            <a:lvl1pPr algn="l" defTabSz="914378" rtl="0" eaLnBrk="1" latinLnBrk="0" hangingPunct="1">
              <a:lnSpc>
                <a:spcPct val="90000"/>
              </a:lnSpc>
              <a:spcBef>
                <a:spcPct val="0"/>
              </a:spcBef>
              <a:buNone/>
              <a:defRPr sz="4400" kern="1200">
                <a:solidFill>
                  <a:schemeClr val="bg1"/>
                </a:solidFill>
                <a:latin typeface="Arial Narrow" panose="020B0606020202030204" pitchFamily="34" charset="0"/>
                <a:ea typeface="+mj-ea"/>
                <a:cs typeface="+mj-cs"/>
              </a:defRPr>
            </a:lvl1pPr>
          </a:lstStyle>
          <a:p>
            <a:r>
              <a:rPr lang="en-US" dirty="0"/>
              <a:t>Click do edit Master title style</a:t>
            </a:r>
          </a:p>
        </p:txBody>
      </p:sp>
    </p:spTree>
    <p:extLst>
      <p:ext uri="{BB962C8B-B14F-4D97-AF65-F5344CB8AC3E}">
        <p14:creationId xmlns:p14="http://schemas.microsoft.com/office/powerpoint/2010/main" val="211429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8084"/>
                </a:solidFill>
                <a:latin typeface="Arial Narrow" panose="020B0606020202030204" pitchFamily="34" charset="0"/>
              </a:defRPr>
            </a:lvl1pPr>
          </a:lstStyle>
          <a:p>
            <a:endParaRPr lang="en-US" dirty="0"/>
          </a:p>
        </p:txBody>
      </p:sp>
      <p:sp>
        <p:nvSpPr>
          <p:cNvPr id="3" name="Content Placeholder 2"/>
          <p:cNvSpPr>
            <a:spLocks noGrp="1"/>
          </p:cNvSpPr>
          <p:nvPr>
            <p:ph sz="half" idx="1"/>
          </p:nvPr>
        </p:nvSpPr>
        <p:spPr>
          <a:xfrm>
            <a:off x="628651" y="1825625"/>
            <a:ext cx="3886200" cy="4351338"/>
          </a:xfrm>
        </p:spPr>
        <p:txBody>
          <a:bodyPr/>
          <a:lstStyle>
            <a:lvl1pPr marL="228594" indent="-228594">
              <a:buFont typeface="Arial Narrow" panose="020B0606020202030204" pitchFamily="34" charset="0"/>
              <a:buChar char="■"/>
              <a:defRPr>
                <a:solidFill>
                  <a:srgbClr val="808084"/>
                </a:solidFill>
                <a:latin typeface="Arial Narrow" panose="020B0606020202030204" pitchFamily="34" charset="0"/>
              </a:defRPr>
            </a:lvl1pPr>
            <a:lvl2pPr marL="685783" indent="-228594">
              <a:buFont typeface="Arial Narrow" panose="020B0606020202030204" pitchFamily="34" charset="0"/>
              <a:buChar char="●"/>
              <a:defRPr>
                <a:solidFill>
                  <a:srgbClr val="808084"/>
                </a:solidFill>
                <a:latin typeface="Arial Narrow" panose="020B0606020202030204" pitchFamily="34" charset="0"/>
              </a:defRPr>
            </a:lvl2pPr>
            <a:lvl3pPr marL="1142972" indent="-228594">
              <a:buFont typeface="Wingdings" panose="05000000000000000000" pitchFamily="2" charset="2"/>
              <a:buChar char="§"/>
              <a:defRPr>
                <a:solidFill>
                  <a:srgbClr val="808084"/>
                </a:solidFill>
                <a:latin typeface="Arial Narrow" panose="020B0606020202030204" pitchFamily="34" charset="0"/>
              </a:defRPr>
            </a:lvl3pPr>
            <a:lvl4pPr>
              <a:defRPr>
                <a:solidFill>
                  <a:srgbClr val="808084"/>
                </a:solidFill>
                <a:latin typeface="Arial Narrow" panose="020B0606020202030204" pitchFamily="34" charset="0"/>
              </a:defRPr>
            </a:lvl4pPr>
            <a:lvl5pPr marL="2057348" indent="-228594">
              <a:buFont typeface="Courier New" panose="02070309020205020404" pitchFamily="49" charset="0"/>
              <a:buChar char="o"/>
              <a:defRPr>
                <a:solidFill>
                  <a:srgbClr val="808084"/>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1825625"/>
            <a:ext cx="3886200" cy="4351338"/>
          </a:xfrm>
        </p:spPr>
        <p:txBody>
          <a:bodyPr/>
          <a:lstStyle>
            <a:lvl1pPr marL="228594" indent="-228594">
              <a:buFont typeface="Arial Narrow" panose="020B0606020202030204" pitchFamily="34" charset="0"/>
              <a:buChar char="■"/>
              <a:defRPr>
                <a:solidFill>
                  <a:srgbClr val="808084"/>
                </a:solidFill>
                <a:latin typeface="Arial Narrow" panose="020B0606020202030204" pitchFamily="34" charset="0"/>
              </a:defRPr>
            </a:lvl1pPr>
            <a:lvl2pPr marL="685783" indent="-228594">
              <a:buFont typeface="Arial Narrow" panose="020B0606020202030204" pitchFamily="34" charset="0"/>
              <a:buChar char="●"/>
              <a:defRPr>
                <a:solidFill>
                  <a:srgbClr val="808084"/>
                </a:solidFill>
                <a:latin typeface="Arial Narrow" panose="020B0606020202030204" pitchFamily="34" charset="0"/>
              </a:defRPr>
            </a:lvl2pPr>
            <a:lvl3pPr marL="1142972" indent="-228594">
              <a:buFont typeface="Wingdings" panose="05000000000000000000" pitchFamily="2" charset="2"/>
              <a:buChar char="§"/>
              <a:defRPr>
                <a:solidFill>
                  <a:srgbClr val="808084"/>
                </a:solidFill>
                <a:latin typeface="Arial Narrow" panose="020B0606020202030204" pitchFamily="34" charset="0"/>
              </a:defRPr>
            </a:lvl3pPr>
            <a:lvl4pPr>
              <a:defRPr>
                <a:solidFill>
                  <a:srgbClr val="808084"/>
                </a:solidFill>
                <a:latin typeface="Arial Narrow" panose="020B0606020202030204" pitchFamily="34" charset="0"/>
              </a:defRPr>
            </a:lvl4pPr>
            <a:lvl5pPr marL="2057348" indent="-228594">
              <a:buFont typeface="Courier New" panose="02070309020205020404" pitchFamily="49" charset="0"/>
              <a:buChar char="o"/>
              <a:defRPr>
                <a:solidFill>
                  <a:srgbClr val="808084"/>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6553200" y="6111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972C06-6D5E-4914-879A-8FEE5874EC2A}" type="slidenum">
              <a:rPr kumimoji="0" lang="en-US"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pic>
        <p:nvPicPr>
          <p:cNvPr id="12" name="Picture 11"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10" name="Rectangle 9"/>
          <p:cNvSpPr/>
          <p:nvPr userDrawn="1"/>
        </p:nvSpPr>
        <p:spPr>
          <a:xfrm>
            <a:off x="619124" y="363712"/>
            <a:ext cx="7905751" cy="1047274"/>
          </a:xfrm>
          <a:prstGeom prst="rect">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174770"/>
              </a:solidFill>
            </a:endParaRPr>
          </a:p>
        </p:txBody>
      </p:sp>
      <p:sp>
        <p:nvSpPr>
          <p:cNvPr id="15" name="Title 1"/>
          <p:cNvSpPr txBox="1">
            <a:spLocks/>
          </p:cNvSpPr>
          <p:nvPr userDrawn="1"/>
        </p:nvSpPr>
        <p:spPr>
          <a:xfrm>
            <a:off x="619124" y="147639"/>
            <a:ext cx="7886700" cy="1676571"/>
          </a:xfrm>
          <a:prstGeom prst="rect">
            <a:avLst/>
          </a:prstGeom>
        </p:spPr>
        <p:txBody>
          <a:bodyPr vert="horz" lIns="91440" tIns="45720" rIns="91440" bIns="45720" rtlCol="0" anchor="ctr">
            <a:normAutofit/>
          </a:bodyPr>
          <a:lstStyle>
            <a:lvl1pPr algn="l" defTabSz="914378" rtl="0" eaLnBrk="1" latinLnBrk="0" hangingPunct="1">
              <a:lnSpc>
                <a:spcPct val="90000"/>
              </a:lnSpc>
              <a:spcBef>
                <a:spcPct val="0"/>
              </a:spcBef>
              <a:buNone/>
              <a:defRPr sz="4400" kern="1200">
                <a:solidFill>
                  <a:schemeClr val="bg1"/>
                </a:solidFill>
                <a:latin typeface="Arial Narrow" panose="020B0606020202030204" pitchFamily="34" charset="0"/>
                <a:ea typeface="+mj-ea"/>
                <a:cs typeface="+mj-cs"/>
              </a:defRPr>
            </a:lvl1pPr>
          </a:lstStyle>
          <a:p>
            <a:endParaRPr lang="en-US" dirty="0"/>
          </a:p>
        </p:txBody>
      </p:sp>
    </p:spTree>
    <p:extLst>
      <p:ext uri="{BB962C8B-B14F-4D97-AF65-F5344CB8AC3E}">
        <p14:creationId xmlns:p14="http://schemas.microsoft.com/office/powerpoint/2010/main" val="251484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3/14/2019</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5" name="Rectangle 4"/>
          <p:cNvSpPr/>
          <p:nvPr userDrawn="1"/>
        </p:nvSpPr>
        <p:spPr>
          <a:xfrm>
            <a:off x="542925" y="438150"/>
            <a:ext cx="7972426" cy="5705475"/>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Tree>
    <p:extLst>
      <p:ext uri="{BB962C8B-B14F-4D97-AF65-F5344CB8AC3E}">
        <p14:creationId xmlns:p14="http://schemas.microsoft.com/office/powerpoint/2010/main" val="947957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3/14/2019</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5" name="Rectangle 4"/>
          <p:cNvSpPr/>
          <p:nvPr userDrawn="1"/>
        </p:nvSpPr>
        <p:spPr>
          <a:xfrm>
            <a:off x="542925" y="438150"/>
            <a:ext cx="7972426" cy="5705475"/>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Tree>
    <p:extLst>
      <p:ext uri="{BB962C8B-B14F-4D97-AF65-F5344CB8AC3E}">
        <p14:creationId xmlns:p14="http://schemas.microsoft.com/office/powerpoint/2010/main" val="256215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3/14/2019</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5" name="Rectangle 4"/>
          <p:cNvSpPr/>
          <p:nvPr userDrawn="1"/>
        </p:nvSpPr>
        <p:spPr>
          <a:xfrm>
            <a:off x="542925" y="438150"/>
            <a:ext cx="7972426" cy="5705475"/>
          </a:xfrm>
          <a:prstGeom prst="rect">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userDrawn="1"/>
        </p:nvSpPr>
        <p:spPr>
          <a:xfrm>
            <a:off x="2581275" y="2619375"/>
            <a:ext cx="4210050" cy="646331"/>
          </a:xfrm>
          <a:prstGeom prst="rect">
            <a:avLst/>
          </a:prstGeom>
          <a:solidFill>
            <a:srgbClr val="174770"/>
          </a:solidFill>
        </p:spPr>
        <p:txBody>
          <a:bodyPr wrap="square" rtlCol="0">
            <a:spAutoFit/>
          </a:bodyPr>
          <a:lstStyle/>
          <a:p>
            <a:r>
              <a:rPr lang="en-US" sz="3600" dirty="0">
                <a:solidFill>
                  <a:schemeClr val="bg1">
                    <a:lumMod val="85000"/>
                  </a:schemeClr>
                </a:solidFill>
                <a:latin typeface="Arial Narrow" panose="020B0606020202030204" pitchFamily="34" charset="0"/>
              </a:rPr>
              <a:t>Section</a:t>
            </a:r>
            <a:r>
              <a:rPr lang="en-US" sz="3600" baseline="0" dirty="0">
                <a:solidFill>
                  <a:schemeClr val="bg1">
                    <a:lumMod val="85000"/>
                  </a:schemeClr>
                </a:solidFill>
                <a:latin typeface="Arial Narrow" panose="020B0606020202030204" pitchFamily="34" charset="0"/>
              </a:rPr>
              <a:t> </a:t>
            </a:r>
            <a:r>
              <a:rPr lang="en-US" sz="3600" dirty="0">
                <a:solidFill>
                  <a:schemeClr val="bg1">
                    <a:lumMod val="85000"/>
                  </a:schemeClr>
                </a:solidFill>
                <a:latin typeface="Arial Narrow" panose="020B0606020202030204" pitchFamily="34" charset="0"/>
              </a:rPr>
              <a:t>Title</a:t>
            </a:r>
          </a:p>
        </p:txBody>
      </p:sp>
      <p:pic>
        <p:nvPicPr>
          <p:cNvPr id="7" name="Picture 6"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Tree>
    <p:extLst>
      <p:ext uri="{BB962C8B-B14F-4D97-AF65-F5344CB8AC3E}">
        <p14:creationId xmlns:p14="http://schemas.microsoft.com/office/powerpoint/2010/main" val="2145389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3/14/2019</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5" name="Rectangle 4"/>
          <p:cNvSpPr/>
          <p:nvPr userDrawn="1"/>
        </p:nvSpPr>
        <p:spPr>
          <a:xfrm>
            <a:off x="542925" y="472903"/>
            <a:ext cx="7972426" cy="5705475"/>
          </a:xfrm>
          <a:prstGeom prst="rect">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userDrawn="1"/>
        </p:nvSpPr>
        <p:spPr>
          <a:xfrm>
            <a:off x="1657351" y="1238250"/>
            <a:ext cx="4210050" cy="1754326"/>
          </a:xfrm>
          <a:prstGeom prst="rect">
            <a:avLst/>
          </a:prstGeom>
          <a:solidFill>
            <a:srgbClr val="174770"/>
          </a:solidFill>
        </p:spPr>
        <p:txBody>
          <a:bodyPr wrap="square" rtlCol="0">
            <a:spAutoFit/>
          </a:bodyPr>
          <a:lstStyle/>
          <a:p>
            <a:r>
              <a:rPr lang="en-US" sz="5400" dirty="0">
                <a:solidFill>
                  <a:srgbClr val="51B5E0"/>
                </a:solidFill>
                <a:latin typeface="Arial Narrow" panose="020B0606020202030204" pitchFamily="34" charset="0"/>
              </a:rPr>
              <a:t>Pitfalls and how to avoid</a:t>
            </a:r>
            <a:r>
              <a:rPr lang="en-US" sz="5400" baseline="0" dirty="0">
                <a:solidFill>
                  <a:srgbClr val="51B5E0"/>
                </a:solidFill>
                <a:latin typeface="Arial Narrow" panose="020B0606020202030204" pitchFamily="34" charset="0"/>
              </a:rPr>
              <a:t> them!</a:t>
            </a:r>
            <a:endParaRPr lang="en-US" sz="5400" dirty="0">
              <a:solidFill>
                <a:srgbClr val="51B5E0"/>
              </a:solidFill>
              <a:latin typeface="Arial Narrow" panose="020B0606020202030204" pitchFamily="34" charset="0"/>
            </a:endParaRPr>
          </a:p>
        </p:txBody>
      </p:sp>
      <p:pic>
        <p:nvPicPr>
          <p:cNvPr id="7" name="Picture 6"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Tree>
    <p:extLst>
      <p:ext uri="{BB962C8B-B14F-4D97-AF65-F5344CB8AC3E}">
        <p14:creationId xmlns:p14="http://schemas.microsoft.com/office/powerpoint/2010/main" val="1336658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3/14/2019</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5" name="Rectangle 4"/>
          <p:cNvSpPr/>
          <p:nvPr userDrawn="1"/>
        </p:nvSpPr>
        <p:spPr>
          <a:xfrm>
            <a:off x="542925" y="472903"/>
            <a:ext cx="7972426" cy="5705475"/>
          </a:xfrm>
          <a:prstGeom prst="rect">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userDrawn="1"/>
        </p:nvSpPr>
        <p:spPr>
          <a:xfrm>
            <a:off x="1657351" y="1238250"/>
            <a:ext cx="4210050" cy="2585323"/>
          </a:xfrm>
          <a:prstGeom prst="rect">
            <a:avLst/>
          </a:prstGeom>
          <a:solidFill>
            <a:srgbClr val="174770"/>
          </a:solidFill>
        </p:spPr>
        <p:txBody>
          <a:bodyPr wrap="square" rtlCol="0">
            <a:spAutoFit/>
          </a:bodyPr>
          <a:lstStyle/>
          <a:p>
            <a:r>
              <a:rPr lang="en-US" sz="5400" dirty="0">
                <a:solidFill>
                  <a:srgbClr val="51B5E0"/>
                </a:solidFill>
                <a:latin typeface="Arial Narrow" panose="020B0606020202030204" pitchFamily="34" charset="0"/>
              </a:rPr>
              <a:t>Loans on Challenging</a:t>
            </a:r>
            <a:r>
              <a:rPr lang="en-US" sz="5400" baseline="0" dirty="0">
                <a:solidFill>
                  <a:srgbClr val="51B5E0"/>
                </a:solidFill>
                <a:latin typeface="Arial Narrow" panose="020B0606020202030204" pitchFamily="34" charset="0"/>
              </a:rPr>
              <a:t> policies</a:t>
            </a:r>
            <a:endParaRPr lang="en-US" sz="5400" dirty="0">
              <a:solidFill>
                <a:srgbClr val="51B5E0"/>
              </a:solidFill>
              <a:latin typeface="Arial Narrow" panose="020B0606020202030204" pitchFamily="34" charset="0"/>
            </a:endParaRPr>
          </a:p>
        </p:txBody>
      </p:sp>
      <p:pic>
        <p:nvPicPr>
          <p:cNvPr id="7" name="Picture 6"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Tree>
    <p:extLst>
      <p:ext uri="{BB962C8B-B14F-4D97-AF65-F5344CB8AC3E}">
        <p14:creationId xmlns:p14="http://schemas.microsoft.com/office/powerpoint/2010/main" val="3953452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3/14/2019</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5" name="Rectangle 4"/>
          <p:cNvSpPr/>
          <p:nvPr userDrawn="1"/>
        </p:nvSpPr>
        <p:spPr>
          <a:xfrm>
            <a:off x="542925" y="472903"/>
            <a:ext cx="7972426" cy="5705475"/>
          </a:xfrm>
          <a:prstGeom prst="rect">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userDrawn="1"/>
        </p:nvSpPr>
        <p:spPr>
          <a:xfrm>
            <a:off x="1657351" y="1238250"/>
            <a:ext cx="4210050" cy="4247317"/>
          </a:xfrm>
          <a:prstGeom prst="rect">
            <a:avLst/>
          </a:prstGeom>
          <a:solidFill>
            <a:srgbClr val="174770"/>
          </a:solidFill>
        </p:spPr>
        <p:txBody>
          <a:bodyPr wrap="square" rtlCol="0">
            <a:spAutoFit/>
          </a:bodyPr>
          <a:lstStyle/>
          <a:p>
            <a:r>
              <a:rPr lang="en-US" sz="5400" dirty="0">
                <a:solidFill>
                  <a:srgbClr val="51B5E0"/>
                </a:solidFill>
                <a:latin typeface="Arial Narrow" panose="020B0606020202030204" pitchFamily="34" charset="0"/>
              </a:rPr>
              <a:t>How to get the most out of your Premium Finance Company</a:t>
            </a:r>
          </a:p>
        </p:txBody>
      </p:sp>
      <p:pic>
        <p:nvPicPr>
          <p:cNvPr id="7" name="Picture 6"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Tree>
    <p:extLst>
      <p:ext uri="{BB962C8B-B14F-4D97-AF65-F5344CB8AC3E}">
        <p14:creationId xmlns:p14="http://schemas.microsoft.com/office/powerpoint/2010/main" val="2229566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3/14/2019</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5" name="Rectangle 4"/>
          <p:cNvSpPr/>
          <p:nvPr userDrawn="1"/>
        </p:nvSpPr>
        <p:spPr>
          <a:xfrm>
            <a:off x="542925" y="472903"/>
            <a:ext cx="7972426" cy="5705475"/>
          </a:xfrm>
          <a:prstGeom prst="rect">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userDrawn="1"/>
        </p:nvSpPr>
        <p:spPr>
          <a:xfrm>
            <a:off x="1657351" y="1238250"/>
            <a:ext cx="4210050" cy="3416320"/>
          </a:xfrm>
          <a:prstGeom prst="rect">
            <a:avLst/>
          </a:prstGeom>
          <a:solidFill>
            <a:srgbClr val="174770"/>
          </a:solidFill>
        </p:spPr>
        <p:txBody>
          <a:bodyPr wrap="square" rtlCol="0">
            <a:spAutoFit/>
          </a:bodyPr>
          <a:lstStyle/>
          <a:p>
            <a:r>
              <a:rPr lang="en-US" sz="5400" dirty="0">
                <a:solidFill>
                  <a:srgbClr val="51B5E0"/>
                </a:solidFill>
                <a:latin typeface="Arial Narrow" panose="020B0606020202030204" pitchFamily="34" charset="0"/>
              </a:rPr>
              <a:t>Current Premium Finance Technology</a:t>
            </a:r>
          </a:p>
        </p:txBody>
      </p:sp>
      <p:pic>
        <p:nvPicPr>
          <p:cNvPr id="7" name="Picture 6"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Tree>
    <p:extLst>
      <p:ext uri="{BB962C8B-B14F-4D97-AF65-F5344CB8AC3E}">
        <p14:creationId xmlns:p14="http://schemas.microsoft.com/office/powerpoint/2010/main" val="154320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Rectangle 4"/>
          <p:cNvSpPr/>
          <p:nvPr userDrawn="1"/>
        </p:nvSpPr>
        <p:spPr>
          <a:xfrm>
            <a:off x="498210" y="393614"/>
            <a:ext cx="7972426" cy="5705475"/>
          </a:xfrm>
          <a:prstGeom prst="rect">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674425" y="621897"/>
            <a:ext cx="304799" cy="304799"/>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226875" y="621897"/>
            <a:ext cx="304799" cy="304799"/>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779325" y="621897"/>
            <a:ext cx="304799" cy="304799"/>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2331775" y="621897"/>
            <a:ext cx="304799" cy="304799"/>
          </a:xfrm>
          <a:prstGeom prst="rect">
            <a:avLst/>
          </a:prstGeom>
          <a:solidFill>
            <a:srgbClr val="FCB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884225" y="621897"/>
            <a:ext cx="304799" cy="304799"/>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436675" y="621897"/>
            <a:ext cx="304799" cy="304799"/>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3989125" y="621897"/>
            <a:ext cx="304799" cy="304799"/>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4541575" y="621897"/>
            <a:ext cx="304799" cy="3047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5094025" y="621897"/>
            <a:ext cx="304799" cy="304799"/>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5646475" y="621897"/>
            <a:ext cx="304799" cy="304799"/>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6198925" y="621897"/>
            <a:ext cx="304799" cy="304799"/>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6751375" y="621897"/>
            <a:ext cx="304799" cy="304799"/>
          </a:xfrm>
          <a:prstGeom prst="rect">
            <a:avLst/>
          </a:prstGeom>
          <a:solidFill>
            <a:srgbClr val="FCB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7303825" y="621897"/>
            <a:ext cx="304799" cy="304799"/>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7856278" y="621897"/>
            <a:ext cx="304799" cy="304799"/>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674425" y="5519420"/>
            <a:ext cx="304799" cy="304799"/>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1224674" y="5519420"/>
            <a:ext cx="304799" cy="304799"/>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1774923" y="5519420"/>
            <a:ext cx="304799" cy="304799"/>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2325172" y="5519420"/>
            <a:ext cx="304799" cy="304799"/>
          </a:xfrm>
          <a:prstGeom prst="rect">
            <a:avLst/>
          </a:prstGeom>
          <a:solidFill>
            <a:srgbClr val="FCB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2875421" y="5519420"/>
            <a:ext cx="304799" cy="304799"/>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3425670" y="5519420"/>
            <a:ext cx="304799" cy="304799"/>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userDrawn="1"/>
        </p:nvSpPr>
        <p:spPr>
          <a:xfrm>
            <a:off x="3975919" y="5519420"/>
            <a:ext cx="304799" cy="304799"/>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4526168" y="5519420"/>
            <a:ext cx="304799" cy="304799"/>
          </a:xfrm>
          <a:prstGeom prst="rect">
            <a:avLst/>
          </a:prstGeom>
          <a:solidFill>
            <a:srgbClr val="FCB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userDrawn="1"/>
        </p:nvSpPr>
        <p:spPr>
          <a:xfrm>
            <a:off x="5076417" y="5519420"/>
            <a:ext cx="304799" cy="304799"/>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5626666" y="5519420"/>
            <a:ext cx="304799" cy="304799"/>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6176915" y="5519420"/>
            <a:ext cx="304799" cy="304799"/>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userDrawn="1"/>
        </p:nvSpPr>
        <p:spPr>
          <a:xfrm>
            <a:off x="6727164" y="5519420"/>
            <a:ext cx="304799" cy="304799"/>
          </a:xfrm>
          <a:prstGeom prst="rect">
            <a:avLst/>
          </a:prstGeom>
          <a:solidFill>
            <a:srgbClr val="FCB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userDrawn="1"/>
        </p:nvSpPr>
        <p:spPr>
          <a:xfrm>
            <a:off x="7277413" y="5519420"/>
            <a:ext cx="304799" cy="304799"/>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userDrawn="1"/>
        </p:nvSpPr>
        <p:spPr>
          <a:xfrm>
            <a:off x="7827668" y="5519420"/>
            <a:ext cx="304799" cy="304799"/>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66835"/>
          <a:stretch/>
        </p:blipFill>
        <p:spPr>
          <a:xfrm>
            <a:off x="498210" y="5581043"/>
            <a:ext cx="7972426" cy="181551"/>
          </a:xfrm>
          <a:prstGeom prst="rect">
            <a:avLst/>
          </a:prstGeom>
        </p:spPr>
      </p:pic>
      <p:pic>
        <p:nvPicPr>
          <p:cNvPr id="40" name="Picture 39"/>
          <p:cNvPicPr>
            <a:picLocks noChangeAspect="1"/>
          </p:cNvPicPr>
          <p:nvPr userDrawn="1"/>
        </p:nvPicPr>
        <p:blipFill rotWithShape="1">
          <a:blip r:embed="rId2" cstate="print">
            <a:extLst>
              <a:ext uri="{28A0092B-C50C-407E-A947-70E740481C1C}">
                <a14:useLocalDpi xmlns:a14="http://schemas.microsoft.com/office/drawing/2010/main" val="0"/>
              </a:ext>
            </a:extLst>
          </a:blip>
          <a:srcRect b="66835"/>
          <a:stretch/>
        </p:blipFill>
        <p:spPr>
          <a:xfrm>
            <a:off x="492393" y="689352"/>
            <a:ext cx="7972426" cy="181551"/>
          </a:xfrm>
          <a:prstGeom prst="rect">
            <a:avLst/>
          </a:prstGeom>
        </p:spPr>
      </p:pic>
      <p:sp>
        <p:nvSpPr>
          <p:cNvPr id="3" name="Date Placeholder 2"/>
          <p:cNvSpPr>
            <a:spLocks noGrp="1"/>
          </p:cNvSpPr>
          <p:nvPr userDrawn="1">
            <p:ph type="dt" sz="half" idx="10"/>
          </p:nvPr>
        </p:nvSpPr>
        <p:spPr/>
        <p:txBody>
          <a:bodyPr/>
          <a:lstStyle/>
          <a:p>
            <a:fld id="{1EC9A7B9-1DDE-410A-AF91-68DB6D3E2F4A}" type="datetimeFigureOut">
              <a:rPr lang="en-US" smtClean="0"/>
              <a:t>3/14/2019</a:t>
            </a:fld>
            <a:endParaRPr lang="en-US" dirty="0"/>
          </a:p>
        </p:txBody>
      </p:sp>
      <p:sp>
        <p:nvSpPr>
          <p:cNvPr id="4" name="Slide Number Placeholder 3"/>
          <p:cNvSpPr>
            <a:spLocks noGrp="1"/>
          </p:cNvSpPr>
          <p:nvPr userDrawn="1">
            <p:ph type="sldNum" sz="quarter" idx="11"/>
          </p:nvPr>
        </p:nvSpPr>
        <p:spPr/>
        <p:txBody>
          <a:bodyPr/>
          <a:lstStyle/>
          <a:p>
            <a:fld id="{CC61E85F-978D-4111-B005-B61BE0DC05E7}" type="slidenum">
              <a:rPr lang="en-US" smtClean="0"/>
              <a:t>‹#›</a:t>
            </a:fld>
            <a:endParaRPr lang="en-US" dirty="0"/>
          </a:p>
        </p:txBody>
      </p:sp>
      <p:sp>
        <p:nvSpPr>
          <p:cNvPr id="6" name="TextBox 5"/>
          <p:cNvSpPr txBox="1"/>
          <p:nvPr userDrawn="1"/>
        </p:nvSpPr>
        <p:spPr>
          <a:xfrm>
            <a:off x="714378" y="2047599"/>
            <a:ext cx="7534275" cy="1107996"/>
          </a:xfrm>
          <a:prstGeom prst="rect">
            <a:avLst/>
          </a:prstGeom>
          <a:solidFill>
            <a:srgbClr val="174770"/>
          </a:solidFill>
        </p:spPr>
        <p:txBody>
          <a:bodyPr wrap="square" rtlCol="0">
            <a:spAutoFit/>
          </a:bodyPr>
          <a:lstStyle/>
          <a:p>
            <a:endParaRPr lang="en-US" sz="6600" dirty="0">
              <a:solidFill>
                <a:schemeClr val="bg1"/>
              </a:solidFill>
              <a:latin typeface="Arial Narrow" panose="020B0606020202030204" pitchFamily="34" charset="0"/>
            </a:endParaRPr>
          </a:p>
        </p:txBody>
      </p:sp>
      <p:pic>
        <p:nvPicPr>
          <p:cNvPr id="7" name="Picture 6" descr="ppt_footer.jpg"/>
          <p:cNvPicPr>
            <a:picLocks noChangeAspect="1"/>
          </p:cNvPicPr>
          <p:nvPr userDrawn="1"/>
        </p:nvPicPr>
        <p:blipFill rotWithShape="1">
          <a:blip r:embed="rId3" cstate="print"/>
          <a:srcRect b="63361"/>
          <a:stretch/>
        </p:blipFill>
        <p:spPr>
          <a:xfrm>
            <a:off x="0" y="6019800"/>
            <a:ext cx="9144000" cy="158578"/>
          </a:xfrm>
          <a:prstGeom prst="rect">
            <a:avLst/>
          </a:prstGeom>
        </p:spPr>
      </p:pic>
      <p:sp>
        <p:nvSpPr>
          <p:cNvPr id="44" name="Rectangle 43"/>
          <p:cNvSpPr/>
          <p:nvPr userDrawn="1"/>
        </p:nvSpPr>
        <p:spPr>
          <a:xfrm>
            <a:off x="1991949" y="1956209"/>
            <a:ext cx="5232523" cy="2339102"/>
          </a:xfrm>
          <a:prstGeom prst="rect">
            <a:avLst/>
          </a:prstGeom>
          <a:noFill/>
        </p:spPr>
        <p:txBody>
          <a:bodyPr wrap="none" lIns="91440" tIns="45720" rIns="91440" bIns="45720">
            <a:spAutoFit/>
          </a:bodyPr>
          <a:lstStyle/>
          <a:p>
            <a:pPr algn="ctr"/>
            <a:r>
              <a:rPr lang="en-US" sz="8000" b="0" cap="none" spc="0" dirty="0">
                <a:ln w="22225">
                  <a:noFill/>
                  <a:prstDash val="solid"/>
                </a:ln>
                <a:solidFill>
                  <a:srgbClr val="FCB514"/>
                </a:solidFill>
                <a:effectLst/>
                <a:latin typeface="Arial Narrow" panose="020B0606020202030204" pitchFamily="34" charset="0"/>
              </a:rPr>
              <a:t>GAME</a:t>
            </a:r>
            <a:r>
              <a:rPr lang="en-US" sz="8000" b="0" cap="none" spc="0" baseline="0" dirty="0">
                <a:ln w="22225">
                  <a:noFill/>
                  <a:prstDash val="solid"/>
                </a:ln>
                <a:solidFill>
                  <a:srgbClr val="FCB514"/>
                </a:solidFill>
                <a:effectLst/>
                <a:latin typeface="Arial Narrow" panose="020B0606020202030204" pitchFamily="34" charset="0"/>
              </a:rPr>
              <a:t> TIME!</a:t>
            </a:r>
          </a:p>
          <a:p>
            <a:pPr algn="ctr"/>
            <a:r>
              <a:rPr lang="en-US" sz="6600" b="0" cap="none" spc="0" baseline="0" dirty="0">
                <a:ln w="22225">
                  <a:noFill/>
                  <a:prstDash val="solid"/>
                </a:ln>
                <a:solidFill>
                  <a:schemeClr val="bg1"/>
                </a:solidFill>
                <a:effectLst/>
                <a:latin typeface="Arial Narrow" panose="020B0606020202030204" pitchFamily="34" charset="0"/>
              </a:rPr>
              <a:t>ROUND 1</a:t>
            </a:r>
            <a:endParaRPr lang="en-US" sz="6600" b="0" cap="none" spc="0" dirty="0">
              <a:ln w="22225">
                <a:noFill/>
                <a:prstDash val="solid"/>
              </a:ln>
              <a:solidFill>
                <a:schemeClr val="bg1"/>
              </a:solidFill>
              <a:effectLst/>
              <a:latin typeface="Arial Narrow" panose="020B0606020202030204" pitchFamily="34" charset="0"/>
            </a:endParaRPr>
          </a:p>
        </p:txBody>
      </p:sp>
    </p:spTree>
    <p:extLst>
      <p:ext uri="{BB962C8B-B14F-4D97-AF65-F5344CB8AC3E}">
        <p14:creationId xmlns:p14="http://schemas.microsoft.com/office/powerpoint/2010/main" val="2052796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2"/>
          <p:cNvSpPr/>
          <p:nvPr userDrawn="1"/>
        </p:nvSpPr>
        <p:spPr>
          <a:xfrm>
            <a:off x="600073" y="249868"/>
            <a:ext cx="7905751" cy="1027108"/>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174770"/>
              </a:solidFill>
            </a:endParaRPr>
          </a:p>
        </p:txBody>
      </p:sp>
      <p:sp>
        <p:nvSpPr>
          <p:cNvPr id="2" name="Title 1"/>
          <p:cNvSpPr>
            <a:spLocks noGrp="1"/>
          </p:cNvSpPr>
          <p:nvPr>
            <p:ph type="title"/>
          </p:nvPr>
        </p:nvSpPr>
        <p:spPr>
          <a:xfrm>
            <a:off x="619124" y="147639"/>
            <a:ext cx="7886700" cy="1243011"/>
          </a:xfrm>
        </p:spPr>
        <p:txBody>
          <a:bodyPr/>
          <a:lstStyle>
            <a:lvl1pPr>
              <a:defRPr>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SzPct val="110000"/>
              <a:buFont typeface="Arial Narrow" panose="020B0606020202030204" pitchFamily="34" charset="0"/>
              <a:buNone/>
              <a:defRPr>
                <a:solidFill>
                  <a:srgbClr val="808084"/>
                </a:solidFill>
                <a:latin typeface="Arial Narrow" panose="020B0606020202030204" pitchFamily="34" charset="0"/>
              </a:defRPr>
            </a:lvl1pPr>
            <a:lvl2pPr marL="457189" indent="0">
              <a:buFont typeface="Arial Narrow" panose="020B0606020202030204" pitchFamily="34" charset="0"/>
              <a:buNone/>
              <a:defRPr>
                <a:solidFill>
                  <a:srgbClr val="808084"/>
                </a:solidFill>
                <a:latin typeface="Arial Narrow" panose="020B0606020202030204" pitchFamily="34" charset="0"/>
              </a:defRPr>
            </a:lvl2pPr>
            <a:lvl3pPr marL="914378" indent="0">
              <a:buFont typeface="Wingdings" panose="05000000000000000000" pitchFamily="2" charset="2"/>
              <a:buNone/>
              <a:defRPr>
                <a:solidFill>
                  <a:srgbClr val="808084"/>
                </a:solidFill>
                <a:latin typeface="Arial Narrow" panose="020B0606020202030204" pitchFamily="34" charset="0"/>
              </a:defRPr>
            </a:lvl3pPr>
            <a:lvl4pPr marL="1371566" indent="0">
              <a:buFont typeface="Arial" panose="020B0604020202020204" pitchFamily="34" charset="0"/>
              <a:buNone/>
              <a:defRPr>
                <a:solidFill>
                  <a:srgbClr val="808084"/>
                </a:solidFill>
                <a:latin typeface="Arial Narrow" panose="020B0606020202030204" pitchFamily="34" charset="0"/>
              </a:defRPr>
            </a:lvl4pPr>
            <a:lvl5pPr marL="1828754" indent="0">
              <a:buFont typeface="Courier New" panose="02070309020205020404" pitchFamily="49" charset="0"/>
              <a:buNone/>
              <a:defRPr>
                <a:solidFill>
                  <a:srgbClr val="808084"/>
                </a:solidFill>
                <a:latin typeface="Arial Narrow" panose="020B0606020202030204" pitchFamily="34" charset="0"/>
              </a:defRPr>
            </a:lvl5pPr>
          </a:lstStyle>
          <a:p>
            <a:pPr lvl="0"/>
            <a:endParaRPr lang="en-US" dirty="0"/>
          </a:p>
        </p:txBody>
      </p:sp>
      <p:pic>
        <p:nvPicPr>
          <p:cNvPr id="8" name="Picture 7"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9" name="Slide Number Placeholder 5"/>
          <p:cNvSpPr txBox="1">
            <a:spLocks/>
          </p:cNvSpPr>
          <p:nvPr userDrawn="1"/>
        </p:nvSpPr>
        <p:spPr>
          <a:xfrm>
            <a:off x="6553200" y="6111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972C06-6D5E-4914-879A-8FEE5874EC2A}" type="slidenum">
              <a:rPr kumimoji="0" lang="en-US"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16620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91337" y="392738"/>
            <a:ext cx="7980356" cy="5706351"/>
          </a:xfrm>
          <a:prstGeom prst="rect">
            <a:avLst/>
          </a:prstGeom>
        </p:spPr>
      </p:pic>
      <p:sp>
        <p:nvSpPr>
          <p:cNvPr id="3" name="Date Placeholder 2"/>
          <p:cNvSpPr>
            <a:spLocks noGrp="1"/>
          </p:cNvSpPr>
          <p:nvPr>
            <p:ph type="dt" sz="half" idx="10"/>
          </p:nvPr>
        </p:nvSpPr>
        <p:spPr/>
        <p:txBody>
          <a:bodyPr/>
          <a:lstStyle/>
          <a:p>
            <a:fld id="{1EC9A7B9-1DDE-410A-AF91-68DB6D3E2F4A}" type="datetimeFigureOut">
              <a:rPr lang="en-US" smtClean="0"/>
              <a:t>3/14/2019</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6" name="TextBox 5"/>
          <p:cNvSpPr txBox="1"/>
          <p:nvPr userDrawn="1"/>
        </p:nvSpPr>
        <p:spPr>
          <a:xfrm>
            <a:off x="714378" y="2047599"/>
            <a:ext cx="7534275" cy="1107996"/>
          </a:xfrm>
          <a:prstGeom prst="rect">
            <a:avLst/>
          </a:prstGeom>
          <a:solidFill>
            <a:srgbClr val="174770"/>
          </a:solidFill>
        </p:spPr>
        <p:txBody>
          <a:bodyPr wrap="square" rtlCol="0">
            <a:spAutoFit/>
          </a:bodyPr>
          <a:lstStyle/>
          <a:p>
            <a:endParaRPr lang="en-US" sz="6600" dirty="0">
              <a:solidFill>
                <a:schemeClr val="bg1"/>
              </a:solidFill>
              <a:latin typeface="Arial Narrow" panose="020B0606020202030204" pitchFamily="34" charset="0"/>
            </a:endParaRPr>
          </a:p>
        </p:txBody>
      </p:sp>
      <p:pic>
        <p:nvPicPr>
          <p:cNvPr id="7" name="Picture 6" descr="ppt_footer.jpg"/>
          <p:cNvPicPr>
            <a:picLocks noChangeAspect="1"/>
          </p:cNvPicPr>
          <p:nvPr userDrawn="1"/>
        </p:nvPicPr>
        <p:blipFill rotWithShape="1">
          <a:blip r:embed="rId3" cstate="print"/>
          <a:srcRect b="63361"/>
          <a:stretch/>
        </p:blipFill>
        <p:spPr>
          <a:xfrm>
            <a:off x="0" y="6019800"/>
            <a:ext cx="9144000" cy="158578"/>
          </a:xfrm>
          <a:prstGeom prst="rect">
            <a:avLst/>
          </a:prstGeom>
        </p:spPr>
      </p:pic>
      <p:sp>
        <p:nvSpPr>
          <p:cNvPr id="40" name="Rectangle 39"/>
          <p:cNvSpPr/>
          <p:nvPr userDrawn="1"/>
        </p:nvSpPr>
        <p:spPr>
          <a:xfrm>
            <a:off x="1991949" y="1956209"/>
            <a:ext cx="5232523" cy="2339102"/>
          </a:xfrm>
          <a:prstGeom prst="rect">
            <a:avLst/>
          </a:prstGeom>
          <a:noFill/>
        </p:spPr>
        <p:txBody>
          <a:bodyPr wrap="none" lIns="91440" tIns="45720" rIns="91440" bIns="45720">
            <a:spAutoFit/>
          </a:bodyPr>
          <a:lstStyle/>
          <a:p>
            <a:pPr algn="ctr"/>
            <a:r>
              <a:rPr lang="en-US" sz="8000" b="0" cap="none" spc="0" dirty="0">
                <a:ln w="22225">
                  <a:noFill/>
                  <a:prstDash val="solid"/>
                </a:ln>
                <a:solidFill>
                  <a:srgbClr val="51B5E0"/>
                </a:solidFill>
                <a:effectLst/>
                <a:latin typeface="Arial Narrow" panose="020B0606020202030204" pitchFamily="34" charset="0"/>
              </a:rPr>
              <a:t>GAME</a:t>
            </a:r>
            <a:r>
              <a:rPr lang="en-US" sz="8000" b="0" cap="none" spc="0" baseline="0" dirty="0">
                <a:ln w="22225">
                  <a:noFill/>
                  <a:prstDash val="solid"/>
                </a:ln>
                <a:solidFill>
                  <a:srgbClr val="51B5E0"/>
                </a:solidFill>
                <a:effectLst/>
                <a:latin typeface="Arial Narrow" panose="020B0606020202030204" pitchFamily="34" charset="0"/>
              </a:rPr>
              <a:t> TIME!</a:t>
            </a:r>
          </a:p>
          <a:p>
            <a:pPr algn="ctr"/>
            <a:r>
              <a:rPr lang="en-US" sz="6600" b="0" cap="none" spc="0" baseline="0" dirty="0">
                <a:ln w="22225">
                  <a:noFill/>
                  <a:prstDash val="solid"/>
                </a:ln>
                <a:solidFill>
                  <a:schemeClr val="bg1"/>
                </a:solidFill>
                <a:effectLst/>
                <a:latin typeface="Arial Narrow" panose="020B0606020202030204" pitchFamily="34" charset="0"/>
              </a:rPr>
              <a:t>ROUND 2</a:t>
            </a:r>
            <a:endParaRPr lang="en-US" sz="6600" b="0" cap="none" spc="0" dirty="0">
              <a:ln w="22225">
                <a:noFill/>
                <a:prstDash val="solid"/>
              </a:ln>
              <a:solidFill>
                <a:schemeClr val="bg1"/>
              </a:solidFill>
              <a:effectLst/>
              <a:latin typeface="Arial Narrow" panose="020B0606020202030204" pitchFamily="34" charset="0"/>
            </a:endParaRPr>
          </a:p>
        </p:txBody>
      </p:sp>
    </p:spTree>
    <p:extLst>
      <p:ext uri="{BB962C8B-B14F-4D97-AF65-F5344CB8AC3E}">
        <p14:creationId xmlns:p14="http://schemas.microsoft.com/office/powerpoint/2010/main" val="2086525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667552" y="365926"/>
            <a:ext cx="7980356" cy="5706351"/>
          </a:xfrm>
          <a:prstGeom prst="rect">
            <a:avLst/>
          </a:prstGeom>
        </p:spPr>
      </p:pic>
      <p:sp>
        <p:nvSpPr>
          <p:cNvPr id="3" name="Date Placeholder 2"/>
          <p:cNvSpPr>
            <a:spLocks noGrp="1"/>
          </p:cNvSpPr>
          <p:nvPr>
            <p:ph type="dt" sz="half" idx="10"/>
          </p:nvPr>
        </p:nvSpPr>
        <p:spPr/>
        <p:txBody>
          <a:bodyPr/>
          <a:lstStyle/>
          <a:p>
            <a:fld id="{1EC9A7B9-1DDE-410A-AF91-68DB6D3E2F4A}" type="datetimeFigureOut">
              <a:rPr lang="en-US" smtClean="0"/>
              <a:t>3/14/2019</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6" name="TextBox 5"/>
          <p:cNvSpPr txBox="1"/>
          <p:nvPr userDrawn="1"/>
        </p:nvSpPr>
        <p:spPr>
          <a:xfrm>
            <a:off x="890593" y="1730141"/>
            <a:ext cx="7534275" cy="3416320"/>
          </a:xfrm>
          <a:prstGeom prst="rect">
            <a:avLst/>
          </a:prstGeom>
          <a:solidFill>
            <a:srgbClr val="174770"/>
          </a:solidFill>
        </p:spPr>
        <p:txBody>
          <a:bodyPr wrap="square" rtlCol="0">
            <a:spAutoFit/>
          </a:bodyPr>
          <a:lstStyle/>
          <a:p>
            <a:pPr marL="285750" indent="-285750" algn="l">
              <a:buFont typeface="Arial" panose="020B0604020202020204" pitchFamily="34" charset="0"/>
              <a:buChar char="•"/>
            </a:pPr>
            <a:r>
              <a:rPr lang="en-US" sz="2400" dirty="0">
                <a:solidFill>
                  <a:schemeClr val="bg1"/>
                </a:solidFill>
                <a:latin typeface="Arial Narrow" panose="020B0606020202030204" pitchFamily="34" charset="0"/>
              </a:rPr>
              <a:t>Correct</a:t>
            </a:r>
            <a:r>
              <a:rPr lang="en-US" sz="2400" baseline="0" dirty="0">
                <a:solidFill>
                  <a:schemeClr val="bg1"/>
                </a:solidFill>
                <a:latin typeface="Arial Narrow" panose="020B0606020202030204" pitchFamily="34" charset="0"/>
              </a:rPr>
              <a:t> answer = one point</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First person to raise hand answers for team</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Do NOT raise hand until I complete the question</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If incorrect, the other team will have the opportunity to answer</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Every teammate must answer in this round before you answer again</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No partial credit given</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Judge’s decision is final: I’m the judge</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Argue over a point, lose two points</a:t>
            </a:r>
            <a:endParaRPr lang="en-US" sz="2400" dirty="0">
              <a:solidFill>
                <a:schemeClr val="bg1"/>
              </a:solidFill>
              <a:latin typeface="Arial Narrow" panose="020B0606020202030204" pitchFamily="34" charset="0"/>
            </a:endParaRPr>
          </a:p>
        </p:txBody>
      </p:sp>
      <p:pic>
        <p:nvPicPr>
          <p:cNvPr id="7" name="Picture 6" descr="ppt_footer.jpg"/>
          <p:cNvPicPr>
            <a:picLocks noChangeAspect="1"/>
          </p:cNvPicPr>
          <p:nvPr userDrawn="1"/>
        </p:nvPicPr>
        <p:blipFill rotWithShape="1">
          <a:blip r:embed="rId3" cstate="print"/>
          <a:srcRect b="63361"/>
          <a:stretch/>
        </p:blipFill>
        <p:spPr>
          <a:xfrm>
            <a:off x="0" y="6019800"/>
            <a:ext cx="9144000" cy="158578"/>
          </a:xfrm>
          <a:prstGeom prst="rect">
            <a:avLst/>
          </a:prstGeom>
        </p:spPr>
      </p:pic>
      <p:sp>
        <p:nvSpPr>
          <p:cNvPr id="40" name="Rectangle 39"/>
          <p:cNvSpPr/>
          <p:nvPr userDrawn="1"/>
        </p:nvSpPr>
        <p:spPr>
          <a:xfrm>
            <a:off x="899501" y="983813"/>
            <a:ext cx="3522503" cy="830997"/>
          </a:xfrm>
          <a:prstGeom prst="rect">
            <a:avLst/>
          </a:prstGeom>
          <a:noFill/>
        </p:spPr>
        <p:txBody>
          <a:bodyPr wrap="none" lIns="91440" tIns="45720" rIns="91440" bIns="45720">
            <a:spAutoFit/>
          </a:bodyPr>
          <a:lstStyle/>
          <a:p>
            <a:pPr algn="l"/>
            <a:r>
              <a:rPr lang="en-US" sz="4800" b="0" cap="none" spc="0" dirty="0">
                <a:ln w="22225">
                  <a:noFill/>
                  <a:prstDash val="solid"/>
                </a:ln>
                <a:solidFill>
                  <a:schemeClr val="bg1"/>
                </a:solidFill>
                <a:effectLst/>
                <a:latin typeface="Arial Narrow" panose="020B0606020202030204" pitchFamily="34" charset="0"/>
              </a:rPr>
              <a:t>GAME</a:t>
            </a:r>
            <a:r>
              <a:rPr lang="en-US" sz="4800" b="0" cap="none" spc="0" baseline="0" dirty="0">
                <a:ln w="22225">
                  <a:noFill/>
                  <a:prstDash val="solid"/>
                </a:ln>
                <a:solidFill>
                  <a:schemeClr val="bg1"/>
                </a:solidFill>
                <a:effectLst/>
                <a:latin typeface="Arial Narrow" panose="020B0606020202030204" pitchFamily="34" charset="0"/>
              </a:rPr>
              <a:t> RULES</a:t>
            </a:r>
          </a:p>
        </p:txBody>
      </p:sp>
    </p:spTree>
    <p:extLst>
      <p:ext uri="{BB962C8B-B14F-4D97-AF65-F5344CB8AC3E}">
        <p14:creationId xmlns:p14="http://schemas.microsoft.com/office/powerpoint/2010/main" val="1353118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541092" y="392738"/>
            <a:ext cx="7974259" cy="5706351"/>
          </a:xfrm>
          <a:prstGeom prst="rect">
            <a:avLst/>
          </a:prstGeom>
        </p:spPr>
      </p:pic>
      <p:sp>
        <p:nvSpPr>
          <p:cNvPr id="3" name="Date Placeholder 2"/>
          <p:cNvSpPr>
            <a:spLocks noGrp="1"/>
          </p:cNvSpPr>
          <p:nvPr>
            <p:ph type="dt" sz="half" idx="10"/>
          </p:nvPr>
        </p:nvSpPr>
        <p:spPr/>
        <p:txBody>
          <a:bodyPr/>
          <a:lstStyle/>
          <a:p>
            <a:fld id="{1EC9A7B9-1DDE-410A-AF91-68DB6D3E2F4A}" type="datetimeFigureOut">
              <a:rPr lang="en-US" smtClean="0"/>
              <a:t>3/14/2019</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pic>
        <p:nvPicPr>
          <p:cNvPr id="7" name="Picture 6" descr="ppt_footer.jpg"/>
          <p:cNvPicPr>
            <a:picLocks noChangeAspect="1"/>
          </p:cNvPicPr>
          <p:nvPr userDrawn="1"/>
        </p:nvPicPr>
        <p:blipFill rotWithShape="1">
          <a:blip r:embed="rId3" cstate="print"/>
          <a:srcRect b="63361"/>
          <a:stretch/>
        </p:blipFill>
        <p:spPr>
          <a:xfrm>
            <a:off x="0" y="6019800"/>
            <a:ext cx="9144000" cy="158578"/>
          </a:xfrm>
          <a:prstGeom prst="rect">
            <a:avLst/>
          </a:prstGeom>
        </p:spPr>
      </p:pic>
      <p:grpSp>
        <p:nvGrpSpPr>
          <p:cNvPr id="9" name="Group 8"/>
          <p:cNvGrpSpPr/>
          <p:nvPr userDrawn="1"/>
        </p:nvGrpSpPr>
        <p:grpSpPr>
          <a:xfrm>
            <a:off x="542925" y="2484564"/>
            <a:ext cx="7972426" cy="304799"/>
            <a:chOff x="492393" y="621897"/>
            <a:chExt cx="7972426" cy="304799"/>
          </a:xfrm>
        </p:grpSpPr>
        <p:sp>
          <p:nvSpPr>
            <p:cNvPr id="40" name="Rectangle 39"/>
            <p:cNvSpPr/>
            <p:nvPr userDrawn="1"/>
          </p:nvSpPr>
          <p:spPr>
            <a:xfrm>
              <a:off x="674425" y="621897"/>
              <a:ext cx="304799" cy="304799"/>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userDrawn="1"/>
          </p:nvSpPr>
          <p:spPr>
            <a:xfrm>
              <a:off x="1226875" y="621897"/>
              <a:ext cx="304799" cy="304799"/>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userDrawn="1"/>
          </p:nvSpPr>
          <p:spPr>
            <a:xfrm>
              <a:off x="1779325" y="621897"/>
              <a:ext cx="304799" cy="304799"/>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userDrawn="1"/>
          </p:nvSpPr>
          <p:spPr>
            <a:xfrm>
              <a:off x="2331775" y="621897"/>
              <a:ext cx="304799" cy="304799"/>
            </a:xfrm>
            <a:prstGeom prst="rect">
              <a:avLst/>
            </a:prstGeom>
            <a:solidFill>
              <a:srgbClr val="FCB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userDrawn="1"/>
          </p:nvSpPr>
          <p:spPr>
            <a:xfrm>
              <a:off x="2884225" y="621897"/>
              <a:ext cx="304799" cy="304799"/>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userDrawn="1"/>
          </p:nvSpPr>
          <p:spPr>
            <a:xfrm>
              <a:off x="3436675" y="621897"/>
              <a:ext cx="304799" cy="304799"/>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userDrawn="1"/>
          </p:nvSpPr>
          <p:spPr>
            <a:xfrm>
              <a:off x="3989125" y="621897"/>
              <a:ext cx="304799" cy="304799"/>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userDrawn="1"/>
          </p:nvSpPr>
          <p:spPr>
            <a:xfrm>
              <a:off x="4541575" y="621897"/>
              <a:ext cx="304799" cy="3047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userDrawn="1"/>
          </p:nvSpPr>
          <p:spPr>
            <a:xfrm>
              <a:off x="5094025" y="621897"/>
              <a:ext cx="304799" cy="304799"/>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userDrawn="1"/>
          </p:nvSpPr>
          <p:spPr>
            <a:xfrm>
              <a:off x="5646475" y="621897"/>
              <a:ext cx="304799" cy="304799"/>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userDrawn="1"/>
          </p:nvSpPr>
          <p:spPr>
            <a:xfrm>
              <a:off x="6198925" y="621897"/>
              <a:ext cx="304799" cy="304799"/>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userDrawn="1"/>
          </p:nvSpPr>
          <p:spPr>
            <a:xfrm>
              <a:off x="6751375" y="621897"/>
              <a:ext cx="304799" cy="304799"/>
            </a:xfrm>
            <a:prstGeom prst="rect">
              <a:avLst/>
            </a:prstGeom>
            <a:solidFill>
              <a:srgbClr val="FCB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userDrawn="1"/>
          </p:nvSpPr>
          <p:spPr>
            <a:xfrm>
              <a:off x="7303825" y="621897"/>
              <a:ext cx="304799" cy="304799"/>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userDrawn="1"/>
          </p:nvSpPr>
          <p:spPr>
            <a:xfrm>
              <a:off x="7856278" y="621897"/>
              <a:ext cx="304799" cy="304799"/>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icture 54"/>
            <p:cNvPicPr>
              <a:picLocks noChangeAspect="1"/>
            </p:cNvPicPr>
            <p:nvPr userDrawn="1"/>
          </p:nvPicPr>
          <p:blipFill rotWithShape="1">
            <a:blip r:embed="rId4" cstate="print">
              <a:extLst>
                <a:ext uri="{28A0092B-C50C-407E-A947-70E740481C1C}">
                  <a14:useLocalDpi xmlns:a14="http://schemas.microsoft.com/office/drawing/2010/main" val="0"/>
                </a:ext>
              </a:extLst>
            </a:blip>
            <a:srcRect b="66835"/>
            <a:stretch/>
          </p:blipFill>
          <p:spPr>
            <a:xfrm>
              <a:off x="492393" y="689352"/>
              <a:ext cx="7972426" cy="181551"/>
            </a:xfrm>
            <a:prstGeom prst="rect">
              <a:avLst/>
            </a:prstGeom>
          </p:spPr>
        </p:pic>
      </p:grpSp>
    </p:spTree>
    <p:extLst>
      <p:ext uri="{BB962C8B-B14F-4D97-AF65-F5344CB8AC3E}">
        <p14:creationId xmlns:p14="http://schemas.microsoft.com/office/powerpoint/2010/main" val="158003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81820" y="358870"/>
            <a:ext cx="7980356" cy="5706351"/>
          </a:xfrm>
          <a:prstGeom prst="rect">
            <a:avLst/>
          </a:prstGeom>
        </p:spPr>
      </p:pic>
      <p:sp>
        <p:nvSpPr>
          <p:cNvPr id="3" name="Date Placeholder 2"/>
          <p:cNvSpPr>
            <a:spLocks noGrp="1"/>
          </p:cNvSpPr>
          <p:nvPr>
            <p:ph type="dt" sz="half" idx="10"/>
          </p:nvPr>
        </p:nvSpPr>
        <p:spPr/>
        <p:txBody>
          <a:bodyPr/>
          <a:lstStyle/>
          <a:p>
            <a:fld id="{1EC9A7B9-1DDE-410A-AF91-68DB6D3E2F4A}" type="datetimeFigureOut">
              <a:rPr lang="en-US" smtClean="0"/>
              <a:t>3/14/2019</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6" name="TextBox 5"/>
          <p:cNvSpPr txBox="1"/>
          <p:nvPr userDrawn="1"/>
        </p:nvSpPr>
        <p:spPr>
          <a:xfrm>
            <a:off x="804861" y="1899590"/>
            <a:ext cx="7534275" cy="3416320"/>
          </a:xfrm>
          <a:prstGeom prst="rect">
            <a:avLst/>
          </a:prstGeom>
          <a:solidFill>
            <a:srgbClr val="174770"/>
          </a:solidFill>
        </p:spPr>
        <p:txBody>
          <a:bodyPr wrap="square" rtlCol="0">
            <a:spAutoFit/>
          </a:bodyPr>
          <a:lstStyle/>
          <a:p>
            <a:pPr marL="285750" indent="-285750" algn="l">
              <a:buFont typeface="Arial" panose="020B0604020202020204" pitchFamily="34" charset="0"/>
              <a:buChar char="•"/>
            </a:pPr>
            <a:r>
              <a:rPr lang="en-US" sz="2400" dirty="0">
                <a:solidFill>
                  <a:schemeClr val="bg1"/>
                </a:solidFill>
                <a:latin typeface="Arial Narrow" panose="020B0606020202030204" pitchFamily="34" charset="0"/>
              </a:rPr>
              <a:t>Correct</a:t>
            </a:r>
            <a:r>
              <a:rPr lang="en-US" sz="2400" baseline="0" dirty="0">
                <a:solidFill>
                  <a:schemeClr val="bg1"/>
                </a:solidFill>
                <a:latin typeface="Arial Narrow" panose="020B0606020202030204" pitchFamily="34" charset="0"/>
              </a:rPr>
              <a:t> answer = two points</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First person to raise hand answers for team</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Do NOT raise hand until I complete the question</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If incorrect, the other team will have the opportunity to answer</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Every teammate must answer in this round before you answer again</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No partial credit given</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My decision is final</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Argue over a point, lose two points</a:t>
            </a:r>
            <a:endParaRPr lang="en-US" sz="2400" dirty="0">
              <a:solidFill>
                <a:schemeClr val="bg1"/>
              </a:solidFill>
              <a:latin typeface="Arial Narrow" panose="020B0606020202030204" pitchFamily="34" charset="0"/>
            </a:endParaRPr>
          </a:p>
        </p:txBody>
      </p:sp>
      <p:pic>
        <p:nvPicPr>
          <p:cNvPr id="7" name="Picture 6" descr="ppt_footer.jpg"/>
          <p:cNvPicPr>
            <a:picLocks noChangeAspect="1"/>
          </p:cNvPicPr>
          <p:nvPr userDrawn="1"/>
        </p:nvPicPr>
        <p:blipFill rotWithShape="1">
          <a:blip r:embed="rId3" cstate="print"/>
          <a:srcRect b="63361"/>
          <a:stretch/>
        </p:blipFill>
        <p:spPr>
          <a:xfrm>
            <a:off x="0" y="6019800"/>
            <a:ext cx="9144000" cy="158578"/>
          </a:xfrm>
          <a:prstGeom prst="rect">
            <a:avLst/>
          </a:prstGeom>
        </p:spPr>
      </p:pic>
      <p:sp>
        <p:nvSpPr>
          <p:cNvPr id="40" name="Rectangle 39"/>
          <p:cNvSpPr/>
          <p:nvPr userDrawn="1"/>
        </p:nvSpPr>
        <p:spPr>
          <a:xfrm>
            <a:off x="899501" y="899144"/>
            <a:ext cx="3522503" cy="1384995"/>
          </a:xfrm>
          <a:prstGeom prst="rect">
            <a:avLst/>
          </a:prstGeom>
          <a:noFill/>
          <a:ln>
            <a:noFill/>
          </a:ln>
        </p:spPr>
        <p:txBody>
          <a:bodyPr wrap="none" lIns="91440" tIns="45720" rIns="91440" bIns="45720">
            <a:spAutoFit/>
          </a:bodyPr>
          <a:lstStyle/>
          <a:p>
            <a:pPr algn="l"/>
            <a:r>
              <a:rPr lang="en-US" sz="4800" b="0" cap="none" spc="0" dirty="0">
                <a:ln w="22225">
                  <a:noFill/>
                  <a:prstDash val="solid"/>
                </a:ln>
                <a:solidFill>
                  <a:schemeClr val="bg1"/>
                </a:solidFill>
                <a:effectLst/>
                <a:latin typeface="Arial Narrow" panose="020B0606020202030204" pitchFamily="34" charset="0"/>
              </a:rPr>
              <a:t>GAME</a:t>
            </a:r>
            <a:r>
              <a:rPr lang="en-US" sz="4800" b="0" cap="none" spc="0" baseline="0" dirty="0">
                <a:ln w="22225">
                  <a:noFill/>
                  <a:prstDash val="solid"/>
                </a:ln>
                <a:solidFill>
                  <a:schemeClr val="bg1"/>
                </a:solidFill>
                <a:effectLst/>
                <a:latin typeface="Arial Narrow" panose="020B0606020202030204" pitchFamily="34" charset="0"/>
              </a:rPr>
              <a:t> RULES</a:t>
            </a:r>
          </a:p>
          <a:p>
            <a:pPr algn="ctr"/>
            <a:endParaRPr lang="en-US" sz="36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884841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81820" y="343615"/>
            <a:ext cx="7980356" cy="5706351"/>
          </a:xfrm>
          <a:prstGeom prst="rect">
            <a:avLst/>
          </a:prstGeom>
        </p:spPr>
      </p:pic>
      <p:sp>
        <p:nvSpPr>
          <p:cNvPr id="3" name="Date Placeholder 2"/>
          <p:cNvSpPr>
            <a:spLocks noGrp="1"/>
          </p:cNvSpPr>
          <p:nvPr>
            <p:ph type="dt" sz="half" idx="10"/>
          </p:nvPr>
        </p:nvSpPr>
        <p:spPr/>
        <p:txBody>
          <a:bodyPr/>
          <a:lstStyle/>
          <a:p>
            <a:fld id="{1EC9A7B9-1DDE-410A-AF91-68DB6D3E2F4A}" type="datetimeFigureOut">
              <a:rPr lang="en-US" smtClean="0"/>
              <a:t>3/14/2019</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6" name="TextBox 5"/>
          <p:cNvSpPr txBox="1"/>
          <p:nvPr userDrawn="1"/>
        </p:nvSpPr>
        <p:spPr>
          <a:xfrm>
            <a:off x="804861" y="1899590"/>
            <a:ext cx="7534275" cy="3416320"/>
          </a:xfrm>
          <a:prstGeom prst="rect">
            <a:avLst/>
          </a:prstGeom>
          <a:solidFill>
            <a:srgbClr val="174770"/>
          </a:solidFill>
        </p:spPr>
        <p:txBody>
          <a:bodyPr wrap="square" rtlCol="0">
            <a:spAutoFit/>
          </a:bodyPr>
          <a:lstStyle/>
          <a:p>
            <a:pPr marL="285750" indent="-285750" algn="l">
              <a:buFont typeface="Arial" panose="020B0604020202020204" pitchFamily="34" charset="0"/>
              <a:buChar char="•"/>
            </a:pPr>
            <a:r>
              <a:rPr lang="en-US" sz="2400" dirty="0">
                <a:solidFill>
                  <a:schemeClr val="bg1"/>
                </a:solidFill>
                <a:latin typeface="Arial Narrow" panose="020B0606020202030204" pitchFamily="34" charset="0"/>
              </a:rPr>
              <a:t>Correct</a:t>
            </a:r>
            <a:r>
              <a:rPr lang="en-US" sz="2400" baseline="0" dirty="0">
                <a:solidFill>
                  <a:schemeClr val="bg1"/>
                </a:solidFill>
                <a:latin typeface="Arial Narrow" panose="020B0606020202030204" pitchFamily="34" charset="0"/>
              </a:rPr>
              <a:t> answer = 5 points</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First person to raise hand answers for team</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Do NOT raise hand until I complete the question</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If incorrect, the other team will have the opportunity to answer</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Every teammate must answer in this round before you answer again</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No partial credit given</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My decision is final</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Argue over a point, lose two points</a:t>
            </a:r>
            <a:endParaRPr lang="en-US" sz="2400" dirty="0">
              <a:solidFill>
                <a:schemeClr val="bg1"/>
              </a:solidFill>
              <a:latin typeface="Arial Narrow" panose="020B0606020202030204" pitchFamily="34" charset="0"/>
            </a:endParaRPr>
          </a:p>
        </p:txBody>
      </p:sp>
      <p:pic>
        <p:nvPicPr>
          <p:cNvPr id="7" name="Picture 6" descr="ppt_footer.jpg"/>
          <p:cNvPicPr>
            <a:picLocks noChangeAspect="1"/>
          </p:cNvPicPr>
          <p:nvPr userDrawn="1"/>
        </p:nvPicPr>
        <p:blipFill rotWithShape="1">
          <a:blip r:embed="rId3" cstate="print"/>
          <a:srcRect b="63361"/>
          <a:stretch/>
        </p:blipFill>
        <p:spPr>
          <a:xfrm>
            <a:off x="0" y="6019800"/>
            <a:ext cx="9144000" cy="158578"/>
          </a:xfrm>
          <a:prstGeom prst="rect">
            <a:avLst/>
          </a:prstGeom>
        </p:spPr>
      </p:pic>
      <p:sp>
        <p:nvSpPr>
          <p:cNvPr id="40" name="Rectangle 39"/>
          <p:cNvSpPr/>
          <p:nvPr userDrawn="1"/>
        </p:nvSpPr>
        <p:spPr>
          <a:xfrm>
            <a:off x="899501" y="899144"/>
            <a:ext cx="3634328" cy="830997"/>
          </a:xfrm>
          <a:prstGeom prst="rect">
            <a:avLst/>
          </a:prstGeom>
          <a:noFill/>
        </p:spPr>
        <p:txBody>
          <a:bodyPr wrap="none" lIns="91440" tIns="45720" rIns="91440" bIns="45720">
            <a:spAutoFit/>
          </a:bodyPr>
          <a:lstStyle/>
          <a:p>
            <a:pPr algn="l"/>
            <a:r>
              <a:rPr lang="en-US" sz="4800" b="0" cap="none" spc="0" dirty="0">
                <a:ln w="22225">
                  <a:noFill/>
                  <a:prstDash val="solid"/>
                </a:ln>
                <a:solidFill>
                  <a:schemeClr val="bg1"/>
                </a:solidFill>
                <a:effectLst/>
                <a:latin typeface="Arial Narrow" panose="020B0606020202030204" pitchFamily="34" charset="0"/>
              </a:rPr>
              <a:t>GAME</a:t>
            </a:r>
            <a:r>
              <a:rPr lang="en-US" sz="4800" b="0" cap="none" spc="0" baseline="0" dirty="0">
                <a:ln w="22225">
                  <a:noFill/>
                  <a:prstDash val="solid"/>
                </a:ln>
                <a:solidFill>
                  <a:schemeClr val="bg1"/>
                </a:solidFill>
                <a:effectLst/>
                <a:latin typeface="Arial Narrow" panose="020B0606020202030204" pitchFamily="34" charset="0"/>
              </a:rPr>
              <a:t> RULES </a:t>
            </a:r>
          </a:p>
        </p:txBody>
      </p:sp>
    </p:spTree>
    <p:extLst>
      <p:ext uri="{BB962C8B-B14F-4D97-AF65-F5344CB8AC3E}">
        <p14:creationId xmlns:p14="http://schemas.microsoft.com/office/powerpoint/2010/main" val="1036870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81822" y="392738"/>
            <a:ext cx="7980356" cy="5706351"/>
          </a:xfrm>
          <a:prstGeom prst="rect">
            <a:avLst/>
          </a:prstGeom>
        </p:spPr>
      </p:pic>
      <p:sp>
        <p:nvSpPr>
          <p:cNvPr id="3" name="Date Placeholder 2"/>
          <p:cNvSpPr>
            <a:spLocks noGrp="1"/>
          </p:cNvSpPr>
          <p:nvPr>
            <p:ph type="dt" sz="half" idx="10"/>
          </p:nvPr>
        </p:nvSpPr>
        <p:spPr/>
        <p:txBody>
          <a:bodyPr/>
          <a:lstStyle/>
          <a:p>
            <a:fld id="{1EC9A7B9-1DDE-410A-AF91-68DB6D3E2F4A}" type="datetimeFigureOut">
              <a:rPr lang="en-US" smtClean="0"/>
              <a:t>3/14/2019</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6" name="TextBox 5"/>
          <p:cNvSpPr txBox="1"/>
          <p:nvPr userDrawn="1"/>
        </p:nvSpPr>
        <p:spPr>
          <a:xfrm>
            <a:off x="714378" y="1610734"/>
            <a:ext cx="7534275" cy="1446550"/>
          </a:xfrm>
          <a:prstGeom prst="rect">
            <a:avLst/>
          </a:prstGeom>
          <a:solidFill>
            <a:srgbClr val="174770"/>
          </a:solidFill>
        </p:spPr>
        <p:txBody>
          <a:bodyPr wrap="square" rtlCol="0">
            <a:spAutoFit/>
          </a:bodyPr>
          <a:lstStyle/>
          <a:p>
            <a:pPr marL="285750" indent="-285750" algn="l">
              <a:buFont typeface="Arial" panose="020B0604020202020204" pitchFamily="34" charset="0"/>
              <a:buChar char="•"/>
            </a:pPr>
            <a:endParaRPr lang="en-US" sz="2400" dirty="0">
              <a:solidFill>
                <a:schemeClr val="bg1"/>
              </a:solidFill>
              <a:latin typeface="Arial Narrow" panose="020B0606020202030204" pitchFamily="34" charset="0"/>
            </a:endParaRPr>
          </a:p>
          <a:p>
            <a:pPr marL="285750" indent="-285750" algn="l">
              <a:buFont typeface="Arial" panose="020B0604020202020204" pitchFamily="34" charset="0"/>
              <a:buChar char="•"/>
            </a:pPr>
            <a:endParaRPr lang="en-US" sz="2400" dirty="0">
              <a:solidFill>
                <a:schemeClr val="bg1"/>
              </a:solidFill>
              <a:latin typeface="Arial Narrow" panose="020B0606020202030204" pitchFamily="34" charset="0"/>
            </a:endParaRPr>
          </a:p>
          <a:p>
            <a:pPr marL="0" indent="0" algn="l">
              <a:buFontTx/>
              <a:buNone/>
            </a:pPr>
            <a:endParaRPr lang="en-US" sz="4000" baseline="0" dirty="0">
              <a:solidFill>
                <a:schemeClr val="bg1"/>
              </a:solidFill>
              <a:latin typeface="Arial Narrow" panose="020B0606020202030204" pitchFamily="34" charset="0"/>
            </a:endParaRPr>
          </a:p>
        </p:txBody>
      </p:sp>
      <p:pic>
        <p:nvPicPr>
          <p:cNvPr id="7" name="Picture 6" descr="ppt_footer.jpg"/>
          <p:cNvPicPr>
            <a:picLocks noChangeAspect="1"/>
          </p:cNvPicPr>
          <p:nvPr userDrawn="1"/>
        </p:nvPicPr>
        <p:blipFill rotWithShape="1">
          <a:blip r:embed="rId3" cstate="print"/>
          <a:srcRect b="63361"/>
          <a:stretch/>
        </p:blipFill>
        <p:spPr>
          <a:xfrm>
            <a:off x="0" y="6019800"/>
            <a:ext cx="9144000" cy="158578"/>
          </a:xfrm>
          <a:prstGeom prst="rect">
            <a:avLst/>
          </a:prstGeom>
        </p:spPr>
      </p:pic>
      <p:sp>
        <p:nvSpPr>
          <p:cNvPr id="40" name="Rectangle 39"/>
          <p:cNvSpPr/>
          <p:nvPr userDrawn="1"/>
        </p:nvSpPr>
        <p:spPr>
          <a:xfrm>
            <a:off x="858799" y="1666603"/>
            <a:ext cx="7245432" cy="1015663"/>
          </a:xfrm>
          <a:prstGeom prst="rect">
            <a:avLst/>
          </a:prstGeom>
          <a:noFill/>
        </p:spPr>
        <p:txBody>
          <a:bodyPr wrap="square" lIns="91440" tIns="45720" rIns="91440" bIns="45720">
            <a:spAutoFit/>
          </a:bodyPr>
          <a:lstStyle/>
          <a:p>
            <a:pPr algn="ctr"/>
            <a:r>
              <a:rPr lang="en-US" sz="6000" b="0" cap="none" spc="0" dirty="0">
                <a:ln w="22225">
                  <a:noFill/>
                  <a:prstDash val="solid"/>
                </a:ln>
                <a:solidFill>
                  <a:schemeClr val="bg1"/>
                </a:solidFill>
                <a:effectLst/>
                <a:latin typeface="Arial Narrow" panose="020B0606020202030204" pitchFamily="34" charset="0"/>
              </a:rPr>
              <a:t>GAME</a:t>
            </a:r>
            <a:r>
              <a:rPr lang="en-US" sz="4800" b="0" cap="none" spc="0" baseline="0" dirty="0">
                <a:ln w="22225">
                  <a:noFill/>
                  <a:prstDash val="solid"/>
                </a:ln>
                <a:solidFill>
                  <a:schemeClr val="bg1"/>
                </a:solidFill>
                <a:effectLst/>
                <a:latin typeface="Arial Narrow" panose="020B0606020202030204" pitchFamily="34" charset="0"/>
              </a:rPr>
              <a:t> </a:t>
            </a:r>
            <a:r>
              <a:rPr lang="en-US" sz="6000" b="0" cap="none" spc="0" baseline="0" dirty="0">
                <a:ln w="22225">
                  <a:noFill/>
                  <a:prstDash val="solid"/>
                </a:ln>
                <a:solidFill>
                  <a:schemeClr val="bg1"/>
                </a:solidFill>
                <a:effectLst/>
                <a:latin typeface="Arial Narrow" panose="020B0606020202030204" pitchFamily="34" charset="0"/>
              </a:rPr>
              <a:t>RULES</a:t>
            </a:r>
            <a:endParaRPr lang="en-US" sz="6000" b="0" cap="none" spc="0" dirty="0">
              <a:ln w="22225">
                <a:noFill/>
                <a:prstDash val="solid"/>
              </a:ln>
              <a:solidFill>
                <a:schemeClr val="bg1"/>
              </a:solidFill>
              <a:effectLst/>
              <a:latin typeface="Arial Narrow" panose="020B0606020202030204" pitchFamily="34" charset="0"/>
            </a:endParaRPr>
          </a:p>
        </p:txBody>
      </p:sp>
      <p:sp>
        <p:nvSpPr>
          <p:cNvPr id="12" name="Rectangle 11"/>
          <p:cNvSpPr/>
          <p:nvPr userDrawn="1"/>
        </p:nvSpPr>
        <p:spPr>
          <a:xfrm>
            <a:off x="1873414" y="2860240"/>
            <a:ext cx="5336717" cy="1323439"/>
          </a:xfrm>
          <a:prstGeom prst="rect">
            <a:avLst/>
          </a:prstGeom>
          <a:noFill/>
        </p:spPr>
        <p:txBody>
          <a:bodyPr wrap="none" lIns="91440" tIns="45720" rIns="91440" bIns="45720">
            <a:spAutoFit/>
          </a:bodyPr>
          <a:lstStyle/>
          <a:p>
            <a:pPr algn="ctr"/>
            <a:r>
              <a:rPr lang="en-US" sz="4000" b="0" cap="none" spc="0" dirty="0">
                <a:ln w="12700" cmpd="sng">
                  <a:noFill/>
                  <a:prstDash val="solid"/>
                </a:ln>
                <a:solidFill>
                  <a:schemeClr val="bg1"/>
                </a:solidFill>
                <a:effectLst/>
                <a:latin typeface="Arial Narrow" panose="020B0606020202030204" pitchFamily="34" charset="0"/>
              </a:rPr>
              <a:t>Correct answer = 10 points!</a:t>
            </a:r>
          </a:p>
          <a:p>
            <a:pPr algn="ctr"/>
            <a:r>
              <a:rPr lang="en-US" sz="4000" b="0" cap="none" spc="0" dirty="0">
                <a:ln w="12700" cmpd="sng">
                  <a:noFill/>
                  <a:prstDash val="solid"/>
                </a:ln>
                <a:solidFill>
                  <a:schemeClr val="bg1"/>
                </a:solidFill>
                <a:effectLst/>
                <a:latin typeface="Arial Narrow" panose="020B0606020202030204" pitchFamily="34" charset="0"/>
              </a:rPr>
              <a:t>You</a:t>
            </a:r>
            <a:r>
              <a:rPr lang="en-US" sz="4000" b="0" cap="none" spc="0" baseline="0" dirty="0">
                <a:ln w="12700" cmpd="sng">
                  <a:noFill/>
                  <a:prstDash val="solid"/>
                </a:ln>
                <a:solidFill>
                  <a:schemeClr val="bg1"/>
                </a:solidFill>
                <a:effectLst/>
                <a:latin typeface="Arial Narrow" panose="020B0606020202030204" pitchFamily="34" charset="0"/>
              </a:rPr>
              <a:t> know the rules……</a:t>
            </a:r>
            <a:endParaRPr lang="en-US" sz="4000" b="0" cap="none" spc="0" dirty="0">
              <a:ln w="12700" cmpd="sng">
                <a:noFill/>
                <a:prstDash val="solid"/>
              </a:ln>
              <a:solidFill>
                <a:schemeClr val="bg1"/>
              </a:solidFill>
              <a:effectLst/>
              <a:latin typeface="Arial Narrow" panose="020B0606020202030204" pitchFamily="34" charset="0"/>
            </a:endParaRPr>
          </a:p>
        </p:txBody>
      </p:sp>
    </p:spTree>
    <p:extLst>
      <p:ext uri="{BB962C8B-B14F-4D97-AF65-F5344CB8AC3E}">
        <p14:creationId xmlns:p14="http://schemas.microsoft.com/office/powerpoint/2010/main" val="2184637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78774" y="386642"/>
            <a:ext cx="7986452" cy="5712447"/>
          </a:xfrm>
          <a:prstGeom prst="rect">
            <a:avLst/>
          </a:prstGeom>
        </p:spPr>
      </p:pic>
      <p:sp>
        <p:nvSpPr>
          <p:cNvPr id="3" name="Date Placeholder 2"/>
          <p:cNvSpPr>
            <a:spLocks noGrp="1"/>
          </p:cNvSpPr>
          <p:nvPr>
            <p:ph type="dt" sz="half" idx="10"/>
          </p:nvPr>
        </p:nvSpPr>
        <p:spPr/>
        <p:txBody>
          <a:bodyPr/>
          <a:lstStyle/>
          <a:p>
            <a:fld id="{1EC9A7B9-1DDE-410A-AF91-68DB6D3E2F4A}" type="datetimeFigureOut">
              <a:rPr lang="en-US" smtClean="0"/>
              <a:t>3/14/2019</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6" name="TextBox 5"/>
          <p:cNvSpPr txBox="1"/>
          <p:nvPr userDrawn="1"/>
        </p:nvSpPr>
        <p:spPr>
          <a:xfrm>
            <a:off x="714378" y="2047599"/>
            <a:ext cx="7534275" cy="1107996"/>
          </a:xfrm>
          <a:prstGeom prst="rect">
            <a:avLst/>
          </a:prstGeom>
          <a:solidFill>
            <a:srgbClr val="174770"/>
          </a:solidFill>
        </p:spPr>
        <p:txBody>
          <a:bodyPr wrap="square" rtlCol="0">
            <a:spAutoFit/>
          </a:bodyPr>
          <a:lstStyle/>
          <a:p>
            <a:endParaRPr lang="en-US" sz="6600" dirty="0">
              <a:solidFill>
                <a:schemeClr val="bg1"/>
              </a:solidFill>
              <a:latin typeface="Arial Narrow" panose="020B0606020202030204" pitchFamily="34" charset="0"/>
            </a:endParaRPr>
          </a:p>
        </p:txBody>
      </p:sp>
      <p:pic>
        <p:nvPicPr>
          <p:cNvPr id="7" name="Picture 6" descr="ppt_footer.jpg"/>
          <p:cNvPicPr>
            <a:picLocks noChangeAspect="1"/>
          </p:cNvPicPr>
          <p:nvPr userDrawn="1"/>
        </p:nvPicPr>
        <p:blipFill rotWithShape="1">
          <a:blip r:embed="rId3" cstate="print"/>
          <a:srcRect b="63361"/>
          <a:stretch/>
        </p:blipFill>
        <p:spPr>
          <a:xfrm>
            <a:off x="0" y="6019800"/>
            <a:ext cx="9144000" cy="158578"/>
          </a:xfrm>
          <a:prstGeom prst="rect">
            <a:avLst/>
          </a:prstGeom>
        </p:spPr>
      </p:pic>
      <p:sp>
        <p:nvSpPr>
          <p:cNvPr id="40" name="Rectangle 39"/>
          <p:cNvSpPr/>
          <p:nvPr userDrawn="1"/>
        </p:nvSpPr>
        <p:spPr>
          <a:xfrm>
            <a:off x="1991949" y="1956209"/>
            <a:ext cx="5232523" cy="2339102"/>
          </a:xfrm>
          <a:prstGeom prst="rect">
            <a:avLst/>
          </a:prstGeom>
          <a:noFill/>
        </p:spPr>
        <p:txBody>
          <a:bodyPr wrap="none" lIns="91440" tIns="45720" rIns="91440" bIns="45720">
            <a:spAutoFit/>
          </a:bodyPr>
          <a:lstStyle/>
          <a:p>
            <a:pPr algn="ctr"/>
            <a:r>
              <a:rPr lang="en-US" sz="8000" b="0" cap="none" spc="0" dirty="0">
                <a:ln w="22225">
                  <a:noFill/>
                  <a:prstDash val="solid"/>
                </a:ln>
                <a:solidFill>
                  <a:srgbClr val="FCB514"/>
                </a:solidFill>
                <a:effectLst/>
                <a:latin typeface="Arial Narrow" panose="020B0606020202030204" pitchFamily="34" charset="0"/>
              </a:rPr>
              <a:t>GAME</a:t>
            </a:r>
            <a:r>
              <a:rPr lang="en-US" sz="8000" b="0" cap="none" spc="0" baseline="0" dirty="0">
                <a:ln w="22225">
                  <a:noFill/>
                  <a:prstDash val="solid"/>
                </a:ln>
                <a:solidFill>
                  <a:srgbClr val="FCB514"/>
                </a:solidFill>
                <a:effectLst/>
                <a:latin typeface="Arial Narrow" panose="020B0606020202030204" pitchFamily="34" charset="0"/>
              </a:rPr>
              <a:t> TIME!</a:t>
            </a:r>
          </a:p>
          <a:p>
            <a:pPr algn="ctr"/>
            <a:r>
              <a:rPr lang="en-US" sz="6600" b="0" cap="none" spc="0" baseline="0" dirty="0">
                <a:ln w="22225">
                  <a:noFill/>
                  <a:prstDash val="solid"/>
                </a:ln>
                <a:solidFill>
                  <a:schemeClr val="bg1"/>
                </a:solidFill>
                <a:effectLst/>
                <a:latin typeface="Arial Narrow" panose="020B0606020202030204" pitchFamily="34" charset="0"/>
              </a:rPr>
              <a:t>ROUND 3</a:t>
            </a:r>
            <a:endParaRPr lang="en-US" sz="6600" b="0" cap="none" spc="0" dirty="0">
              <a:ln w="22225">
                <a:noFill/>
                <a:prstDash val="solid"/>
              </a:ln>
              <a:solidFill>
                <a:schemeClr val="bg1"/>
              </a:solidFill>
              <a:effectLst/>
              <a:latin typeface="Arial Narrow" panose="020B0606020202030204" pitchFamily="34" charset="0"/>
            </a:endParaRPr>
          </a:p>
        </p:txBody>
      </p:sp>
    </p:spTree>
    <p:extLst>
      <p:ext uri="{BB962C8B-B14F-4D97-AF65-F5344CB8AC3E}">
        <p14:creationId xmlns:p14="http://schemas.microsoft.com/office/powerpoint/2010/main" val="1039858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78774" y="386642"/>
            <a:ext cx="7986452" cy="5712447"/>
          </a:xfrm>
          <a:prstGeom prst="rect">
            <a:avLst/>
          </a:prstGeom>
        </p:spPr>
      </p:pic>
      <p:sp>
        <p:nvSpPr>
          <p:cNvPr id="3" name="Date Placeholder 2"/>
          <p:cNvSpPr>
            <a:spLocks noGrp="1"/>
          </p:cNvSpPr>
          <p:nvPr>
            <p:ph type="dt" sz="half" idx="10"/>
          </p:nvPr>
        </p:nvSpPr>
        <p:spPr/>
        <p:txBody>
          <a:bodyPr/>
          <a:lstStyle/>
          <a:p>
            <a:fld id="{1EC9A7B9-1DDE-410A-AF91-68DB6D3E2F4A}" type="datetimeFigureOut">
              <a:rPr lang="en-US" smtClean="0"/>
              <a:t>3/14/2019</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6" name="TextBox 5"/>
          <p:cNvSpPr txBox="1"/>
          <p:nvPr userDrawn="1"/>
        </p:nvSpPr>
        <p:spPr>
          <a:xfrm>
            <a:off x="714378" y="2047599"/>
            <a:ext cx="7534275" cy="1107996"/>
          </a:xfrm>
          <a:prstGeom prst="rect">
            <a:avLst/>
          </a:prstGeom>
          <a:solidFill>
            <a:srgbClr val="174770"/>
          </a:solidFill>
        </p:spPr>
        <p:txBody>
          <a:bodyPr wrap="square" rtlCol="0">
            <a:spAutoFit/>
          </a:bodyPr>
          <a:lstStyle/>
          <a:p>
            <a:endParaRPr lang="en-US" sz="6600" dirty="0">
              <a:solidFill>
                <a:schemeClr val="bg1"/>
              </a:solidFill>
              <a:latin typeface="Arial Narrow" panose="020B0606020202030204" pitchFamily="34" charset="0"/>
            </a:endParaRPr>
          </a:p>
        </p:txBody>
      </p:sp>
      <p:pic>
        <p:nvPicPr>
          <p:cNvPr id="7" name="Picture 6" descr="ppt_footer.jpg"/>
          <p:cNvPicPr>
            <a:picLocks noChangeAspect="1"/>
          </p:cNvPicPr>
          <p:nvPr userDrawn="1"/>
        </p:nvPicPr>
        <p:blipFill rotWithShape="1">
          <a:blip r:embed="rId3" cstate="print"/>
          <a:srcRect b="63361"/>
          <a:stretch/>
        </p:blipFill>
        <p:spPr>
          <a:xfrm>
            <a:off x="0" y="6019800"/>
            <a:ext cx="9144000" cy="158578"/>
          </a:xfrm>
          <a:prstGeom prst="rect">
            <a:avLst/>
          </a:prstGeom>
        </p:spPr>
      </p:pic>
      <p:sp>
        <p:nvSpPr>
          <p:cNvPr id="40" name="Rectangle 39"/>
          <p:cNvSpPr/>
          <p:nvPr userDrawn="1"/>
        </p:nvSpPr>
        <p:spPr>
          <a:xfrm>
            <a:off x="2045714" y="1956209"/>
            <a:ext cx="5124993" cy="2339102"/>
          </a:xfrm>
          <a:prstGeom prst="rect">
            <a:avLst/>
          </a:prstGeom>
          <a:noFill/>
        </p:spPr>
        <p:txBody>
          <a:bodyPr wrap="none" lIns="91440" tIns="45720" rIns="91440" bIns="45720">
            <a:spAutoFit/>
          </a:bodyPr>
          <a:lstStyle/>
          <a:p>
            <a:pPr algn="ctr"/>
            <a:r>
              <a:rPr lang="en-US" sz="8000" b="0" cap="none" spc="0" dirty="0">
                <a:ln w="22225">
                  <a:noFill/>
                  <a:prstDash val="solid"/>
                </a:ln>
                <a:solidFill>
                  <a:srgbClr val="7FBA00"/>
                </a:solidFill>
                <a:effectLst/>
                <a:latin typeface="Arial Narrow" panose="020B0606020202030204" pitchFamily="34" charset="0"/>
              </a:rPr>
              <a:t>GAME</a:t>
            </a:r>
            <a:r>
              <a:rPr lang="en-US" sz="8000" b="0" cap="none" spc="0" baseline="0" dirty="0">
                <a:ln w="22225">
                  <a:noFill/>
                  <a:prstDash val="solid"/>
                </a:ln>
                <a:solidFill>
                  <a:srgbClr val="7FBA00"/>
                </a:solidFill>
                <a:effectLst/>
                <a:latin typeface="Arial Narrow" panose="020B0606020202030204" pitchFamily="34" charset="0"/>
              </a:rPr>
              <a:t> TIME!</a:t>
            </a:r>
          </a:p>
          <a:p>
            <a:pPr algn="ctr"/>
            <a:r>
              <a:rPr lang="en-US" sz="6600" b="0" cap="none" spc="0" baseline="0" dirty="0">
                <a:ln w="22225">
                  <a:noFill/>
                  <a:prstDash val="solid"/>
                </a:ln>
                <a:solidFill>
                  <a:schemeClr val="bg1"/>
                </a:solidFill>
                <a:effectLst/>
                <a:latin typeface="Arial Narrow" panose="020B0606020202030204" pitchFamily="34" charset="0"/>
              </a:rPr>
              <a:t>FINAL ROUND</a:t>
            </a:r>
            <a:endParaRPr lang="en-US" sz="6600" b="0" cap="none" spc="0" dirty="0">
              <a:ln w="22225">
                <a:noFill/>
                <a:prstDash val="solid"/>
              </a:ln>
              <a:solidFill>
                <a:schemeClr val="bg1"/>
              </a:solidFill>
              <a:effectLst/>
              <a:latin typeface="Arial Narrow" panose="020B0606020202030204" pitchFamily="34" charset="0"/>
            </a:endParaRPr>
          </a:p>
        </p:txBody>
      </p:sp>
    </p:spTree>
    <p:extLst>
      <p:ext uri="{BB962C8B-B14F-4D97-AF65-F5344CB8AC3E}">
        <p14:creationId xmlns:p14="http://schemas.microsoft.com/office/powerpoint/2010/main" val="3749445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78774" y="369708"/>
            <a:ext cx="7986452" cy="5712447"/>
          </a:xfrm>
          <a:prstGeom prst="rect">
            <a:avLst/>
          </a:prstGeom>
        </p:spPr>
      </p:pic>
      <p:sp>
        <p:nvSpPr>
          <p:cNvPr id="3" name="Date Placeholder 2"/>
          <p:cNvSpPr>
            <a:spLocks noGrp="1"/>
          </p:cNvSpPr>
          <p:nvPr>
            <p:ph type="dt" sz="half" idx="10"/>
          </p:nvPr>
        </p:nvSpPr>
        <p:spPr/>
        <p:txBody>
          <a:bodyPr/>
          <a:lstStyle/>
          <a:p>
            <a:fld id="{1EC9A7B9-1DDE-410A-AF91-68DB6D3E2F4A}" type="datetimeFigureOut">
              <a:rPr lang="en-US" smtClean="0"/>
              <a:t>3/14/2019</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pic>
        <p:nvPicPr>
          <p:cNvPr id="7" name="Picture 6" descr="ppt_footer.jpg"/>
          <p:cNvPicPr>
            <a:picLocks noChangeAspect="1"/>
          </p:cNvPicPr>
          <p:nvPr userDrawn="1"/>
        </p:nvPicPr>
        <p:blipFill rotWithShape="1">
          <a:blip r:embed="rId3" cstate="print"/>
          <a:srcRect b="63361"/>
          <a:stretch/>
        </p:blipFill>
        <p:spPr>
          <a:xfrm>
            <a:off x="0" y="6019800"/>
            <a:ext cx="9144000" cy="158578"/>
          </a:xfrm>
          <a:prstGeom prst="rect">
            <a:avLst/>
          </a:prstGeom>
        </p:spPr>
      </p:pic>
      <p:sp>
        <p:nvSpPr>
          <p:cNvPr id="8" name="Rectangle 7"/>
          <p:cNvSpPr/>
          <p:nvPr userDrawn="1"/>
        </p:nvSpPr>
        <p:spPr>
          <a:xfrm>
            <a:off x="2045714" y="1956209"/>
            <a:ext cx="5124993" cy="2339102"/>
          </a:xfrm>
          <a:prstGeom prst="rect">
            <a:avLst/>
          </a:prstGeom>
          <a:noFill/>
        </p:spPr>
        <p:txBody>
          <a:bodyPr wrap="none" lIns="91440" tIns="45720" rIns="91440" bIns="45720">
            <a:spAutoFit/>
          </a:bodyPr>
          <a:lstStyle/>
          <a:p>
            <a:pPr algn="ctr"/>
            <a:r>
              <a:rPr lang="en-US" sz="8000" b="0" cap="none" spc="0" dirty="0">
                <a:ln w="22225">
                  <a:noFill/>
                  <a:prstDash val="solid"/>
                </a:ln>
                <a:solidFill>
                  <a:srgbClr val="7FBA00"/>
                </a:solidFill>
                <a:effectLst/>
                <a:latin typeface="Arial Narrow" panose="020B0606020202030204" pitchFamily="34" charset="0"/>
              </a:rPr>
              <a:t>GAME</a:t>
            </a:r>
            <a:r>
              <a:rPr lang="en-US" sz="8000" b="0" cap="none" spc="0" baseline="0" dirty="0">
                <a:ln w="22225">
                  <a:noFill/>
                  <a:prstDash val="solid"/>
                </a:ln>
                <a:solidFill>
                  <a:srgbClr val="7FBA00"/>
                </a:solidFill>
                <a:effectLst/>
                <a:latin typeface="Arial Narrow" panose="020B0606020202030204" pitchFamily="34" charset="0"/>
              </a:rPr>
              <a:t> TIME!</a:t>
            </a:r>
          </a:p>
          <a:p>
            <a:pPr algn="ctr"/>
            <a:r>
              <a:rPr lang="en-US" sz="6600" b="0" cap="none" spc="0" baseline="0" dirty="0">
                <a:ln w="22225">
                  <a:noFill/>
                  <a:prstDash val="solid"/>
                </a:ln>
                <a:solidFill>
                  <a:schemeClr val="bg1"/>
                </a:solidFill>
                <a:effectLst/>
                <a:latin typeface="Arial Narrow" panose="020B0606020202030204" pitchFamily="34" charset="0"/>
              </a:rPr>
              <a:t>FINAL ROUND</a:t>
            </a:r>
            <a:endParaRPr lang="en-US" sz="6600" b="0" cap="none" spc="0" dirty="0">
              <a:ln w="22225">
                <a:noFill/>
                <a:prstDash val="solid"/>
              </a:ln>
              <a:solidFill>
                <a:schemeClr val="bg1"/>
              </a:solidFill>
              <a:effectLst/>
              <a:latin typeface="Arial Narrow" panose="020B0606020202030204" pitchFamily="34" charset="0"/>
            </a:endParaRPr>
          </a:p>
        </p:txBody>
      </p:sp>
    </p:spTree>
    <p:extLst>
      <p:ext uri="{BB962C8B-B14F-4D97-AF65-F5344CB8AC3E}">
        <p14:creationId xmlns:p14="http://schemas.microsoft.com/office/powerpoint/2010/main" val="2896833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3/14/2019</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5" name="Rectangle 4"/>
          <p:cNvSpPr/>
          <p:nvPr userDrawn="1"/>
        </p:nvSpPr>
        <p:spPr>
          <a:xfrm>
            <a:off x="628651" y="561890"/>
            <a:ext cx="7972426" cy="5705475"/>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Tree>
    <p:extLst>
      <p:ext uri="{BB962C8B-B14F-4D97-AF65-F5344CB8AC3E}">
        <p14:creationId xmlns:p14="http://schemas.microsoft.com/office/powerpoint/2010/main" val="538427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3" name="Rectangle 12"/>
          <p:cNvSpPr/>
          <p:nvPr userDrawn="1"/>
        </p:nvSpPr>
        <p:spPr>
          <a:xfrm>
            <a:off x="600073" y="249868"/>
            <a:ext cx="7905751" cy="1027108"/>
          </a:xfrm>
          <a:prstGeom prst="rect">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174770"/>
              </a:solidFill>
            </a:endParaRPr>
          </a:p>
        </p:txBody>
      </p:sp>
      <p:sp>
        <p:nvSpPr>
          <p:cNvPr id="2" name="Title 1"/>
          <p:cNvSpPr>
            <a:spLocks noGrp="1"/>
          </p:cNvSpPr>
          <p:nvPr>
            <p:ph type="title"/>
          </p:nvPr>
        </p:nvSpPr>
        <p:spPr>
          <a:xfrm>
            <a:off x="619124" y="147639"/>
            <a:ext cx="7886700" cy="1243011"/>
          </a:xfrm>
        </p:spPr>
        <p:txBody>
          <a:bodyPr/>
          <a:lstStyle>
            <a:lvl1pPr>
              <a:defRPr>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buSzPct val="110000"/>
              <a:buFont typeface="Arial Narrow" panose="020B0606020202030204" pitchFamily="34" charset="0"/>
              <a:buChar char="■"/>
              <a:defRPr>
                <a:solidFill>
                  <a:srgbClr val="808084"/>
                </a:solidFill>
                <a:latin typeface="Arial Narrow" panose="020B0606020202030204" pitchFamily="34" charset="0"/>
              </a:defRPr>
            </a:lvl1pPr>
            <a:lvl2pPr marL="800089" indent="-342900">
              <a:buFont typeface="Arial Narrow" panose="020B0606020202030204" pitchFamily="34" charset="0"/>
              <a:buChar char="●"/>
              <a:defRPr>
                <a:solidFill>
                  <a:srgbClr val="808084"/>
                </a:solidFill>
                <a:latin typeface="Arial Narrow" panose="020B0606020202030204" pitchFamily="34" charset="0"/>
              </a:defRPr>
            </a:lvl2pPr>
            <a:lvl3pPr marL="1142972" indent="-228594">
              <a:buFont typeface="Wingdings" panose="05000000000000000000" pitchFamily="2" charset="2"/>
              <a:buChar char="§"/>
              <a:defRPr>
                <a:solidFill>
                  <a:srgbClr val="808084"/>
                </a:solidFill>
                <a:latin typeface="Arial Narrow" panose="020B0606020202030204" pitchFamily="34" charset="0"/>
              </a:defRPr>
            </a:lvl3pPr>
            <a:lvl4pPr marL="1714466" indent="-342900">
              <a:buFont typeface="Arial" panose="020B0604020202020204" pitchFamily="34" charset="0"/>
              <a:buChar char="•"/>
              <a:defRPr>
                <a:solidFill>
                  <a:srgbClr val="808084"/>
                </a:solidFill>
                <a:latin typeface="Arial Narrow" panose="020B0606020202030204" pitchFamily="34" charset="0"/>
              </a:defRPr>
            </a:lvl4pPr>
            <a:lvl5pPr marL="2057348" indent="-228594">
              <a:buFont typeface="Courier New" panose="02070309020205020404" pitchFamily="49" charset="0"/>
              <a:buChar char="o"/>
              <a:defRPr>
                <a:solidFill>
                  <a:srgbClr val="808084"/>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9" name="Slide Number Placeholder 5"/>
          <p:cNvSpPr txBox="1">
            <a:spLocks/>
          </p:cNvSpPr>
          <p:nvPr userDrawn="1"/>
        </p:nvSpPr>
        <p:spPr>
          <a:xfrm>
            <a:off x="6553200" y="6111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972C06-6D5E-4914-879A-8FEE5874EC2A}" type="slidenum">
              <a:rPr kumimoji="0" lang="en-US"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54325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3/14/2019</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5" name="Rectangle 4"/>
          <p:cNvSpPr/>
          <p:nvPr userDrawn="1"/>
        </p:nvSpPr>
        <p:spPr>
          <a:xfrm>
            <a:off x="542925" y="438150"/>
            <a:ext cx="7972426" cy="5705475"/>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Tree>
    <p:extLst>
      <p:ext uri="{BB962C8B-B14F-4D97-AF65-F5344CB8AC3E}">
        <p14:creationId xmlns:p14="http://schemas.microsoft.com/office/powerpoint/2010/main" val="1654335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3/14/2019</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7" name="Rectangle 6"/>
          <p:cNvSpPr/>
          <p:nvPr userDrawn="1"/>
        </p:nvSpPr>
        <p:spPr>
          <a:xfrm>
            <a:off x="542925" y="438150"/>
            <a:ext cx="7972426" cy="5705475"/>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11" name="Title 1"/>
          <p:cNvSpPr>
            <a:spLocks noGrp="1"/>
          </p:cNvSpPr>
          <p:nvPr>
            <p:ph type="ctrTitle" hasCustomPrompt="1"/>
          </p:nvPr>
        </p:nvSpPr>
        <p:spPr>
          <a:xfrm>
            <a:off x="542925" y="2722960"/>
            <a:ext cx="7772400" cy="1012031"/>
          </a:xfrm>
        </p:spPr>
        <p:txBody>
          <a:bodyPr anchor="b">
            <a:noAutofit/>
          </a:bodyPr>
          <a:lstStyle>
            <a:lvl1pPr algn="ctr">
              <a:defRPr sz="4400">
                <a:solidFill>
                  <a:schemeClr val="bg1"/>
                </a:solidFill>
                <a:latin typeface="Arial Narrow" panose="020B0606020202030204" pitchFamily="34" charset="0"/>
              </a:defRPr>
            </a:lvl1pPr>
          </a:lstStyle>
          <a:p>
            <a:r>
              <a:rPr lang="en-US" dirty="0"/>
              <a:t>Click to add title</a:t>
            </a:r>
          </a:p>
        </p:txBody>
      </p:sp>
    </p:spTree>
    <p:extLst>
      <p:ext uri="{BB962C8B-B14F-4D97-AF65-F5344CB8AC3E}">
        <p14:creationId xmlns:p14="http://schemas.microsoft.com/office/powerpoint/2010/main" val="1207301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3/14/2019</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7" name="Rectangle 6"/>
          <p:cNvSpPr/>
          <p:nvPr userDrawn="1"/>
        </p:nvSpPr>
        <p:spPr>
          <a:xfrm>
            <a:off x="542925" y="438150"/>
            <a:ext cx="7972426" cy="5705475"/>
          </a:xfrm>
          <a:prstGeom prst="rect">
            <a:avLst/>
          </a:prstGeom>
          <a:solidFill>
            <a:srgbClr val="808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11" name="Title 1"/>
          <p:cNvSpPr>
            <a:spLocks noGrp="1"/>
          </p:cNvSpPr>
          <p:nvPr>
            <p:ph type="ctrTitle" hasCustomPrompt="1"/>
          </p:nvPr>
        </p:nvSpPr>
        <p:spPr>
          <a:xfrm>
            <a:off x="542925" y="2722960"/>
            <a:ext cx="7772400" cy="1012031"/>
          </a:xfrm>
        </p:spPr>
        <p:txBody>
          <a:bodyPr anchor="b">
            <a:noAutofit/>
          </a:bodyPr>
          <a:lstStyle>
            <a:lvl1pPr algn="ctr">
              <a:defRPr sz="4400">
                <a:solidFill>
                  <a:schemeClr val="bg1"/>
                </a:solidFill>
                <a:latin typeface="Arial Narrow" panose="020B0606020202030204" pitchFamily="34" charset="0"/>
              </a:defRPr>
            </a:lvl1pPr>
          </a:lstStyle>
          <a:p>
            <a:r>
              <a:rPr lang="en-US" dirty="0"/>
              <a:t>Click to add title</a:t>
            </a:r>
          </a:p>
        </p:txBody>
      </p:sp>
    </p:spTree>
    <p:extLst>
      <p:ext uri="{BB962C8B-B14F-4D97-AF65-F5344CB8AC3E}">
        <p14:creationId xmlns:p14="http://schemas.microsoft.com/office/powerpoint/2010/main" val="1962528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3/14/2019</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7" name="Rectangle 6"/>
          <p:cNvSpPr/>
          <p:nvPr userDrawn="1"/>
        </p:nvSpPr>
        <p:spPr>
          <a:xfrm>
            <a:off x="542925" y="438150"/>
            <a:ext cx="7972426" cy="5705475"/>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11" name="Title 1"/>
          <p:cNvSpPr>
            <a:spLocks noGrp="1"/>
          </p:cNvSpPr>
          <p:nvPr>
            <p:ph type="ctrTitle" hasCustomPrompt="1"/>
          </p:nvPr>
        </p:nvSpPr>
        <p:spPr>
          <a:xfrm>
            <a:off x="542925" y="2722960"/>
            <a:ext cx="7772400" cy="1012031"/>
          </a:xfrm>
        </p:spPr>
        <p:txBody>
          <a:bodyPr anchor="b">
            <a:noAutofit/>
          </a:bodyPr>
          <a:lstStyle>
            <a:lvl1pPr algn="ctr">
              <a:defRPr sz="4400">
                <a:solidFill>
                  <a:schemeClr val="bg1"/>
                </a:solidFill>
                <a:latin typeface="Arial Narrow" panose="020B0606020202030204" pitchFamily="34" charset="0"/>
              </a:defRPr>
            </a:lvl1pPr>
          </a:lstStyle>
          <a:p>
            <a:r>
              <a:rPr lang="en-US" dirty="0"/>
              <a:t>Click to add title</a:t>
            </a:r>
          </a:p>
        </p:txBody>
      </p:sp>
    </p:spTree>
    <p:extLst>
      <p:ext uri="{BB962C8B-B14F-4D97-AF65-F5344CB8AC3E}">
        <p14:creationId xmlns:p14="http://schemas.microsoft.com/office/powerpoint/2010/main" val="2913762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3/14/2019</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7" name="Rectangle 6"/>
          <p:cNvSpPr/>
          <p:nvPr userDrawn="1"/>
        </p:nvSpPr>
        <p:spPr>
          <a:xfrm>
            <a:off x="542925" y="438150"/>
            <a:ext cx="7972426" cy="5705475"/>
          </a:xfrm>
          <a:prstGeom prst="rect">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11" name="Title 1"/>
          <p:cNvSpPr>
            <a:spLocks noGrp="1"/>
          </p:cNvSpPr>
          <p:nvPr>
            <p:ph type="ctrTitle" hasCustomPrompt="1"/>
          </p:nvPr>
        </p:nvSpPr>
        <p:spPr>
          <a:xfrm>
            <a:off x="542925" y="2722960"/>
            <a:ext cx="7772400" cy="1012031"/>
          </a:xfrm>
        </p:spPr>
        <p:txBody>
          <a:bodyPr anchor="b">
            <a:noAutofit/>
          </a:bodyPr>
          <a:lstStyle>
            <a:lvl1pPr algn="ctr">
              <a:defRPr sz="4400">
                <a:solidFill>
                  <a:schemeClr val="bg1"/>
                </a:solidFill>
                <a:latin typeface="Arial Narrow" panose="020B0606020202030204" pitchFamily="34" charset="0"/>
              </a:defRPr>
            </a:lvl1pPr>
          </a:lstStyle>
          <a:p>
            <a:r>
              <a:rPr lang="en-US" dirty="0"/>
              <a:t>Click to add title</a:t>
            </a:r>
          </a:p>
        </p:txBody>
      </p:sp>
    </p:spTree>
    <p:extLst>
      <p:ext uri="{BB962C8B-B14F-4D97-AF65-F5344CB8AC3E}">
        <p14:creationId xmlns:p14="http://schemas.microsoft.com/office/powerpoint/2010/main" val="640791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3/14/2019</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7" name="Rectangle 6"/>
          <p:cNvSpPr/>
          <p:nvPr userDrawn="1"/>
        </p:nvSpPr>
        <p:spPr>
          <a:xfrm>
            <a:off x="542925" y="438150"/>
            <a:ext cx="7972426" cy="5705475"/>
          </a:xfrm>
          <a:prstGeom prst="rect">
            <a:avLst/>
          </a:prstGeom>
          <a:solidFill>
            <a:srgbClr val="FCB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11" name="Title 1"/>
          <p:cNvSpPr>
            <a:spLocks noGrp="1"/>
          </p:cNvSpPr>
          <p:nvPr>
            <p:ph type="ctrTitle" hasCustomPrompt="1"/>
          </p:nvPr>
        </p:nvSpPr>
        <p:spPr>
          <a:xfrm>
            <a:off x="542925" y="2722960"/>
            <a:ext cx="7772400" cy="1012031"/>
          </a:xfrm>
        </p:spPr>
        <p:txBody>
          <a:bodyPr anchor="b">
            <a:noAutofit/>
          </a:bodyPr>
          <a:lstStyle>
            <a:lvl1pPr algn="ctr">
              <a:defRPr sz="4400">
                <a:solidFill>
                  <a:schemeClr val="bg1"/>
                </a:solidFill>
                <a:latin typeface="Arial Narrow" panose="020B0606020202030204" pitchFamily="34" charset="0"/>
              </a:defRPr>
            </a:lvl1pPr>
          </a:lstStyle>
          <a:p>
            <a:r>
              <a:rPr lang="en-US" dirty="0"/>
              <a:t>Click to add title</a:t>
            </a:r>
          </a:p>
        </p:txBody>
      </p:sp>
    </p:spTree>
    <p:extLst>
      <p:ext uri="{BB962C8B-B14F-4D97-AF65-F5344CB8AC3E}">
        <p14:creationId xmlns:p14="http://schemas.microsoft.com/office/powerpoint/2010/main" val="11911835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3/14/2019</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7" name="Rectangle 6"/>
          <p:cNvSpPr/>
          <p:nvPr userDrawn="1"/>
        </p:nvSpPr>
        <p:spPr>
          <a:xfrm>
            <a:off x="542925" y="438150"/>
            <a:ext cx="7972426" cy="5705475"/>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11" name="Title 1"/>
          <p:cNvSpPr>
            <a:spLocks noGrp="1"/>
          </p:cNvSpPr>
          <p:nvPr>
            <p:ph type="ctrTitle" hasCustomPrompt="1"/>
          </p:nvPr>
        </p:nvSpPr>
        <p:spPr>
          <a:xfrm>
            <a:off x="542925" y="2722960"/>
            <a:ext cx="7772400" cy="1012031"/>
          </a:xfrm>
        </p:spPr>
        <p:txBody>
          <a:bodyPr anchor="b">
            <a:noAutofit/>
          </a:bodyPr>
          <a:lstStyle>
            <a:lvl1pPr algn="ctr">
              <a:defRPr sz="4400">
                <a:solidFill>
                  <a:schemeClr val="bg1"/>
                </a:solidFill>
                <a:latin typeface="Arial Narrow" panose="020B0606020202030204" pitchFamily="34" charset="0"/>
              </a:defRPr>
            </a:lvl1pPr>
          </a:lstStyle>
          <a:p>
            <a:r>
              <a:rPr lang="en-US" dirty="0"/>
              <a:t>Click to add title</a:t>
            </a:r>
          </a:p>
        </p:txBody>
      </p:sp>
    </p:spTree>
    <p:extLst>
      <p:ext uri="{BB962C8B-B14F-4D97-AF65-F5344CB8AC3E}">
        <p14:creationId xmlns:p14="http://schemas.microsoft.com/office/powerpoint/2010/main" val="15868373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3/14/2019</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7" name="Rectangle 6"/>
          <p:cNvSpPr/>
          <p:nvPr userDrawn="1"/>
        </p:nvSpPr>
        <p:spPr>
          <a:xfrm>
            <a:off x="542925" y="472903"/>
            <a:ext cx="7972426" cy="5705475"/>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1828800" y="1114425"/>
            <a:ext cx="4962525" cy="2862322"/>
          </a:xfrm>
          <a:prstGeom prst="rect">
            <a:avLst/>
          </a:prstGeom>
          <a:solidFill>
            <a:srgbClr val="51B5E0"/>
          </a:solidFill>
        </p:spPr>
        <p:txBody>
          <a:bodyPr wrap="square" rtlCol="0">
            <a:spAutoFit/>
          </a:bodyPr>
          <a:lstStyle/>
          <a:p>
            <a:r>
              <a:rPr lang="en-US" sz="6000" dirty="0">
                <a:solidFill>
                  <a:schemeClr val="bg1"/>
                </a:solidFill>
                <a:latin typeface="Arial Narrow" panose="020B0606020202030204" pitchFamily="34" charset="0"/>
              </a:rPr>
              <a:t>How</a:t>
            </a:r>
            <a:r>
              <a:rPr lang="en-US" sz="6000" baseline="0" dirty="0">
                <a:solidFill>
                  <a:schemeClr val="bg1"/>
                </a:solidFill>
                <a:latin typeface="Arial Narrow" panose="020B0606020202030204" pitchFamily="34" charset="0"/>
              </a:rPr>
              <a:t> does premium finance work?</a:t>
            </a:r>
            <a:endParaRPr lang="en-US" sz="6000" dirty="0">
              <a:solidFill>
                <a:schemeClr val="bg1"/>
              </a:solidFill>
              <a:latin typeface="Arial Narrow" panose="020B0606020202030204" pitchFamily="34" charset="0"/>
            </a:endParaRPr>
          </a:p>
        </p:txBody>
      </p:sp>
      <p:pic>
        <p:nvPicPr>
          <p:cNvPr id="9" name="Picture 8"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Tree>
    <p:extLst>
      <p:ext uri="{BB962C8B-B14F-4D97-AF65-F5344CB8AC3E}">
        <p14:creationId xmlns:p14="http://schemas.microsoft.com/office/powerpoint/2010/main" val="19459957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7C9EBD-0A19-4D76-AB71-4E76DAA879E8}" type="datetimeFigureOut">
              <a:rPr lang="en-US" smtClean="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C66CEF-48C0-4C30-8D00-41F7BA0FD20B}" type="slidenum">
              <a:rPr lang="en-US" smtClean="0"/>
              <a:t>‹#›</a:t>
            </a:fld>
            <a:endParaRPr lang="en-US" dirty="0"/>
          </a:p>
        </p:txBody>
      </p:sp>
    </p:spTree>
    <p:extLst>
      <p:ext uri="{BB962C8B-B14F-4D97-AF65-F5344CB8AC3E}">
        <p14:creationId xmlns:p14="http://schemas.microsoft.com/office/powerpoint/2010/main" val="1637500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C9EBD-0A19-4D76-AB71-4E76DAA879E8}" type="datetimeFigureOut">
              <a:rPr lang="en-US" smtClean="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C66CEF-48C0-4C30-8D00-41F7BA0FD20B}" type="slidenum">
              <a:rPr lang="en-US" smtClean="0"/>
              <a:t>‹#›</a:t>
            </a:fld>
            <a:endParaRPr lang="en-US" dirty="0"/>
          </a:p>
        </p:txBody>
      </p:sp>
    </p:spTree>
    <p:extLst>
      <p:ext uri="{BB962C8B-B14F-4D97-AF65-F5344CB8AC3E}">
        <p14:creationId xmlns:p14="http://schemas.microsoft.com/office/powerpoint/2010/main" val="133396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13" name="Rectangle 12"/>
          <p:cNvSpPr/>
          <p:nvPr userDrawn="1"/>
        </p:nvSpPr>
        <p:spPr>
          <a:xfrm>
            <a:off x="600073" y="249868"/>
            <a:ext cx="7905751" cy="1027108"/>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174770"/>
              </a:solidFill>
            </a:endParaRPr>
          </a:p>
        </p:txBody>
      </p:sp>
      <p:sp>
        <p:nvSpPr>
          <p:cNvPr id="2" name="Title 1"/>
          <p:cNvSpPr>
            <a:spLocks noGrp="1"/>
          </p:cNvSpPr>
          <p:nvPr>
            <p:ph type="title"/>
          </p:nvPr>
        </p:nvSpPr>
        <p:spPr>
          <a:xfrm>
            <a:off x="619124" y="147639"/>
            <a:ext cx="7886700" cy="1243011"/>
          </a:xfrm>
        </p:spPr>
        <p:txBody>
          <a:bodyPr/>
          <a:lstStyle>
            <a:lvl1pPr>
              <a:defRPr>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buSzPct val="110000"/>
              <a:buFont typeface="Arial Narrow" panose="020B0606020202030204" pitchFamily="34" charset="0"/>
              <a:buChar char="■"/>
              <a:defRPr>
                <a:solidFill>
                  <a:srgbClr val="808084"/>
                </a:solidFill>
                <a:latin typeface="Arial Narrow" panose="020B0606020202030204" pitchFamily="34" charset="0"/>
              </a:defRPr>
            </a:lvl1pPr>
            <a:lvl2pPr marL="800089" indent="-342900">
              <a:buFont typeface="Arial Narrow" panose="020B0606020202030204" pitchFamily="34" charset="0"/>
              <a:buChar char="●"/>
              <a:defRPr>
                <a:solidFill>
                  <a:srgbClr val="808084"/>
                </a:solidFill>
                <a:latin typeface="Arial Narrow" panose="020B0606020202030204" pitchFamily="34" charset="0"/>
              </a:defRPr>
            </a:lvl2pPr>
            <a:lvl3pPr marL="1142972" indent="-228594">
              <a:buFont typeface="Wingdings" panose="05000000000000000000" pitchFamily="2" charset="2"/>
              <a:buChar char="§"/>
              <a:defRPr>
                <a:solidFill>
                  <a:srgbClr val="808084"/>
                </a:solidFill>
                <a:latin typeface="Arial Narrow" panose="020B0606020202030204" pitchFamily="34" charset="0"/>
              </a:defRPr>
            </a:lvl3pPr>
            <a:lvl4pPr marL="1714466" indent="-342900">
              <a:buFont typeface="Arial" panose="020B0604020202020204" pitchFamily="34" charset="0"/>
              <a:buChar char="•"/>
              <a:defRPr>
                <a:solidFill>
                  <a:srgbClr val="808084"/>
                </a:solidFill>
                <a:latin typeface="Arial Narrow" panose="020B0606020202030204" pitchFamily="34" charset="0"/>
              </a:defRPr>
            </a:lvl4pPr>
            <a:lvl5pPr marL="2057348" indent="-228594">
              <a:buFont typeface="Courier New" panose="02070309020205020404" pitchFamily="49" charset="0"/>
              <a:buChar char="o"/>
              <a:defRPr>
                <a:solidFill>
                  <a:srgbClr val="808084"/>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9" name="Slide Number Placeholder 5"/>
          <p:cNvSpPr txBox="1">
            <a:spLocks/>
          </p:cNvSpPr>
          <p:nvPr userDrawn="1"/>
        </p:nvSpPr>
        <p:spPr>
          <a:xfrm>
            <a:off x="6553200" y="6111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972C06-6D5E-4914-879A-8FEE5874EC2A}" type="slidenum">
              <a:rPr kumimoji="0" lang="en-US"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234882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7C9EBD-0A19-4D76-AB71-4E76DAA879E8}" type="datetimeFigureOut">
              <a:rPr lang="en-US" smtClean="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C66CEF-48C0-4C30-8D00-41F7BA0FD20B}" type="slidenum">
              <a:rPr lang="en-US" smtClean="0"/>
              <a:t>‹#›</a:t>
            </a:fld>
            <a:endParaRPr lang="en-US" dirty="0"/>
          </a:p>
        </p:txBody>
      </p:sp>
    </p:spTree>
    <p:extLst>
      <p:ext uri="{BB962C8B-B14F-4D97-AF65-F5344CB8AC3E}">
        <p14:creationId xmlns:p14="http://schemas.microsoft.com/office/powerpoint/2010/main" val="18122257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7C9EBD-0A19-4D76-AB71-4E76DAA879E8}" type="datetimeFigureOut">
              <a:rPr lang="en-US" smtClean="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C66CEF-48C0-4C30-8D00-41F7BA0FD20B}" type="slidenum">
              <a:rPr lang="en-US" smtClean="0"/>
              <a:t>‹#›</a:t>
            </a:fld>
            <a:endParaRPr lang="en-US" dirty="0"/>
          </a:p>
        </p:txBody>
      </p:sp>
    </p:spTree>
    <p:extLst>
      <p:ext uri="{BB962C8B-B14F-4D97-AF65-F5344CB8AC3E}">
        <p14:creationId xmlns:p14="http://schemas.microsoft.com/office/powerpoint/2010/main" val="20467259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7C9EBD-0A19-4D76-AB71-4E76DAA879E8}" type="datetimeFigureOut">
              <a:rPr lang="en-US" smtClean="0"/>
              <a:t>3/14/2019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C66CEF-48C0-4C30-8D00-41F7BA0FD20B}" type="slidenum">
              <a:rPr lang="en-US" smtClean="0"/>
              <a:t>‹#›</a:t>
            </a:fld>
            <a:endParaRPr lang="en-US" dirty="0"/>
          </a:p>
        </p:txBody>
      </p:sp>
    </p:spTree>
    <p:extLst>
      <p:ext uri="{BB962C8B-B14F-4D97-AF65-F5344CB8AC3E}">
        <p14:creationId xmlns:p14="http://schemas.microsoft.com/office/powerpoint/2010/main" val="38241798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7C9EBD-0A19-4D76-AB71-4E76DAA879E8}" type="datetimeFigureOut">
              <a:rPr lang="en-US" smtClean="0"/>
              <a:t>3/14/2019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C66CEF-48C0-4C30-8D00-41F7BA0FD20B}" type="slidenum">
              <a:rPr lang="en-US" smtClean="0"/>
              <a:t>‹#›</a:t>
            </a:fld>
            <a:endParaRPr lang="en-US" dirty="0"/>
          </a:p>
        </p:txBody>
      </p:sp>
    </p:spTree>
    <p:extLst>
      <p:ext uri="{BB962C8B-B14F-4D97-AF65-F5344CB8AC3E}">
        <p14:creationId xmlns:p14="http://schemas.microsoft.com/office/powerpoint/2010/main" val="2427095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C9EBD-0A19-4D76-AB71-4E76DAA879E8}" type="datetimeFigureOut">
              <a:rPr lang="en-US" smtClean="0"/>
              <a:t>3/14/2019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C66CEF-48C0-4C30-8D00-41F7BA0FD20B}" type="slidenum">
              <a:rPr lang="en-US" smtClean="0"/>
              <a:t>‹#›</a:t>
            </a:fld>
            <a:endParaRPr lang="en-US" dirty="0"/>
          </a:p>
        </p:txBody>
      </p:sp>
    </p:spTree>
    <p:extLst>
      <p:ext uri="{BB962C8B-B14F-4D97-AF65-F5344CB8AC3E}">
        <p14:creationId xmlns:p14="http://schemas.microsoft.com/office/powerpoint/2010/main" val="15482837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7C9EBD-0A19-4D76-AB71-4E76DAA879E8}" type="datetimeFigureOut">
              <a:rPr lang="en-US" smtClean="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C66CEF-48C0-4C30-8D00-41F7BA0FD20B}" type="slidenum">
              <a:rPr lang="en-US" smtClean="0"/>
              <a:t>‹#›</a:t>
            </a:fld>
            <a:endParaRPr lang="en-US" dirty="0"/>
          </a:p>
        </p:txBody>
      </p:sp>
    </p:spTree>
    <p:extLst>
      <p:ext uri="{BB962C8B-B14F-4D97-AF65-F5344CB8AC3E}">
        <p14:creationId xmlns:p14="http://schemas.microsoft.com/office/powerpoint/2010/main" val="14374612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7C9EBD-0A19-4D76-AB71-4E76DAA879E8}" type="datetimeFigureOut">
              <a:rPr lang="en-US" smtClean="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C66CEF-48C0-4C30-8D00-41F7BA0FD20B}" type="slidenum">
              <a:rPr lang="en-US" smtClean="0"/>
              <a:t>‹#›</a:t>
            </a:fld>
            <a:endParaRPr lang="en-US" dirty="0"/>
          </a:p>
        </p:txBody>
      </p:sp>
    </p:spTree>
    <p:extLst>
      <p:ext uri="{BB962C8B-B14F-4D97-AF65-F5344CB8AC3E}">
        <p14:creationId xmlns:p14="http://schemas.microsoft.com/office/powerpoint/2010/main" val="544823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0818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C9EBD-0A19-4D76-AB71-4E76DAA879E8}" type="datetimeFigureOut">
              <a:rPr lang="en-US" smtClean="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C66CEF-48C0-4C30-8D00-41F7BA0FD20B}" type="slidenum">
              <a:rPr lang="en-US" smtClean="0"/>
              <a:t>‹#›</a:t>
            </a:fld>
            <a:endParaRPr lang="en-US" dirty="0"/>
          </a:p>
        </p:txBody>
      </p:sp>
    </p:spTree>
    <p:extLst>
      <p:ext uri="{BB962C8B-B14F-4D97-AF65-F5344CB8AC3E}">
        <p14:creationId xmlns:p14="http://schemas.microsoft.com/office/powerpoint/2010/main" val="277103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13" name="Rectangle 12"/>
          <p:cNvSpPr/>
          <p:nvPr userDrawn="1"/>
        </p:nvSpPr>
        <p:spPr>
          <a:xfrm>
            <a:off x="600073" y="249868"/>
            <a:ext cx="7905751" cy="1027108"/>
          </a:xfrm>
          <a:prstGeom prst="rect">
            <a:avLst/>
          </a:prstGeom>
          <a:solidFill>
            <a:srgbClr val="8080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174770"/>
              </a:solidFill>
            </a:endParaRPr>
          </a:p>
        </p:txBody>
      </p:sp>
      <p:sp>
        <p:nvSpPr>
          <p:cNvPr id="2" name="Title 1"/>
          <p:cNvSpPr>
            <a:spLocks noGrp="1"/>
          </p:cNvSpPr>
          <p:nvPr>
            <p:ph type="title" hasCustomPrompt="1"/>
          </p:nvPr>
        </p:nvSpPr>
        <p:spPr>
          <a:xfrm>
            <a:off x="619124" y="147639"/>
            <a:ext cx="7886700" cy="1243011"/>
          </a:xfrm>
        </p:spPr>
        <p:txBody>
          <a:bodyPr/>
          <a:lstStyle>
            <a:lvl1pPr>
              <a:defRPr baseline="0">
                <a:solidFill>
                  <a:schemeClr val="bg1"/>
                </a:solidFill>
                <a:latin typeface="Arial Narrow" panose="020B0606020202030204" pitchFamily="34" charset="0"/>
              </a:defRPr>
            </a:lvl1pPr>
          </a:lstStyle>
          <a:p>
            <a:r>
              <a:rPr lang="en-US" dirty="0"/>
              <a:t>Click to add title</a:t>
            </a:r>
          </a:p>
        </p:txBody>
      </p:sp>
      <p:sp>
        <p:nvSpPr>
          <p:cNvPr id="3" name="Content Placeholder 2"/>
          <p:cNvSpPr>
            <a:spLocks noGrp="1"/>
          </p:cNvSpPr>
          <p:nvPr>
            <p:ph idx="1"/>
          </p:nvPr>
        </p:nvSpPr>
        <p:spPr/>
        <p:txBody>
          <a:bodyPr/>
          <a:lstStyle>
            <a:lvl1pPr marL="457200" indent="-457200">
              <a:buSzPct val="110000"/>
              <a:buFont typeface="Arial Narrow" panose="020B0606020202030204" pitchFamily="34" charset="0"/>
              <a:buChar char="■"/>
              <a:defRPr>
                <a:solidFill>
                  <a:srgbClr val="808084"/>
                </a:solidFill>
                <a:latin typeface="Arial Narrow" panose="020B0606020202030204" pitchFamily="34" charset="0"/>
              </a:defRPr>
            </a:lvl1pPr>
            <a:lvl2pPr marL="800089" indent="-342900">
              <a:buFont typeface="Arial Narrow" panose="020B0606020202030204" pitchFamily="34" charset="0"/>
              <a:buChar char="●"/>
              <a:defRPr>
                <a:solidFill>
                  <a:srgbClr val="808084"/>
                </a:solidFill>
                <a:latin typeface="Arial Narrow" panose="020B0606020202030204" pitchFamily="34" charset="0"/>
              </a:defRPr>
            </a:lvl2pPr>
            <a:lvl3pPr marL="1142972" indent="-228594">
              <a:buFont typeface="Wingdings" panose="05000000000000000000" pitchFamily="2" charset="2"/>
              <a:buChar char="§"/>
              <a:defRPr>
                <a:solidFill>
                  <a:srgbClr val="808084"/>
                </a:solidFill>
                <a:latin typeface="Arial Narrow" panose="020B0606020202030204" pitchFamily="34" charset="0"/>
              </a:defRPr>
            </a:lvl3pPr>
            <a:lvl4pPr marL="1714466" indent="-342900">
              <a:buFont typeface="Arial" panose="020B0604020202020204" pitchFamily="34" charset="0"/>
              <a:buChar char="•"/>
              <a:defRPr>
                <a:solidFill>
                  <a:srgbClr val="808084"/>
                </a:solidFill>
                <a:latin typeface="Arial Narrow" panose="020B0606020202030204" pitchFamily="34" charset="0"/>
              </a:defRPr>
            </a:lvl4pPr>
            <a:lvl5pPr marL="2057348" indent="-228594">
              <a:buFont typeface="Courier New" panose="02070309020205020404" pitchFamily="49" charset="0"/>
              <a:buChar char="o"/>
              <a:defRPr>
                <a:solidFill>
                  <a:srgbClr val="808084"/>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9" name="Slide Number Placeholder 5"/>
          <p:cNvSpPr txBox="1">
            <a:spLocks/>
          </p:cNvSpPr>
          <p:nvPr userDrawn="1"/>
        </p:nvSpPr>
        <p:spPr>
          <a:xfrm>
            <a:off x="6553200" y="6111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972C06-6D5E-4914-879A-8FEE5874EC2A}" type="slidenum">
              <a:rPr kumimoji="0" lang="en-US"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154909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13" name="Rectangle 12"/>
          <p:cNvSpPr/>
          <p:nvPr userDrawn="1"/>
        </p:nvSpPr>
        <p:spPr>
          <a:xfrm>
            <a:off x="600073" y="249868"/>
            <a:ext cx="7905751" cy="1027108"/>
          </a:xfrm>
          <a:prstGeom prst="rect">
            <a:avLst/>
          </a:prstGeom>
          <a:solidFill>
            <a:srgbClr val="FCB51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174770"/>
              </a:solidFill>
            </a:endParaRPr>
          </a:p>
        </p:txBody>
      </p:sp>
      <p:sp>
        <p:nvSpPr>
          <p:cNvPr id="2" name="Title 1"/>
          <p:cNvSpPr>
            <a:spLocks noGrp="1"/>
          </p:cNvSpPr>
          <p:nvPr>
            <p:ph type="title"/>
          </p:nvPr>
        </p:nvSpPr>
        <p:spPr>
          <a:xfrm>
            <a:off x="619124" y="147639"/>
            <a:ext cx="7886700" cy="1243011"/>
          </a:xfrm>
        </p:spPr>
        <p:txBody>
          <a:bodyPr>
            <a:normAutofit/>
          </a:bodyPr>
          <a:lstStyle>
            <a:lvl1pPr>
              <a:defRPr sz="4800">
                <a:solidFill>
                  <a:schemeClr val="bg1"/>
                </a:solidFill>
                <a:latin typeface="Arial Narrow" panose="020B0606020202030204" pitchFamily="34" charset="0"/>
              </a:defRPr>
            </a:lvl1pPr>
          </a:lstStyle>
          <a:p>
            <a:endParaRPr lang="en-US" dirty="0"/>
          </a:p>
        </p:txBody>
      </p:sp>
      <p:sp>
        <p:nvSpPr>
          <p:cNvPr id="3" name="Content Placeholder 2"/>
          <p:cNvSpPr>
            <a:spLocks noGrp="1"/>
          </p:cNvSpPr>
          <p:nvPr>
            <p:ph idx="1"/>
          </p:nvPr>
        </p:nvSpPr>
        <p:spPr/>
        <p:txBody>
          <a:bodyPr/>
          <a:lstStyle>
            <a:lvl1pPr marL="457200" indent="-457200">
              <a:buSzPct val="110000"/>
              <a:buFont typeface="Arial Narrow" panose="020B0606020202030204" pitchFamily="34" charset="0"/>
              <a:buChar char="■"/>
              <a:defRPr>
                <a:solidFill>
                  <a:srgbClr val="808084"/>
                </a:solidFill>
                <a:latin typeface="Arial Narrow" panose="020B0606020202030204" pitchFamily="34" charset="0"/>
              </a:defRPr>
            </a:lvl1pPr>
            <a:lvl2pPr marL="800089" indent="-342900">
              <a:buFont typeface="Arial Narrow" panose="020B0606020202030204" pitchFamily="34" charset="0"/>
              <a:buChar char="●"/>
              <a:defRPr>
                <a:solidFill>
                  <a:srgbClr val="808084"/>
                </a:solidFill>
                <a:latin typeface="Arial Narrow" panose="020B0606020202030204" pitchFamily="34" charset="0"/>
              </a:defRPr>
            </a:lvl2pPr>
            <a:lvl3pPr marL="1142972" indent="-228594">
              <a:buFont typeface="Wingdings" panose="05000000000000000000" pitchFamily="2" charset="2"/>
              <a:buChar char="§"/>
              <a:defRPr>
                <a:solidFill>
                  <a:srgbClr val="808084"/>
                </a:solidFill>
                <a:latin typeface="Arial Narrow" panose="020B0606020202030204" pitchFamily="34" charset="0"/>
              </a:defRPr>
            </a:lvl3pPr>
            <a:lvl4pPr marL="1714466" indent="-342900">
              <a:buFont typeface="Arial" panose="020B0604020202020204" pitchFamily="34" charset="0"/>
              <a:buChar char="•"/>
              <a:defRPr>
                <a:solidFill>
                  <a:srgbClr val="808084"/>
                </a:solidFill>
                <a:latin typeface="Arial Narrow" panose="020B0606020202030204" pitchFamily="34" charset="0"/>
              </a:defRPr>
            </a:lvl4pPr>
            <a:lvl5pPr marL="2057348" indent="-228594">
              <a:buFont typeface="Courier New" panose="02070309020205020404" pitchFamily="49" charset="0"/>
              <a:buChar char="o"/>
              <a:defRPr>
                <a:solidFill>
                  <a:srgbClr val="808084"/>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9" name="Slide Number Placeholder 5"/>
          <p:cNvSpPr txBox="1">
            <a:spLocks/>
          </p:cNvSpPr>
          <p:nvPr userDrawn="1"/>
        </p:nvSpPr>
        <p:spPr>
          <a:xfrm>
            <a:off x="6553200" y="6111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972C06-6D5E-4914-879A-8FEE5874EC2A}" type="slidenum">
              <a:rPr kumimoji="0" lang="en-US"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92761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13" name="Rectangle 12"/>
          <p:cNvSpPr/>
          <p:nvPr userDrawn="1"/>
        </p:nvSpPr>
        <p:spPr>
          <a:xfrm>
            <a:off x="600073" y="249868"/>
            <a:ext cx="7905751" cy="1027108"/>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174770"/>
              </a:solidFill>
            </a:endParaRPr>
          </a:p>
        </p:txBody>
      </p:sp>
      <p:sp>
        <p:nvSpPr>
          <p:cNvPr id="2" name="Title 1"/>
          <p:cNvSpPr>
            <a:spLocks noGrp="1"/>
          </p:cNvSpPr>
          <p:nvPr>
            <p:ph type="title"/>
          </p:nvPr>
        </p:nvSpPr>
        <p:spPr>
          <a:xfrm>
            <a:off x="628651" y="182493"/>
            <a:ext cx="7886700" cy="1243011"/>
          </a:xfrm>
        </p:spPr>
        <p:txBody>
          <a:bodyPr>
            <a:normAutofit/>
          </a:bodyPr>
          <a:lstStyle>
            <a:lvl1pPr>
              <a:defRPr sz="4800">
                <a:solidFill>
                  <a:schemeClr val="bg1"/>
                </a:solidFill>
                <a:latin typeface="Arial Narrow" panose="020B0606020202030204" pitchFamily="34" charset="0"/>
              </a:defRPr>
            </a:lvl1pPr>
          </a:lstStyle>
          <a:p>
            <a:endParaRPr lang="en-US" dirty="0"/>
          </a:p>
        </p:txBody>
      </p:sp>
      <p:sp>
        <p:nvSpPr>
          <p:cNvPr id="3" name="Content Placeholder 2"/>
          <p:cNvSpPr>
            <a:spLocks noGrp="1"/>
          </p:cNvSpPr>
          <p:nvPr>
            <p:ph idx="1"/>
          </p:nvPr>
        </p:nvSpPr>
        <p:spPr/>
        <p:txBody>
          <a:bodyPr/>
          <a:lstStyle>
            <a:lvl1pPr marL="457200" indent="-457200">
              <a:buSzPct val="110000"/>
              <a:buFont typeface="Arial Narrow" panose="020B0606020202030204" pitchFamily="34" charset="0"/>
              <a:buChar char="■"/>
              <a:defRPr>
                <a:solidFill>
                  <a:srgbClr val="808084"/>
                </a:solidFill>
                <a:latin typeface="Arial Narrow" panose="020B0606020202030204" pitchFamily="34" charset="0"/>
              </a:defRPr>
            </a:lvl1pPr>
            <a:lvl2pPr marL="800089" indent="-342900">
              <a:buFont typeface="Arial Narrow" panose="020B0606020202030204" pitchFamily="34" charset="0"/>
              <a:buChar char="●"/>
              <a:defRPr>
                <a:solidFill>
                  <a:srgbClr val="808084"/>
                </a:solidFill>
                <a:latin typeface="Arial Narrow" panose="020B0606020202030204" pitchFamily="34" charset="0"/>
              </a:defRPr>
            </a:lvl2pPr>
            <a:lvl3pPr marL="1142972" indent="-228594">
              <a:buFont typeface="Wingdings" panose="05000000000000000000" pitchFamily="2" charset="2"/>
              <a:buChar char="§"/>
              <a:defRPr>
                <a:solidFill>
                  <a:srgbClr val="808084"/>
                </a:solidFill>
                <a:latin typeface="Arial Narrow" panose="020B0606020202030204" pitchFamily="34" charset="0"/>
              </a:defRPr>
            </a:lvl3pPr>
            <a:lvl4pPr marL="1714466" indent="-342900">
              <a:buFont typeface="Arial" panose="020B0604020202020204" pitchFamily="34" charset="0"/>
              <a:buChar char="•"/>
              <a:defRPr>
                <a:solidFill>
                  <a:srgbClr val="808084"/>
                </a:solidFill>
                <a:latin typeface="Arial Narrow" panose="020B0606020202030204" pitchFamily="34" charset="0"/>
              </a:defRPr>
            </a:lvl4pPr>
            <a:lvl5pPr marL="2057348" indent="-228594">
              <a:buFont typeface="Courier New" panose="02070309020205020404" pitchFamily="49" charset="0"/>
              <a:buChar char="o"/>
              <a:defRPr>
                <a:solidFill>
                  <a:srgbClr val="808084"/>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9" name="Slide Number Placeholder 5"/>
          <p:cNvSpPr txBox="1">
            <a:spLocks/>
          </p:cNvSpPr>
          <p:nvPr userDrawn="1"/>
        </p:nvSpPr>
        <p:spPr>
          <a:xfrm>
            <a:off x="6553200" y="6111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972C06-6D5E-4914-879A-8FEE5874EC2A}" type="slidenum">
              <a:rPr kumimoji="0" lang="en-US"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850693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13" name="Rectangle 12"/>
          <p:cNvSpPr/>
          <p:nvPr userDrawn="1"/>
        </p:nvSpPr>
        <p:spPr>
          <a:xfrm>
            <a:off x="600073" y="249868"/>
            <a:ext cx="7905751" cy="1027108"/>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174770"/>
              </a:solidFill>
            </a:endParaRPr>
          </a:p>
        </p:txBody>
      </p:sp>
      <p:sp>
        <p:nvSpPr>
          <p:cNvPr id="2" name="Title 1"/>
          <p:cNvSpPr>
            <a:spLocks noGrp="1"/>
          </p:cNvSpPr>
          <p:nvPr>
            <p:ph type="title"/>
          </p:nvPr>
        </p:nvSpPr>
        <p:spPr>
          <a:xfrm>
            <a:off x="619124" y="147639"/>
            <a:ext cx="7886700" cy="1243011"/>
          </a:xfrm>
        </p:spPr>
        <p:txBody>
          <a:bodyPr/>
          <a:lstStyle>
            <a:lvl1pPr>
              <a:defRPr>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buSzPct val="110000"/>
              <a:buFont typeface="Arial Narrow" panose="020B0606020202030204" pitchFamily="34" charset="0"/>
              <a:buChar char="■"/>
              <a:defRPr>
                <a:solidFill>
                  <a:srgbClr val="808084"/>
                </a:solidFill>
                <a:latin typeface="Arial Narrow" panose="020B0606020202030204" pitchFamily="34" charset="0"/>
              </a:defRPr>
            </a:lvl1pPr>
            <a:lvl2pPr marL="800089" indent="-342900">
              <a:buFont typeface="Arial Narrow" panose="020B0606020202030204" pitchFamily="34" charset="0"/>
              <a:buChar char="●"/>
              <a:defRPr>
                <a:solidFill>
                  <a:srgbClr val="808084"/>
                </a:solidFill>
                <a:latin typeface="Arial Narrow" panose="020B0606020202030204" pitchFamily="34" charset="0"/>
              </a:defRPr>
            </a:lvl2pPr>
            <a:lvl3pPr marL="1142972" indent="-228594">
              <a:buFont typeface="Wingdings" panose="05000000000000000000" pitchFamily="2" charset="2"/>
              <a:buChar char="§"/>
              <a:defRPr>
                <a:solidFill>
                  <a:srgbClr val="808084"/>
                </a:solidFill>
                <a:latin typeface="Arial Narrow" panose="020B0606020202030204" pitchFamily="34" charset="0"/>
              </a:defRPr>
            </a:lvl3pPr>
            <a:lvl4pPr marL="1714466" indent="-342900">
              <a:buFont typeface="Arial" panose="020B0604020202020204" pitchFamily="34" charset="0"/>
              <a:buChar char="•"/>
              <a:defRPr>
                <a:solidFill>
                  <a:srgbClr val="808084"/>
                </a:solidFill>
                <a:latin typeface="Arial Narrow" panose="020B0606020202030204" pitchFamily="34" charset="0"/>
              </a:defRPr>
            </a:lvl4pPr>
            <a:lvl5pPr marL="2057348" indent="-228594">
              <a:buFont typeface="Courier New" panose="02070309020205020404" pitchFamily="49" charset="0"/>
              <a:buChar char="o"/>
              <a:defRPr>
                <a:solidFill>
                  <a:srgbClr val="808084"/>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9" name="Slide Number Placeholder 5"/>
          <p:cNvSpPr txBox="1">
            <a:spLocks/>
          </p:cNvSpPr>
          <p:nvPr userDrawn="1"/>
        </p:nvSpPr>
        <p:spPr>
          <a:xfrm>
            <a:off x="6553200" y="6111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972C06-6D5E-4914-879A-8FEE5874EC2A}" type="slidenum">
              <a:rPr kumimoji="0" lang="en-US"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539502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13" name="Rectangle 12"/>
          <p:cNvSpPr/>
          <p:nvPr userDrawn="1"/>
        </p:nvSpPr>
        <p:spPr>
          <a:xfrm>
            <a:off x="600073" y="249868"/>
            <a:ext cx="7905751" cy="1027108"/>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174770"/>
              </a:solidFill>
            </a:endParaRPr>
          </a:p>
        </p:txBody>
      </p:sp>
      <p:sp>
        <p:nvSpPr>
          <p:cNvPr id="2" name="Title 1"/>
          <p:cNvSpPr>
            <a:spLocks noGrp="1"/>
          </p:cNvSpPr>
          <p:nvPr>
            <p:ph type="title"/>
          </p:nvPr>
        </p:nvSpPr>
        <p:spPr>
          <a:xfrm>
            <a:off x="619124" y="147639"/>
            <a:ext cx="7886700" cy="1243011"/>
          </a:xfrm>
          <a:solidFill>
            <a:srgbClr val="808084"/>
          </a:solidFill>
        </p:spPr>
        <p:txBody>
          <a:bodyPr/>
          <a:lstStyle>
            <a:lvl1pPr>
              <a:defRPr>
                <a:solidFill>
                  <a:schemeClr val="bg1"/>
                </a:solidFill>
                <a:latin typeface="Arial Narrow" panose="020B0606020202030204" pitchFamily="34" charset="0"/>
              </a:defRPr>
            </a:lvl1pPr>
          </a:lstStyle>
          <a:p>
            <a:endParaRPr lang="en-US" dirty="0"/>
          </a:p>
        </p:txBody>
      </p:sp>
      <p:sp>
        <p:nvSpPr>
          <p:cNvPr id="3" name="Content Placeholder 2"/>
          <p:cNvSpPr>
            <a:spLocks noGrp="1"/>
          </p:cNvSpPr>
          <p:nvPr>
            <p:ph idx="1"/>
          </p:nvPr>
        </p:nvSpPr>
        <p:spPr/>
        <p:txBody>
          <a:bodyPr/>
          <a:lstStyle>
            <a:lvl1pPr marL="457200" indent="-457200">
              <a:buSzPct val="110000"/>
              <a:buFont typeface="Arial Narrow" panose="020B0606020202030204" pitchFamily="34" charset="0"/>
              <a:buChar char="■"/>
              <a:defRPr>
                <a:solidFill>
                  <a:srgbClr val="808084"/>
                </a:solidFill>
                <a:latin typeface="Arial Narrow" panose="020B0606020202030204" pitchFamily="34" charset="0"/>
              </a:defRPr>
            </a:lvl1pPr>
            <a:lvl2pPr marL="800089" indent="-342900">
              <a:buFont typeface="Arial Narrow" panose="020B0606020202030204" pitchFamily="34" charset="0"/>
              <a:buChar char="●"/>
              <a:defRPr>
                <a:solidFill>
                  <a:srgbClr val="808084"/>
                </a:solidFill>
                <a:latin typeface="Arial Narrow" panose="020B0606020202030204" pitchFamily="34" charset="0"/>
              </a:defRPr>
            </a:lvl2pPr>
            <a:lvl3pPr marL="1142972" indent="-228594">
              <a:buFont typeface="Wingdings" panose="05000000000000000000" pitchFamily="2" charset="2"/>
              <a:buChar char="§"/>
              <a:defRPr>
                <a:solidFill>
                  <a:srgbClr val="808084"/>
                </a:solidFill>
                <a:latin typeface="Arial Narrow" panose="020B0606020202030204" pitchFamily="34" charset="0"/>
              </a:defRPr>
            </a:lvl3pPr>
            <a:lvl4pPr marL="1714466" indent="-342900">
              <a:buFont typeface="Arial" panose="020B0604020202020204" pitchFamily="34" charset="0"/>
              <a:buChar char="•"/>
              <a:defRPr>
                <a:solidFill>
                  <a:srgbClr val="808084"/>
                </a:solidFill>
                <a:latin typeface="Arial Narrow" panose="020B0606020202030204" pitchFamily="34" charset="0"/>
              </a:defRPr>
            </a:lvl4pPr>
            <a:lvl5pPr marL="2057348" indent="-228594">
              <a:buFont typeface="Courier New" panose="02070309020205020404" pitchFamily="49" charset="0"/>
              <a:buChar char="o"/>
              <a:defRPr>
                <a:solidFill>
                  <a:srgbClr val="808084"/>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9" name="Slide Number Placeholder 5"/>
          <p:cNvSpPr txBox="1">
            <a:spLocks/>
          </p:cNvSpPr>
          <p:nvPr userDrawn="1"/>
        </p:nvSpPr>
        <p:spPr>
          <a:xfrm>
            <a:off x="6553200" y="6111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972C06-6D5E-4914-879A-8FEE5874EC2A}" type="slidenum">
              <a:rPr kumimoji="0" lang="en-US"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19103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2.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9A7B9-1DDE-410A-AF91-68DB6D3E2F4A}" type="datetimeFigureOut">
              <a:rPr lang="en-US" smtClean="0"/>
              <a:t>3/14/2019</a:t>
            </a:fld>
            <a:endParaRPr lang="en-US" dirty="0"/>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1E85F-978D-4111-B005-B61BE0DC05E7}" type="slidenum">
              <a:rPr lang="en-US" smtClean="0"/>
              <a:t>‹#›</a:t>
            </a:fld>
            <a:endParaRPr lang="en-US" dirty="0"/>
          </a:p>
        </p:txBody>
      </p:sp>
    </p:spTree>
    <p:extLst>
      <p:ext uri="{BB962C8B-B14F-4D97-AF65-F5344CB8AC3E}">
        <p14:creationId xmlns:p14="http://schemas.microsoft.com/office/powerpoint/2010/main" val="1722975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710" r:id="rId4"/>
    <p:sldLayoutId id="2147483709" r:id="rId5"/>
    <p:sldLayoutId id="2147483670" r:id="rId6"/>
    <p:sldLayoutId id="2147483691" r:id="rId7"/>
    <p:sldLayoutId id="2147483671" r:id="rId8"/>
    <p:sldLayoutId id="2147483681" r:id="rId9"/>
    <p:sldLayoutId id="2147483663" r:id="rId10"/>
    <p:sldLayoutId id="2147483664" r:id="rId11"/>
    <p:sldLayoutId id="2147483665" r:id="rId12"/>
    <p:sldLayoutId id="2147483675" r:id="rId13"/>
    <p:sldLayoutId id="2147483666" r:id="rId14"/>
    <p:sldLayoutId id="2147483676" r:id="rId15"/>
    <p:sldLayoutId id="2147483679" r:id="rId16"/>
    <p:sldLayoutId id="2147483677" r:id="rId17"/>
    <p:sldLayoutId id="2147483678" r:id="rId18"/>
    <p:sldLayoutId id="2147483682" r:id="rId19"/>
    <p:sldLayoutId id="2147483683" r:id="rId20"/>
    <p:sldLayoutId id="2147483686" r:id="rId21"/>
    <p:sldLayoutId id="2147483690" r:id="rId22"/>
    <p:sldLayoutId id="2147483687" r:id="rId23"/>
    <p:sldLayoutId id="2147483688" r:id="rId24"/>
    <p:sldLayoutId id="2147483689" r:id="rId25"/>
    <p:sldLayoutId id="2147483684" r:id="rId26"/>
    <p:sldLayoutId id="2147483685" r:id="rId27"/>
    <p:sldLayoutId id="2147483680" r:id="rId28"/>
    <p:sldLayoutId id="2147483667" r:id="rId29"/>
    <p:sldLayoutId id="2147483674" r:id="rId30"/>
    <p:sldLayoutId id="2147483704" r:id="rId31"/>
    <p:sldLayoutId id="2147483708" r:id="rId32"/>
    <p:sldLayoutId id="2147483705" r:id="rId33"/>
    <p:sldLayoutId id="2147483706" r:id="rId34"/>
    <p:sldLayoutId id="2147483707" r:id="rId35"/>
    <p:sldLayoutId id="2147483668" r:id="rId36"/>
    <p:sldLayoutId id="2147483673" r:id="rId37"/>
  </p:sldLayoutIdLst>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C9EBD-0A19-4D76-AB71-4E76DAA879E8}" type="datetimeFigureOut">
              <a:rPr lang="en-US" smtClean="0"/>
              <a:t>3/14/2019</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66CEF-48C0-4C30-8D00-41F7BA0FD20B}" type="slidenum">
              <a:rPr lang="en-US" smtClean="0"/>
              <a:t>‹#›</a:t>
            </a:fld>
            <a:endParaRPr lang="en-US" dirty="0"/>
          </a:p>
        </p:txBody>
      </p:sp>
    </p:spTree>
    <p:extLst>
      <p:ext uri="{BB962C8B-B14F-4D97-AF65-F5344CB8AC3E}">
        <p14:creationId xmlns:p14="http://schemas.microsoft.com/office/powerpoint/2010/main" val="163079840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1" y="717439"/>
            <a:ext cx="7772400" cy="1012031"/>
          </a:xfrm>
        </p:spPr>
        <p:txBody>
          <a:bodyPr/>
          <a:lstStyle/>
          <a:p>
            <a:r>
              <a:rPr lang="en-US" sz="5400" dirty="0">
                <a:solidFill>
                  <a:schemeClr val="bg1"/>
                </a:solidFill>
              </a:rPr>
              <a:t>Errors and Omissions</a:t>
            </a:r>
          </a:p>
        </p:txBody>
      </p:sp>
      <p:sp>
        <p:nvSpPr>
          <p:cNvPr id="5" name="Subtitle 4"/>
          <p:cNvSpPr>
            <a:spLocks noGrp="1"/>
          </p:cNvSpPr>
          <p:nvPr>
            <p:ph type="subTitle" idx="1"/>
          </p:nvPr>
        </p:nvSpPr>
        <p:spPr>
          <a:xfrm>
            <a:off x="1085851" y="3614262"/>
            <a:ext cx="6858000" cy="1131024"/>
          </a:xfrm>
        </p:spPr>
        <p:txBody>
          <a:bodyPr>
            <a:normAutofit fontScale="92500" lnSpcReduction="10000"/>
          </a:bodyPr>
          <a:lstStyle/>
          <a:p>
            <a:r>
              <a:rPr lang="en-US" sz="4000" dirty="0"/>
              <a:t>Avoiding E&amp;O Loss </a:t>
            </a:r>
          </a:p>
          <a:p>
            <a:r>
              <a:rPr lang="en-US" sz="3200" dirty="0"/>
              <a:t>Two Hour Continuing Education Class</a:t>
            </a:r>
          </a:p>
        </p:txBody>
      </p:sp>
    </p:spTree>
    <p:extLst>
      <p:ext uri="{BB962C8B-B14F-4D97-AF65-F5344CB8AC3E}">
        <p14:creationId xmlns:p14="http://schemas.microsoft.com/office/powerpoint/2010/main" val="126387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Role</a:t>
            </a:r>
            <a:br>
              <a:rPr lang="en-US" dirty="0"/>
            </a:br>
            <a:r>
              <a:rPr lang="en-US" dirty="0"/>
              <a:t>of Documentation</a:t>
            </a:r>
          </a:p>
        </p:txBody>
      </p:sp>
    </p:spTree>
    <p:extLst>
      <p:ext uri="{BB962C8B-B14F-4D97-AF65-F5344CB8AC3E}">
        <p14:creationId xmlns:p14="http://schemas.microsoft.com/office/powerpoint/2010/main" val="2782241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789802" y="2049136"/>
            <a:ext cx="4627085" cy="3441226"/>
          </a:xfrm>
          <a:prstGeom prst="rect">
            <a:avLst/>
          </a:prstGeom>
          <a:solidFill>
            <a:srgbClr val="7FBA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4"/>
          <p:cNvSpPr/>
          <p:nvPr/>
        </p:nvSpPr>
        <p:spPr>
          <a:xfrm rot="10800000" flipH="1">
            <a:off x="6105527" y="1938968"/>
            <a:ext cx="2223428" cy="3562411"/>
          </a:xfrm>
          <a:custGeom>
            <a:avLst/>
            <a:gdLst>
              <a:gd name="connsiteX0" fmla="*/ 0 w 2699132"/>
              <a:gd name="connsiteY0" fmla="*/ 0 h 3360823"/>
              <a:gd name="connsiteX1" fmla="*/ 2699132 w 2699132"/>
              <a:gd name="connsiteY1" fmla="*/ 0 h 3360823"/>
              <a:gd name="connsiteX2" fmla="*/ 2699132 w 2699132"/>
              <a:gd name="connsiteY2" fmla="*/ 3360823 h 3360823"/>
              <a:gd name="connsiteX3" fmla="*/ 0 w 2699132"/>
              <a:gd name="connsiteY3" fmla="*/ 3360823 h 3360823"/>
              <a:gd name="connsiteX4" fmla="*/ 0 w 2699132"/>
              <a:gd name="connsiteY4" fmla="*/ 0 h 3360823"/>
              <a:gd name="connsiteX0" fmla="*/ 0 w 2699132"/>
              <a:gd name="connsiteY0" fmla="*/ 0 h 3360823"/>
              <a:gd name="connsiteX1" fmla="*/ 2699132 w 2699132"/>
              <a:gd name="connsiteY1" fmla="*/ 231354 h 3360823"/>
              <a:gd name="connsiteX2" fmla="*/ 2699132 w 2699132"/>
              <a:gd name="connsiteY2" fmla="*/ 3360823 h 3360823"/>
              <a:gd name="connsiteX3" fmla="*/ 0 w 2699132"/>
              <a:gd name="connsiteY3" fmla="*/ 3360823 h 3360823"/>
              <a:gd name="connsiteX4" fmla="*/ 0 w 2699132"/>
              <a:gd name="connsiteY4" fmla="*/ 0 h 3360823"/>
              <a:gd name="connsiteX0" fmla="*/ 0 w 2710149"/>
              <a:gd name="connsiteY0" fmla="*/ 0 h 3360823"/>
              <a:gd name="connsiteX1" fmla="*/ 2699132 w 2710149"/>
              <a:gd name="connsiteY1" fmla="*/ 231354 h 3360823"/>
              <a:gd name="connsiteX2" fmla="*/ 2710149 w 2710149"/>
              <a:gd name="connsiteY2" fmla="*/ 3030317 h 3360823"/>
              <a:gd name="connsiteX3" fmla="*/ 0 w 2710149"/>
              <a:gd name="connsiteY3" fmla="*/ 3360823 h 3360823"/>
              <a:gd name="connsiteX4" fmla="*/ 0 w 2710149"/>
              <a:gd name="connsiteY4" fmla="*/ 0 h 3360823"/>
              <a:gd name="connsiteX0" fmla="*/ 0 w 2710149"/>
              <a:gd name="connsiteY0" fmla="*/ 0 h 3360823"/>
              <a:gd name="connsiteX1" fmla="*/ 2699132 w 2710149"/>
              <a:gd name="connsiteY1" fmla="*/ 231354 h 3360823"/>
              <a:gd name="connsiteX2" fmla="*/ 2710149 w 2710149"/>
              <a:gd name="connsiteY2" fmla="*/ 3349727 h 3360823"/>
              <a:gd name="connsiteX3" fmla="*/ 0 w 2710149"/>
              <a:gd name="connsiteY3" fmla="*/ 3360823 h 3360823"/>
              <a:gd name="connsiteX4" fmla="*/ 0 w 2710149"/>
              <a:gd name="connsiteY4" fmla="*/ 0 h 3360823"/>
              <a:gd name="connsiteX0" fmla="*/ 0 w 2710149"/>
              <a:gd name="connsiteY0" fmla="*/ 0 h 3349727"/>
              <a:gd name="connsiteX1" fmla="*/ 2699132 w 2710149"/>
              <a:gd name="connsiteY1" fmla="*/ 231354 h 3349727"/>
              <a:gd name="connsiteX2" fmla="*/ 2710149 w 2710149"/>
              <a:gd name="connsiteY2" fmla="*/ 3349727 h 3349727"/>
              <a:gd name="connsiteX3" fmla="*/ 25094 w 2710149"/>
              <a:gd name="connsiteY3" fmla="*/ 3176920 h 3349727"/>
              <a:gd name="connsiteX4" fmla="*/ 0 w 2710149"/>
              <a:gd name="connsiteY4" fmla="*/ 0 h 3349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0149" h="3349727">
                <a:moveTo>
                  <a:pt x="0" y="0"/>
                </a:moveTo>
                <a:lnTo>
                  <a:pt x="2699132" y="231354"/>
                </a:lnTo>
                <a:cubicBezTo>
                  <a:pt x="2702804" y="1164342"/>
                  <a:pt x="2706477" y="2416739"/>
                  <a:pt x="2710149" y="3349727"/>
                </a:cubicBezTo>
                <a:lnTo>
                  <a:pt x="25094" y="3176920"/>
                </a:lnTo>
                <a:lnTo>
                  <a:pt x="0" y="0"/>
                </a:lnTo>
                <a:close/>
              </a:path>
            </a:pathLst>
          </a:custGeom>
          <a:solidFill>
            <a:schemeClr val="bg1"/>
          </a:solidFill>
          <a:ln w="57150">
            <a:solidFill>
              <a:srgbClr val="7F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7FBA00"/>
                </a:solidFill>
              </a:ln>
              <a:noFill/>
            </a:endParaRPr>
          </a:p>
        </p:txBody>
      </p:sp>
      <p:sp>
        <p:nvSpPr>
          <p:cNvPr id="10" name="Rectangle 4"/>
          <p:cNvSpPr/>
          <p:nvPr/>
        </p:nvSpPr>
        <p:spPr>
          <a:xfrm rot="10800000">
            <a:off x="3889159" y="1938968"/>
            <a:ext cx="2223428" cy="3562411"/>
          </a:xfrm>
          <a:custGeom>
            <a:avLst/>
            <a:gdLst>
              <a:gd name="connsiteX0" fmla="*/ 0 w 2699132"/>
              <a:gd name="connsiteY0" fmla="*/ 0 h 3360823"/>
              <a:gd name="connsiteX1" fmla="*/ 2699132 w 2699132"/>
              <a:gd name="connsiteY1" fmla="*/ 0 h 3360823"/>
              <a:gd name="connsiteX2" fmla="*/ 2699132 w 2699132"/>
              <a:gd name="connsiteY2" fmla="*/ 3360823 h 3360823"/>
              <a:gd name="connsiteX3" fmla="*/ 0 w 2699132"/>
              <a:gd name="connsiteY3" fmla="*/ 3360823 h 3360823"/>
              <a:gd name="connsiteX4" fmla="*/ 0 w 2699132"/>
              <a:gd name="connsiteY4" fmla="*/ 0 h 3360823"/>
              <a:gd name="connsiteX0" fmla="*/ 0 w 2699132"/>
              <a:gd name="connsiteY0" fmla="*/ 0 h 3360823"/>
              <a:gd name="connsiteX1" fmla="*/ 2699132 w 2699132"/>
              <a:gd name="connsiteY1" fmla="*/ 231354 h 3360823"/>
              <a:gd name="connsiteX2" fmla="*/ 2699132 w 2699132"/>
              <a:gd name="connsiteY2" fmla="*/ 3360823 h 3360823"/>
              <a:gd name="connsiteX3" fmla="*/ 0 w 2699132"/>
              <a:gd name="connsiteY3" fmla="*/ 3360823 h 3360823"/>
              <a:gd name="connsiteX4" fmla="*/ 0 w 2699132"/>
              <a:gd name="connsiteY4" fmla="*/ 0 h 3360823"/>
              <a:gd name="connsiteX0" fmla="*/ 0 w 2710149"/>
              <a:gd name="connsiteY0" fmla="*/ 0 h 3360823"/>
              <a:gd name="connsiteX1" fmla="*/ 2699132 w 2710149"/>
              <a:gd name="connsiteY1" fmla="*/ 231354 h 3360823"/>
              <a:gd name="connsiteX2" fmla="*/ 2710149 w 2710149"/>
              <a:gd name="connsiteY2" fmla="*/ 3030317 h 3360823"/>
              <a:gd name="connsiteX3" fmla="*/ 0 w 2710149"/>
              <a:gd name="connsiteY3" fmla="*/ 3360823 h 3360823"/>
              <a:gd name="connsiteX4" fmla="*/ 0 w 2710149"/>
              <a:gd name="connsiteY4" fmla="*/ 0 h 3360823"/>
              <a:gd name="connsiteX0" fmla="*/ 0 w 2710149"/>
              <a:gd name="connsiteY0" fmla="*/ 0 h 3360823"/>
              <a:gd name="connsiteX1" fmla="*/ 2699132 w 2710149"/>
              <a:gd name="connsiteY1" fmla="*/ 231354 h 3360823"/>
              <a:gd name="connsiteX2" fmla="*/ 2710149 w 2710149"/>
              <a:gd name="connsiteY2" fmla="*/ 3349727 h 3360823"/>
              <a:gd name="connsiteX3" fmla="*/ 0 w 2710149"/>
              <a:gd name="connsiteY3" fmla="*/ 3360823 h 3360823"/>
              <a:gd name="connsiteX4" fmla="*/ 0 w 2710149"/>
              <a:gd name="connsiteY4" fmla="*/ 0 h 3360823"/>
              <a:gd name="connsiteX0" fmla="*/ 0 w 2710149"/>
              <a:gd name="connsiteY0" fmla="*/ 0 h 3349727"/>
              <a:gd name="connsiteX1" fmla="*/ 2699132 w 2710149"/>
              <a:gd name="connsiteY1" fmla="*/ 231354 h 3349727"/>
              <a:gd name="connsiteX2" fmla="*/ 2710149 w 2710149"/>
              <a:gd name="connsiteY2" fmla="*/ 3349727 h 3349727"/>
              <a:gd name="connsiteX3" fmla="*/ 25094 w 2710149"/>
              <a:gd name="connsiteY3" fmla="*/ 3176920 h 3349727"/>
              <a:gd name="connsiteX4" fmla="*/ 0 w 2710149"/>
              <a:gd name="connsiteY4" fmla="*/ 0 h 3349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0149" h="3349727">
                <a:moveTo>
                  <a:pt x="0" y="0"/>
                </a:moveTo>
                <a:lnTo>
                  <a:pt x="2699132" y="231354"/>
                </a:lnTo>
                <a:cubicBezTo>
                  <a:pt x="2702804" y="1164342"/>
                  <a:pt x="2706477" y="2416739"/>
                  <a:pt x="2710149" y="3349727"/>
                </a:cubicBezTo>
                <a:lnTo>
                  <a:pt x="25094" y="3176920"/>
                </a:lnTo>
                <a:lnTo>
                  <a:pt x="0" y="0"/>
                </a:lnTo>
                <a:close/>
              </a:path>
            </a:pathLst>
          </a:custGeom>
          <a:solidFill>
            <a:schemeClr val="bg1"/>
          </a:solidFill>
          <a:ln w="57150">
            <a:solidFill>
              <a:srgbClr val="7F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7FBA00"/>
                </a:solidFill>
              </a:ln>
              <a:noFill/>
            </a:endParaRPr>
          </a:p>
        </p:txBody>
      </p:sp>
      <p:sp>
        <p:nvSpPr>
          <p:cNvPr id="2" name="Title 1"/>
          <p:cNvSpPr>
            <a:spLocks noGrp="1"/>
          </p:cNvSpPr>
          <p:nvPr>
            <p:ph type="title"/>
          </p:nvPr>
        </p:nvSpPr>
        <p:spPr/>
        <p:txBody>
          <a:bodyPr/>
          <a:lstStyle/>
          <a:p>
            <a:r>
              <a:rPr lang="en-US" dirty="0"/>
              <a:t>The Role of Documentation</a:t>
            </a:r>
          </a:p>
        </p:txBody>
      </p:sp>
      <p:sp>
        <p:nvSpPr>
          <p:cNvPr id="3" name="Content Placeholder 2"/>
          <p:cNvSpPr>
            <a:spLocks noGrp="1"/>
          </p:cNvSpPr>
          <p:nvPr>
            <p:ph idx="1"/>
          </p:nvPr>
        </p:nvSpPr>
        <p:spPr>
          <a:xfrm>
            <a:off x="628651" y="3071389"/>
            <a:ext cx="2654170" cy="893045"/>
          </a:xfrm>
        </p:spPr>
        <p:txBody>
          <a:bodyPr/>
          <a:lstStyle/>
          <a:p>
            <a:pPr marL="0" indent="0">
              <a:buNone/>
            </a:pPr>
            <a:r>
              <a:rPr lang="en-US" dirty="0">
                <a:solidFill>
                  <a:srgbClr val="7FBA00"/>
                </a:solidFill>
              </a:rPr>
              <a:t>What do we mean by documentation?</a:t>
            </a:r>
          </a:p>
        </p:txBody>
      </p:sp>
      <p:sp>
        <p:nvSpPr>
          <p:cNvPr id="4" name="TextBox 3"/>
          <p:cNvSpPr txBox="1"/>
          <p:nvPr/>
        </p:nvSpPr>
        <p:spPr>
          <a:xfrm>
            <a:off x="4109494" y="2843252"/>
            <a:ext cx="4120308" cy="1200329"/>
          </a:xfrm>
          <a:prstGeom prst="rect">
            <a:avLst/>
          </a:prstGeom>
          <a:solidFill>
            <a:schemeClr val="bg1"/>
          </a:solidFill>
        </p:spPr>
        <p:txBody>
          <a:bodyPr wrap="square" rtlCol="0">
            <a:spAutoFit/>
          </a:bodyPr>
          <a:lstStyle/>
          <a:p>
            <a:pPr algn="ctr"/>
            <a:r>
              <a:rPr lang="en-US" sz="2400" dirty="0">
                <a:solidFill>
                  <a:srgbClr val="808084"/>
                </a:solidFill>
                <a:latin typeface="Arial Narrow" panose="020B0606020202030204" pitchFamily="34" charset="0"/>
              </a:rPr>
              <a:t>Material that provides official information or evidence or that serves as a record. </a:t>
            </a:r>
          </a:p>
        </p:txBody>
      </p:sp>
    </p:spTree>
    <p:extLst>
      <p:ext uri="{BB962C8B-B14F-4D97-AF65-F5344CB8AC3E}">
        <p14:creationId xmlns:p14="http://schemas.microsoft.com/office/powerpoint/2010/main" val="297072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Documentation</a:t>
            </a:r>
          </a:p>
        </p:txBody>
      </p:sp>
      <p:sp>
        <p:nvSpPr>
          <p:cNvPr id="3" name="Content Placeholder 2"/>
          <p:cNvSpPr>
            <a:spLocks noGrp="1"/>
          </p:cNvSpPr>
          <p:nvPr>
            <p:ph idx="1"/>
          </p:nvPr>
        </p:nvSpPr>
        <p:spPr>
          <a:xfrm>
            <a:off x="628651" y="1583887"/>
            <a:ext cx="7886700" cy="2624991"/>
          </a:xfrm>
        </p:spPr>
        <p:txBody>
          <a:bodyPr/>
          <a:lstStyle/>
          <a:p>
            <a:pPr marL="0" indent="0">
              <a:buNone/>
            </a:pPr>
            <a:r>
              <a:rPr lang="en-US" dirty="0">
                <a:solidFill>
                  <a:srgbClr val="7FBA00"/>
                </a:solidFill>
              </a:rPr>
              <a:t>Documentation is important because it is a recognized form of evidence.</a:t>
            </a:r>
          </a:p>
          <a:p>
            <a:pPr>
              <a:buFont typeface="Wingdings" panose="05000000000000000000" pitchFamily="2" charset="2"/>
              <a:buChar char="§"/>
            </a:pPr>
            <a:r>
              <a:rPr lang="en-US" sz="2400" dirty="0"/>
              <a:t>Evidence is proof that can be offered at trial to convince the court or jury of the truth of a contention.</a:t>
            </a:r>
          </a:p>
          <a:p>
            <a:pPr>
              <a:lnSpc>
                <a:spcPct val="100000"/>
              </a:lnSpc>
              <a:buFont typeface="Wingdings" panose="05000000000000000000" pitchFamily="2" charset="2"/>
              <a:buChar char="§"/>
            </a:pPr>
            <a:r>
              <a:rPr lang="en-US" sz="2400" dirty="0"/>
              <a:t>The court in this country recognizes two primary types of evidence:</a:t>
            </a:r>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5162" y="4239138"/>
            <a:ext cx="652687" cy="65442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6238" y="4238703"/>
            <a:ext cx="652687" cy="654861"/>
          </a:xfrm>
          <a:prstGeom prst="rect">
            <a:avLst/>
          </a:prstGeom>
        </p:spPr>
      </p:pic>
      <p:sp>
        <p:nvSpPr>
          <p:cNvPr id="7" name="TextBox 6"/>
          <p:cNvSpPr txBox="1"/>
          <p:nvPr/>
        </p:nvSpPr>
        <p:spPr>
          <a:xfrm>
            <a:off x="2077849" y="4274831"/>
            <a:ext cx="2527203" cy="1569660"/>
          </a:xfrm>
          <a:prstGeom prst="rect">
            <a:avLst/>
          </a:prstGeom>
          <a:noFill/>
        </p:spPr>
        <p:txBody>
          <a:bodyPr wrap="square" rtlCol="0">
            <a:spAutoFit/>
          </a:bodyPr>
          <a:lstStyle/>
          <a:p>
            <a:r>
              <a:rPr lang="en-US" sz="2400" dirty="0">
                <a:solidFill>
                  <a:srgbClr val="51B5E0"/>
                </a:solidFill>
                <a:latin typeface="Arial Narrow" panose="020B0606020202030204" pitchFamily="34" charset="0"/>
              </a:rPr>
              <a:t>Tangible evidence:</a:t>
            </a:r>
            <a:br>
              <a:rPr lang="en-US" sz="2400" dirty="0">
                <a:solidFill>
                  <a:srgbClr val="51B5E0"/>
                </a:solidFill>
                <a:latin typeface="Arial Narrow" panose="020B0606020202030204" pitchFamily="34" charset="0"/>
              </a:rPr>
            </a:br>
            <a:r>
              <a:rPr lang="en-US" sz="2400" dirty="0">
                <a:solidFill>
                  <a:srgbClr val="808084"/>
                </a:solidFill>
                <a:latin typeface="Arial Narrow" panose="020B0606020202030204" pitchFamily="34" charset="0"/>
              </a:rPr>
              <a:t>documentation, records, exhibits, and objects.</a:t>
            </a:r>
          </a:p>
        </p:txBody>
      </p:sp>
      <p:sp>
        <p:nvSpPr>
          <p:cNvPr id="8" name="TextBox 7"/>
          <p:cNvSpPr txBox="1"/>
          <p:nvPr/>
        </p:nvSpPr>
        <p:spPr>
          <a:xfrm>
            <a:off x="5409283" y="4274831"/>
            <a:ext cx="2798285" cy="1200329"/>
          </a:xfrm>
          <a:prstGeom prst="rect">
            <a:avLst/>
          </a:prstGeom>
          <a:noFill/>
        </p:spPr>
        <p:txBody>
          <a:bodyPr wrap="square" rtlCol="0">
            <a:spAutoFit/>
          </a:bodyPr>
          <a:lstStyle/>
          <a:p>
            <a:r>
              <a:rPr lang="en-US" sz="2400" dirty="0">
                <a:solidFill>
                  <a:srgbClr val="51B5E0"/>
                </a:solidFill>
                <a:latin typeface="Arial Narrow" panose="020B0606020202030204" pitchFamily="34" charset="0"/>
              </a:rPr>
              <a:t>Oral evidence:</a:t>
            </a:r>
            <a:br>
              <a:rPr lang="en-US" sz="2400" dirty="0">
                <a:solidFill>
                  <a:srgbClr val="51B5E0"/>
                </a:solidFill>
                <a:latin typeface="Arial Narrow" panose="020B0606020202030204" pitchFamily="34" charset="0"/>
              </a:rPr>
            </a:br>
            <a:r>
              <a:rPr lang="en-US" sz="2400" dirty="0">
                <a:solidFill>
                  <a:srgbClr val="808084"/>
                </a:solidFill>
                <a:latin typeface="Arial Narrow" panose="020B0606020202030204" pitchFamily="34" charset="0"/>
              </a:rPr>
              <a:t>the testimony of witnesses.</a:t>
            </a:r>
          </a:p>
        </p:txBody>
      </p:sp>
      <p:sp>
        <p:nvSpPr>
          <p:cNvPr id="9" name="Rectangle 8"/>
          <p:cNvSpPr/>
          <p:nvPr/>
        </p:nvSpPr>
        <p:spPr>
          <a:xfrm>
            <a:off x="5064981" y="4420925"/>
            <a:ext cx="119269" cy="71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874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628651" y="1552356"/>
            <a:ext cx="7886700" cy="1876644"/>
          </a:xfrm>
        </p:spPr>
        <p:txBody>
          <a:bodyPr>
            <a:normAutofit/>
          </a:bodyPr>
          <a:lstStyle/>
          <a:p>
            <a:pPr marL="0" indent="0">
              <a:buNone/>
            </a:pPr>
            <a:r>
              <a:rPr lang="en-US" sz="2400" dirty="0"/>
              <a:t>One of the small businesses you insure has been served with papers and is now facing a significant liability claim. It has become obvious that its policy limits will not be adequate to cover the damages. Desperate, the company is now contending that you never offered it an umbrella liability policy.</a:t>
            </a:r>
          </a:p>
          <a:p>
            <a:pPr lvl="1"/>
            <a:endParaRPr lang="en-US" dirty="0"/>
          </a:p>
        </p:txBody>
      </p:sp>
      <p:sp>
        <p:nvSpPr>
          <p:cNvPr id="4" name="Rectangle 3"/>
          <p:cNvSpPr/>
          <p:nvPr/>
        </p:nvSpPr>
        <p:spPr>
          <a:xfrm>
            <a:off x="3124201" y="3527277"/>
            <a:ext cx="5419725" cy="2308324"/>
          </a:xfrm>
          <a:prstGeom prst="rect">
            <a:avLst/>
          </a:prstGeom>
        </p:spPr>
        <p:txBody>
          <a:bodyPr wrap="square">
            <a:spAutoFit/>
          </a:bodyPr>
          <a:lstStyle/>
          <a:p>
            <a:r>
              <a:rPr lang="en-US" sz="2400" dirty="0">
                <a:solidFill>
                  <a:srgbClr val="808084"/>
                </a:solidFill>
                <a:latin typeface="Arial Narrow" panose="020B0606020202030204" pitchFamily="34" charset="0"/>
              </a:rPr>
              <a:t>You remember discussing this coverage with the decision-maker. He complained that he was already “insurance poor” and simply could not afford to purchase any more coverage. He said the company would just have to “take its chances,” and he did not order the policy.</a:t>
            </a:r>
          </a:p>
        </p:txBody>
      </p:sp>
      <p:sp>
        <p:nvSpPr>
          <p:cNvPr id="5" name="Cloud 4"/>
          <p:cNvSpPr/>
          <p:nvPr/>
        </p:nvSpPr>
        <p:spPr>
          <a:xfrm>
            <a:off x="2305050" y="3527277"/>
            <a:ext cx="733426" cy="581025"/>
          </a:xfrm>
          <a:prstGeom prst="clou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057400" y="3381375"/>
            <a:ext cx="114300" cy="1143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155677" y="3519265"/>
            <a:ext cx="149373" cy="14937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468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Ask Yourself</a:t>
            </a:r>
          </a:p>
        </p:txBody>
      </p:sp>
      <p:sp>
        <p:nvSpPr>
          <p:cNvPr id="3" name="Content Placeholder 2"/>
          <p:cNvSpPr>
            <a:spLocks noGrp="1"/>
          </p:cNvSpPr>
          <p:nvPr>
            <p:ph idx="1"/>
          </p:nvPr>
        </p:nvSpPr>
        <p:spPr>
          <a:xfrm>
            <a:off x="628651" y="1552356"/>
            <a:ext cx="7886700" cy="4351338"/>
          </a:xfrm>
        </p:spPr>
        <p:txBody>
          <a:bodyPr/>
          <a:lstStyle/>
          <a:p>
            <a:pPr marL="0" indent="0">
              <a:buNone/>
            </a:pPr>
            <a:r>
              <a:rPr lang="en-US" dirty="0">
                <a:solidFill>
                  <a:srgbClr val="7FBA00"/>
                </a:solidFill>
              </a:rPr>
              <a:t>What will we find in your file?</a:t>
            </a:r>
          </a:p>
          <a:p>
            <a:pPr lvl="1">
              <a:buFont typeface="Wingdings" panose="05000000000000000000" pitchFamily="2" charset="2"/>
              <a:buChar char="§"/>
            </a:pPr>
            <a:r>
              <a:rPr lang="en-US" dirty="0"/>
              <a:t>Did you get the client to sign a form stating that you offered the coverage but he chose not to buy it?</a:t>
            </a:r>
          </a:p>
          <a:p>
            <a:pPr lvl="1">
              <a:buFont typeface="Wingdings" panose="05000000000000000000" pitchFamily="2" charset="2"/>
              <a:buChar char="§"/>
            </a:pPr>
            <a:r>
              <a:rPr lang="en-US" dirty="0"/>
              <a:t>Did you get the decision-maker to initial his rejection on your proposal?</a:t>
            </a:r>
          </a:p>
          <a:p>
            <a:pPr lvl="1">
              <a:buFont typeface="Wingdings" panose="05000000000000000000" pitchFamily="2" charset="2"/>
              <a:buChar char="§"/>
            </a:pPr>
            <a:r>
              <a:rPr lang="en-US" dirty="0"/>
              <a:t>Did you make some notes in the file?</a:t>
            </a:r>
          </a:p>
          <a:p>
            <a:pPr lvl="1">
              <a:buFont typeface="Wingdings" panose="05000000000000000000" pitchFamily="2" charset="2"/>
              <a:buChar char="§"/>
            </a:pPr>
            <a:r>
              <a:rPr lang="en-US" dirty="0"/>
              <a:t>Did you send an email confirming his declination with a request for a receipt showing that it was received and read?</a:t>
            </a:r>
          </a:p>
        </p:txBody>
      </p:sp>
    </p:spTree>
    <p:extLst>
      <p:ext uri="{BB962C8B-B14F-4D97-AF65-F5344CB8AC3E}">
        <p14:creationId xmlns:p14="http://schemas.microsoft.com/office/powerpoint/2010/main" val="354528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vs. the Client</a:t>
            </a:r>
          </a:p>
        </p:txBody>
      </p:sp>
      <p:sp>
        <p:nvSpPr>
          <p:cNvPr id="3" name="Content Placeholder 2"/>
          <p:cNvSpPr>
            <a:spLocks noGrp="1"/>
          </p:cNvSpPr>
          <p:nvPr>
            <p:ph idx="1"/>
          </p:nvPr>
        </p:nvSpPr>
        <p:spPr>
          <a:xfrm>
            <a:off x="628652" y="1577975"/>
            <a:ext cx="4717900" cy="4351338"/>
          </a:xfrm>
        </p:spPr>
        <p:txBody>
          <a:bodyPr/>
          <a:lstStyle/>
          <a:p>
            <a:pPr marL="0" indent="0">
              <a:buNone/>
            </a:pPr>
            <a:r>
              <a:rPr lang="en-US" dirty="0"/>
              <a:t>Without some documentary evidence, the claim could come down to your credibility versus that of the client. </a:t>
            </a:r>
          </a:p>
          <a:p>
            <a:pPr marL="0" indent="0">
              <a:buNone/>
            </a:pPr>
            <a:r>
              <a:rPr lang="en-US" dirty="0"/>
              <a:t>Remember, you may have one strike against you simply because you are in the insurance industry. Will your testimony be strong enough to save you?</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953" t="28434" r="49020" b="5749"/>
          <a:stretch/>
        </p:blipFill>
        <p:spPr>
          <a:xfrm>
            <a:off x="6678878" y="1577975"/>
            <a:ext cx="1441386" cy="170345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1540" t="10129" r="8433" b="24054"/>
          <a:stretch/>
        </p:blipFill>
        <p:spPr>
          <a:xfrm>
            <a:off x="6678878" y="3846033"/>
            <a:ext cx="1441386" cy="1703456"/>
          </a:xfrm>
          <a:prstGeom prst="rect">
            <a:avLst/>
          </a:prstGeom>
        </p:spPr>
      </p:pic>
      <p:sp>
        <p:nvSpPr>
          <p:cNvPr id="6" name="TextBox 5"/>
          <p:cNvSpPr txBox="1"/>
          <p:nvPr/>
        </p:nvSpPr>
        <p:spPr>
          <a:xfrm>
            <a:off x="7006916" y="3373610"/>
            <a:ext cx="785309" cy="461665"/>
          </a:xfrm>
          <a:prstGeom prst="rect">
            <a:avLst/>
          </a:prstGeom>
          <a:noFill/>
        </p:spPr>
        <p:txBody>
          <a:bodyPr wrap="square" rtlCol="0">
            <a:spAutoFit/>
          </a:bodyPr>
          <a:lstStyle/>
          <a:p>
            <a:pPr algn="ctr"/>
            <a:r>
              <a:rPr lang="en-US" sz="2400" dirty="0">
                <a:solidFill>
                  <a:srgbClr val="7FBA00"/>
                </a:solidFill>
                <a:latin typeface="Arial Narrow" panose="020B0606020202030204" pitchFamily="34" charset="0"/>
              </a:rPr>
              <a:t>VS</a:t>
            </a:r>
            <a:endParaRPr lang="en-US" dirty="0">
              <a:solidFill>
                <a:srgbClr val="7FBA00"/>
              </a:solidFill>
              <a:latin typeface="Arial Narrow" panose="020B0606020202030204" pitchFamily="34" charset="0"/>
            </a:endParaRPr>
          </a:p>
        </p:txBody>
      </p:sp>
      <p:sp>
        <p:nvSpPr>
          <p:cNvPr id="8" name="TextBox 7"/>
          <p:cNvSpPr txBox="1"/>
          <p:nvPr/>
        </p:nvSpPr>
        <p:spPr>
          <a:xfrm>
            <a:off x="5982873" y="4399877"/>
            <a:ext cx="1024043" cy="461665"/>
          </a:xfrm>
          <a:prstGeom prst="rect">
            <a:avLst/>
          </a:prstGeom>
          <a:noFill/>
        </p:spPr>
        <p:txBody>
          <a:bodyPr wrap="square" rtlCol="0">
            <a:spAutoFit/>
          </a:bodyPr>
          <a:lstStyle/>
          <a:p>
            <a:pPr algn="ctr"/>
            <a:r>
              <a:rPr lang="en-US" sz="2400" b="1" dirty="0">
                <a:solidFill>
                  <a:schemeClr val="bg2">
                    <a:lumMod val="90000"/>
                  </a:schemeClr>
                </a:solidFill>
                <a:latin typeface="Arial Narrow" panose="020B0606020202030204" pitchFamily="34" charset="0"/>
              </a:rPr>
              <a:t>X X X</a:t>
            </a:r>
            <a:endParaRPr lang="en-US" b="1" dirty="0">
              <a:solidFill>
                <a:schemeClr val="bg2">
                  <a:lumMod val="90000"/>
                </a:schemeClr>
              </a:solidFill>
              <a:latin typeface="Arial Narrow" panose="020B0606020202030204" pitchFamily="34" charset="0"/>
            </a:endParaRPr>
          </a:p>
        </p:txBody>
      </p:sp>
      <p:sp>
        <p:nvSpPr>
          <p:cNvPr id="9" name="TextBox 8"/>
          <p:cNvSpPr txBox="1"/>
          <p:nvPr/>
        </p:nvSpPr>
        <p:spPr>
          <a:xfrm>
            <a:off x="5982872" y="2188280"/>
            <a:ext cx="1024043" cy="461665"/>
          </a:xfrm>
          <a:prstGeom prst="rect">
            <a:avLst/>
          </a:prstGeom>
          <a:noFill/>
        </p:spPr>
        <p:txBody>
          <a:bodyPr wrap="square" rtlCol="0">
            <a:spAutoFit/>
          </a:bodyPr>
          <a:lstStyle/>
          <a:p>
            <a:pPr algn="ctr"/>
            <a:r>
              <a:rPr lang="en-US" sz="2400" b="1" dirty="0">
                <a:solidFill>
                  <a:srgbClr val="DD5900"/>
                </a:solidFill>
                <a:latin typeface="Arial Narrow" panose="020B0606020202030204" pitchFamily="34" charset="0"/>
              </a:rPr>
              <a:t>X</a:t>
            </a:r>
            <a:r>
              <a:rPr lang="en-US" sz="2400" b="1" dirty="0">
                <a:solidFill>
                  <a:schemeClr val="bg2">
                    <a:lumMod val="90000"/>
                  </a:schemeClr>
                </a:solidFill>
                <a:latin typeface="Arial Narrow" panose="020B0606020202030204" pitchFamily="34" charset="0"/>
              </a:rPr>
              <a:t> X X</a:t>
            </a:r>
            <a:endParaRPr lang="en-US" b="1" dirty="0">
              <a:solidFill>
                <a:schemeClr val="bg2">
                  <a:lumMod val="90000"/>
                </a:schemeClr>
              </a:solidFill>
              <a:latin typeface="Arial Narrow" panose="020B0606020202030204" pitchFamily="34" charset="0"/>
            </a:endParaRPr>
          </a:p>
        </p:txBody>
      </p:sp>
    </p:spTree>
    <p:extLst>
      <p:ext uri="{BB962C8B-B14F-4D97-AF65-F5344CB8AC3E}">
        <p14:creationId xmlns:p14="http://schemas.microsoft.com/office/powerpoint/2010/main" val="342792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Quality Documentation </a:t>
            </a:r>
            <a:endParaRPr lang="en-US" dirty="0">
              <a:solidFill>
                <a:srgbClr val="FF0000"/>
              </a:solidFill>
            </a:endParaRPr>
          </a:p>
        </p:txBody>
      </p:sp>
      <p:sp>
        <p:nvSpPr>
          <p:cNvPr id="3" name="Content Placeholder 2"/>
          <p:cNvSpPr>
            <a:spLocks noGrp="1"/>
          </p:cNvSpPr>
          <p:nvPr>
            <p:ph idx="1"/>
          </p:nvPr>
        </p:nvSpPr>
        <p:spPr>
          <a:xfrm>
            <a:off x="628651" y="1520825"/>
            <a:ext cx="7886700" cy="4351338"/>
          </a:xfrm>
        </p:spPr>
        <p:txBody>
          <a:bodyPr>
            <a:normAutofit/>
          </a:bodyPr>
          <a:lstStyle/>
          <a:p>
            <a:pPr marL="0" indent="0">
              <a:buNone/>
            </a:pPr>
            <a:r>
              <a:rPr lang="en-US" dirty="0">
                <a:solidFill>
                  <a:srgbClr val="7FBA00"/>
                </a:solidFill>
              </a:rPr>
              <a:t>The agent’s goal is to document effectively.</a:t>
            </a:r>
          </a:p>
          <a:p>
            <a:pPr>
              <a:buFont typeface="Wingdings" panose="05000000000000000000" pitchFamily="2" charset="2"/>
              <a:buChar char="§"/>
            </a:pPr>
            <a:r>
              <a:rPr lang="en-US" dirty="0"/>
              <a:t>There are three primary features of quality documentation:</a:t>
            </a:r>
          </a:p>
          <a:p>
            <a:pPr marL="1257272" lvl="2" indent="-457200">
              <a:lnSpc>
                <a:spcPct val="150000"/>
              </a:lnSpc>
              <a:buFont typeface="+mj-lt"/>
              <a:buAutoNum type="arabicPeriod"/>
            </a:pPr>
            <a:r>
              <a:rPr lang="en-US" sz="2400" dirty="0"/>
              <a:t>Accurate</a:t>
            </a:r>
          </a:p>
          <a:p>
            <a:pPr marL="1257272" lvl="2" indent="-457200">
              <a:lnSpc>
                <a:spcPct val="150000"/>
              </a:lnSpc>
              <a:buFont typeface="+mj-lt"/>
              <a:buAutoNum type="arabicPeriod"/>
            </a:pPr>
            <a:r>
              <a:rPr lang="en-US" sz="2400" dirty="0"/>
              <a:t>Credible</a:t>
            </a:r>
          </a:p>
          <a:p>
            <a:pPr marL="1257272" lvl="2" indent="-457200">
              <a:lnSpc>
                <a:spcPct val="150000"/>
              </a:lnSpc>
              <a:buFont typeface="+mj-lt"/>
              <a:buAutoNum type="arabicPeriod"/>
            </a:pPr>
            <a:r>
              <a:rPr lang="en-US" sz="2400" dirty="0"/>
              <a:t>Admissible</a:t>
            </a:r>
          </a:p>
          <a:p>
            <a:pPr marL="800072" lvl="2" indent="0">
              <a:lnSpc>
                <a:spcPct val="150000"/>
              </a:lnSpc>
              <a:buNone/>
            </a:pPr>
            <a:endParaRPr lang="en-US" sz="2400" dirty="0"/>
          </a:p>
        </p:txBody>
      </p:sp>
    </p:spTree>
    <p:extLst>
      <p:ext uri="{BB962C8B-B14F-4D97-AF65-F5344CB8AC3E}">
        <p14:creationId xmlns:p14="http://schemas.microsoft.com/office/powerpoint/2010/main" val="85505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43115" y="2808471"/>
            <a:ext cx="4710110" cy="1089529"/>
          </a:xfrm>
          <a:prstGeom prst="rect">
            <a:avLst/>
          </a:prstGeom>
          <a:solidFill>
            <a:schemeClr val="bg1">
              <a:lumMod val="95000"/>
            </a:schemeClr>
          </a:solidFill>
        </p:spPr>
        <p:txBody>
          <a:bodyPr wrap="square">
            <a:spAutoFit/>
          </a:bodyPr>
          <a:lstStyle/>
          <a:p>
            <a:pPr lvl="1" defTabSz="914378">
              <a:lnSpc>
                <a:spcPct val="90000"/>
              </a:lnSpc>
              <a:spcBef>
                <a:spcPts val="1000"/>
              </a:spcBef>
              <a:buSzPct val="110000"/>
            </a:pPr>
            <a:r>
              <a:rPr lang="en-US" sz="2400" dirty="0">
                <a:solidFill>
                  <a:srgbClr val="808084"/>
                </a:solidFill>
                <a:latin typeface="Arial Narrow" panose="020B0606020202030204" pitchFamily="34" charset="0"/>
              </a:rPr>
              <a:t>Do the right thing (offer increased limits, explain optional coverages, discuss prominent exclusions)</a:t>
            </a:r>
          </a:p>
        </p:txBody>
      </p:sp>
      <p:sp>
        <p:nvSpPr>
          <p:cNvPr id="2" name="Title 1"/>
          <p:cNvSpPr>
            <a:spLocks noGrp="1"/>
          </p:cNvSpPr>
          <p:nvPr>
            <p:ph type="title"/>
          </p:nvPr>
        </p:nvSpPr>
        <p:spPr/>
        <p:txBody>
          <a:bodyPr/>
          <a:lstStyle/>
          <a:p>
            <a:r>
              <a:rPr lang="en-US" dirty="0"/>
              <a:t>Documentation as Self Defense</a:t>
            </a:r>
          </a:p>
        </p:txBody>
      </p:sp>
      <p:sp>
        <p:nvSpPr>
          <p:cNvPr id="3" name="Content Placeholder 2"/>
          <p:cNvSpPr>
            <a:spLocks noGrp="1"/>
          </p:cNvSpPr>
          <p:nvPr>
            <p:ph idx="1"/>
          </p:nvPr>
        </p:nvSpPr>
        <p:spPr>
          <a:xfrm>
            <a:off x="628651" y="1520825"/>
            <a:ext cx="7886700" cy="1251386"/>
          </a:xfrm>
        </p:spPr>
        <p:txBody>
          <a:bodyPr>
            <a:normAutofit/>
          </a:bodyPr>
          <a:lstStyle/>
          <a:p>
            <a:pPr marL="0" indent="0">
              <a:buNone/>
            </a:pPr>
            <a:r>
              <a:rPr lang="en-US" dirty="0">
                <a:solidFill>
                  <a:srgbClr val="7FBA00"/>
                </a:solidFill>
              </a:rPr>
              <a:t>Protecting yourself in an E&amp;O situation similar to the liability case previously mentioned is a two-step process:</a:t>
            </a:r>
          </a:p>
        </p:txBody>
      </p:sp>
      <p:sp>
        <p:nvSpPr>
          <p:cNvPr id="4" name="Oval 3"/>
          <p:cNvSpPr/>
          <p:nvPr/>
        </p:nvSpPr>
        <p:spPr>
          <a:xfrm>
            <a:off x="1276351" y="2772211"/>
            <a:ext cx="1162050" cy="1162050"/>
          </a:xfrm>
          <a:prstGeom prst="ellipse">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Narrow" panose="020B0606020202030204" pitchFamily="34" charset="0"/>
              </a:rPr>
              <a:t>Step</a:t>
            </a:r>
            <a:br>
              <a:rPr lang="en-US" sz="2400" dirty="0">
                <a:latin typeface="Arial Narrow" panose="020B0606020202030204" pitchFamily="34" charset="0"/>
              </a:rPr>
            </a:br>
            <a:r>
              <a:rPr lang="en-US" sz="2400" dirty="0">
                <a:latin typeface="Arial Narrow" panose="020B0606020202030204" pitchFamily="34" charset="0"/>
              </a:rPr>
              <a:t>1</a:t>
            </a:r>
          </a:p>
        </p:txBody>
      </p:sp>
      <p:sp>
        <p:nvSpPr>
          <p:cNvPr id="7" name="Rectangle 6"/>
          <p:cNvSpPr/>
          <p:nvPr/>
        </p:nvSpPr>
        <p:spPr>
          <a:xfrm>
            <a:off x="4567240" y="4541840"/>
            <a:ext cx="3224210" cy="424732"/>
          </a:xfrm>
          <a:prstGeom prst="rect">
            <a:avLst/>
          </a:prstGeom>
          <a:solidFill>
            <a:schemeClr val="bg1">
              <a:lumMod val="95000"/>
            </a:schemeClr>
          </a:solidFill>
        </p:spPr>
        <p:txBody>
          <a:bodyPr wrap="square">
            <a:spAutoFit/>
          </a:bodyPr>
          <a:lstStyle/>
          <a:p>
            <a:pPr lvl="1" defTabSz="914378">
              <a:lnSpc>
                <a:spcPct val="90000"/>
              </a:lnSpc>
              <a:spcBef>
                <a:spcPts val="1000"/>
              </a:spcBef>
              <a:buSzPct val="110000"/>
            </a:pPr>
            <a:r>
              <a:rPr lang="en-US" sz="2400" dirty="0">
                <a:solidFill>
                  <a:srgbClr val="808084"/>
                </a:solidFill>
                <a:latin typeface="Arial Narrow" panose="020B0606020202030204" pitchFamily="34" charset="0"/>
              </a:rPr>
              <a:t>Create the proof</a:t>
            </a:r>
          </a:p>
        </p:txBody>
      </p:sp>
      <p:sp>
        <p:nvSpPr>
          <p:cNvPr id="5" name="Oval 4"/>
          <p:cNvSpPr/>
          <p:nvPr/>
        </p:nvSpPr>
        <p:spPr>
          <a:xfrm>
            <a:off x="3800477" y="4173181"/>
            <a:ext cx="1162050" cy="1162050"/>
          </a:xfrm>
          <a:prstGeom prst="ellipse">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Narrow" panose="020B0606020202030204" pitchFamily="34" charset="0"/>
              </a:rPr>
              <a:t>Step</a:t>
            </a:r>
            <a:br>
              <a:rPr lang="en-US" sz="2400" dirty="0">
                <a:latin typeface="Arial Narrow" panose="020B0606020202030204" pitchFamily="34" charset="0"/>
              </a:rPr>
            </a:br>
            <a:r>
              <a:rPr lang="en-US" sz="2400" dirty="0">
                <a:latin typeface="Arial Narrow" panose="020B0606020202030204" pitchFamily="34" charset="0"/>
              </a:rPr>
              <a:t>2</a:t>
            </a:r>
          </a:p>
        </p:txBody>
      </p:sp>
    </p:spTree>
    <p:extLst>
      <p:ext uri="{BB962C8B-B14F-4D97-AF65-F5344CB8AC3E}">
        <p14:creationId xmlns:p14="http://schemas.microsoft.com/office/powerpoint/2010/main" val="71966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 y="2190750"/>
            <a:ext cx="2019300" cy="2190750"/>
          </a:xfrm>
          <a:prstGeom prst="rect">
            <a:avLst/>
          </a:prstGeom>
        </p:spPr>
      </p:pic>
      <p:sp>
        <p:nvSpPr>
          <p:cNvPr id="2" name="Title 1"/>
          <p:cNvSpPr>
            <a:spLocks noGrp="1"/>
          </p:cNvSpPr>
          <p:nvPr>
            <p:ph type="title"/>
          </p:nvPr>
        </p:nvSpPr>
        <p:spPr/>
        <p:txBody>
          <a:bodyPr/>
          <a:lstStyle/>
          <a:p>
            <a:r>
              <a:rPr lang="en-US" dirty="0"/>
              <a:t>Documentation as Self-Defense</a:t>
            </a:r>
          </a:p>
        </p:txBody>
      </p:sp>
      <p:sp>
        <p:nvSpPr>
          <p:cNvPr id="3" name="Content Placeholder 2"/>
          <p:cNvSpPr>
            <a:spLocks noGrp="1"/>
          </p:cNvSpPr>
          <p:nvPr>
            <p:ph idx="1"/>
          </p:nvPr>
        </p:nvSpPr>
        <p:spPr>
          <a:xfrm>
            <a:off x="2581835" y="1520825"/>
            <a:ext cx="5933515" cy="4351338"/>
          </a:xfrm>
        </p:spPr>
        <p:txBody>
          <a:bodyPr>
            <a:normAutofit/>
          </a:bodyPr>
          <a:lstStyle/>
          <a:p>
            <a:pPr marL="0" indent="0">
              <a:buNone/>
            </a:pPr>
            <a:r>
              <a:rPr lang="en-US" dirty="0"/>
              <a:t>Documentation is a key element in the self-defense program of an agent. It has the potential to reduce both the frequency and the severity of E&amp;O losses.</a:t>
            </a:r>
          </a:p>
          <a:p>
            <a:pPr marL="0" indent="0">
              <a:buNone/>
            </a:pPr>
            <a:r>
              <a:rPr lang="en-US" dirty="0"/>
              <a:t>An agent’s self-defense tools address the two primary elements of loss control.</a:t>
            </a:r>
          </a:p>
          <a:p>
            <a:pPr>
              <a:buFont typeface="Wingdings" panose="05000000000000000000" pitchFamily="2" charset="2"/>
              <a:buChar char="§"/>
            </a:pPr>
            <a:r>
              <a:rPr lang="en-US" sz="2400" dirty="0">
                <a:solidFill>
                  <a:srgbClr val="7FBA00"/>
                </a:solidFill>
              </a:rPr>
              <a:t>Loss prevention.</a:t>
            </a:r>
          </a:p>
          <a:p>
            <a:pPr>
              <a:buFont typeface="Wingdings" panose="05000000000000000000" pitchFamily="2" charset="2"/>
              <a:buChar char="§"/>
            </a:pPr>
            <a:r>
              <a:rPr lang="en-US" sz="2400" dirty="0">
                <a:solidFill>
                  <a:srgbClr val="7FBA00"/>
                </a:solidFill>
              </a:rPr>
              <a:t>Loss reduction.</a:t>
            </a:r>
          </a:p>
        </p:txBody>
      </p:sp>
    </p:spTree>
    <p:extLst>
      <p:ext uri="{BB962C8B-B14F-4D97-AF65-F5344CB8AC3E}">
        <p14:creationId xmlns:p14="http://schemas.microsoft.com/office/powerpoint/2010/main" val="11994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253567" y="981864"/>
            <a:ext cx="986789" cy="9867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2" name="Title 1"/>
          <p:cNvSpPr>
            <a:spLocks noGrp="1"/>
          </p:cNvSpPr>
          <p:nvPr>
            <p:ph type="title"/>
          </p:nvPr>
        </p:nvSpPr>
        <p:spPr/>
        <p:txBody>
          <a:bodyPr/>
          <a:lstStyle/>
          <a:p>
            <a:r>
              <a:rPr lang="en-US" dirty="0"/>
              <a:t>Loss Prevention</a:t>
            </a:r>
          </a:p>
        </p:txBody>
      </p:sp>
      <p:sp>
        <p:nvSpPr>
          <p:cNvPr id="3" name="Content Placeholder 2"/>
          <p:cNvSpPr>
            <a:spLocks noGrp="1"/>
          </p:cNvSpPr>
          <p:nvPr>
            <p:ph idx="1"/>
          </p:nvPr>
        </p:nvSpPr>
        <p:spPr/>
        <p:txBody>
          <a:bodyPr/>
          <a:lstStyle/>
          <a:p>
            <a:pPr marL="0" indent="0">
              <a:buNone/>
            </a:pPr>
            <a:r>
              <a:rPr lang="en-US" dirty="0"/>
              <a:t>After the accident, the insured discovers his truck is not covered under his policy. He is upset, threatening to sue. When you produce a copy of his e-mail asking to delete the vehicle, he calms down. He is starting to remember it now. The threatened lawsuit never materializes.</a:t>
            </a:r>
          </a:p>
          <a:p>
            <a:pPr>
              <a:buFont typeface="Wingdings" panose="05000000000000000000" pitchFamily="2" charset="2"/>
              <a:buChar char="§"/>
            </a:pPr>
            <a:r>
              <a:rPr lang="en-US" sz="2400" dirty="0">
                <a:solidFill>
                  <a:srgbClr val="7FBA00"/>
                </a:solidFill>
              </a:rPr>
              <a:t>This is an example of loss prevention, which is reducing the possibility of a loss.</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3675" y="1009559"/>
            <a:ext cx="914402" cy="914402"/>
          </a:xfrm>
          <a:prstGeom prst="rect">
            <a:avLst/>
          </a:prstGeom>
        </p:spPr>
      </p:pic>
    </p:spTree>
    <p:extLst>
      <p:ext uri="{BB962C8B-B14F-4D97-AF65-F5344CB8AC3E}">
        <p14:creationId xmlns:p14="http://schemas.microsoft.com/office/powerpoint/2010/main" val="49996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Will Cover</a:t>
            </a:r>
          </a:p>
        </p:txBody>
      </p:sp>
      <p:sp>
        <p:nvSpPr>
          <p:cNvPr id="3" name="Content Placeholder 2"/>
          <p:cNvSpPr>
            <a:spLocks noGrp="1"/>
          </p:cNvSpPr>
          <p:nvPr>
            <p:ph idx="1"/>
          </p:nvPr>
        </p:nvSpPr>
        <p:spPr>
          <a:xfrm>
            <a:off x="619124" y="1607124"/>
            <a:ext cx="6972990" cy="2911628"/>
          </a:xfrm>
        </p:spPr>
        <p:txBody>
          <a:bodyPr/>
          <a:lstStyle/>
          <a:p>
            <a:r>
              <a:rPr lang="en-US" dirty="0"/>
              <a:t>The E&amp;O Risk</a:t>
            </a:r>
          </a:p>
          <a:p>
            <a:r>
              <a:rPr lang="en-US" dirty="0"/>
              <a:t>The Role of Documentation</a:t>
            </a:r>
          </a:p>
          <a:p>
            <a:r>
              <a:rPr lang="en-US" dirty="0"/>
              <a:t>The Fundamentals of Documentation</a:t>
            </a:r>
          </a:p>
          <a:p>
            <a:r>
              <a:rPr lang="en-US" dirty="0"/>
              <a:t>Types of Documentation</a:t>
            </a:r>
          </a:p>
          <a:p>
            <a:r>
              <a:rPr lang="en-US" dirty="0"/>
              <a:t>E&amp;O Prevention Exercises</a:t>
            </a:r>
          </a:p>
          <a:p>
            <a:pPr marL="0" indent="0">
              <a:buNone/>
            </a:pP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8789"/>
          <a:stretch/>
        </p:blipFill>
        <p:spPr>
          <a:xfrm>
            <a:off x="6244338" y="3567717"/>
            <a:ext cx="2261486" cy="2206869"/>
          </a:xfrm>
          <a:prstGeom prst="rect">
            <a:avLst/>
          </a:prstGeom>
        </p:spPr>
      </p:pic>
    </p:spTree>
    <p:extLst>
      <p:ext uri="{BB962C8B-B14F-4D97-AF65-F5344CB8AC3E}">
        <p14:creationId xmlns:p14="http://schemas.microsoft.com/office/powerpoint/2010/main" val="379015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253567" y="981864"/>
            <a:ext cx="986789" cy="9867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2" name="Title 1"/>
          <p:cNvSpPr>
            <a:spLocks noGrp="1"/>
          </p:cNvSpPr>
          <p:nvPr>
            <p:ph type="title"/>
          </p:nvPr>
        </p:nvSpPr>
        <p:spPr/>
        <p:txBody>
          <a:bodyPr/>
          <a:lstStyle/>
          <a:p>
            <a:r>
              <a:rPr lang="en-US" dirty="0"/>
              <a:t>Loss Reduction</a:t>
            </a:r>
          </a:p>
        </p:txBody>
      </p:sp>
      <p:sp>
        <p:nvSpPr>
          <p:cNvPr id="3" name="Content Placeholder 2"/>
          <p:cNvSpPr>
            <a:spLocks noGrp="1"/>
          </p:cNvSpPr>
          <p:nvPr>
            <p:ph idx="1"/>
          </p:nvPr>
        </p:nvSpPr>
        <p:spPr/>
        <p:txBody>
          <a:bodyPr>
            <a:normAutofit/>
          </a:bodyPr>
          <a:lstStyle/>
          <a:p>
            <a:pPr marL="0" indent="0">
              <a:buNone/>
            </a:pPr>
            <a:r>
              <a:rPr lang="en-US" dirty="0"/>
              <a:t>In a lawsuit the plaintiff’s attorney reviews the documentation you have in your client file. Based on that, he suggests to his client that they settle out of court for a significantly reduced amount.</a:t>
            </a:r>
            <a:endParaRPr lang="en-US" dirty="0">
              <a:solidFill>
                <a:srgbClr val="51B5E0"/>
              </a:solidFill>
            </a:endParaRPr>
          </a:p>
          <a:p>
            <a:pPr>
              <a:buFont typeface="Wingdings" panose="05000000000000000000" pitchFamily="2" charset="2"/>
              <a:buChar char="§"/>
            </a:pPr>
            <a:r>
              <a:rPr lang="en-US" sz="2400" dirty="0">
                <a:solidFill>
                  <a:srgbClr val="7FBA00"/>
                </a:solidFill>
              </a:rPr>
              <a:t>This is an example of loss reduction. This loss has not been prevented, but the size of it has been reduced because of the documentation in your file. It is a matter of reducing the severity of losses that do occur.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2917" y="1009300"/>
            <a:ext cx="917450" cy="914402"/>
          </a:xfrm>
          <a:prstGeom prst="rect">
            <a:avLst/>
          </a:prstGeom>
        </p:spPr>
      </p:pic>
    </p:spTree>
    <p:extLst>
      <p:ext uri="{BB962C8B-B14F-4D97-AF65-F5344CB8AC3E}">
        <p14:creationId xmlns:p14="http://schemas.microsoft.com/office/powerpoint/2010/main" val="316240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Loss Prevention</a:t>
            </a:r>
            <a:br>
              <a:rPr lang="en-US" dirty="0"/>
            </a:br>
            <a:r>
              <a:rPr lang="en-US" dirty="0"/>
              <a:t>Exercise</a:t>
            </a:r>
          </a:p>
        </p:txBody>
      </p:sp>
    </p:spTree>
    <p:extLst>
      <p:ext uri="{BB962C8B-B14F-4D97-AF65-F5344CB8AC3E}">
        <p14:creationId xmlns:p14="http://schemas.microsoft.com/office/powerpoint/2010/main" val="3204559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Loss Prevention Exercise</a:t>
            </a:r>
          </a:p>
        </p:txBody>
      </p:sp>
      <p:sp>
        <p:nvSpPr>
          <p:cNvPr id="3" name="Content Placeholder 2"/>
          <p:cNvSpPr>
            <a:spLocks noGrp="1"/>
          </p:cNvSpPr>
          <p:nvPr>
            <p:ph idx="1"/>
          </p:nvPr>
        </p:nvSpPr>
        <p:spPr>
          <a:xfrm>
            <a:off x="619124" y="1625928"/>
            <a:ext cx="7886700" cy="1269672"/>
          </a:xfrm>
        </p:spPr>
        <p:txBody>
          <a:bodyPr/>
          <a:lstStyle/>
          <a:p>
            <a:pPr marL="0" indent="0">
              <a:buNone/>
            </a:pPr>
            <a:r>
              <a:rPr lang="en-US" dirty="0"/>
              <a:t>Review the scenarios provided and determine whether each is an example of:</a:t>
            </a:r>
          </a:p>
        </p:txBody>
      </p:sp>
      <p:sp>
        <p:nvSpPr>
          <p:cNvPr id="4" name="Rectangle 3"/>
          <p:cNvSpPr/>
          <p:nvPr/>
        </p:nvSpPr>
        <p:spPr>
          <a:xfrm>
            <a:off x="738082" y="4064219"/>
            <a:ext cx="3124416" cy="1346010"/>
          </a:xfrm>
          <a:prstGeom prst="rect">
            <a:avLst/>
          </a:prstGeom>
          <a:solidFill>
            <a:schemeClr val="bg1">
              <a:lumMod val="95000"/>
            </a:schemeClr>
          </a:solidFill>
        </p:spPr>
        <p:txBody>
          <a:bodyPr wrap="square">
            <a:spAutoFit/>
          </a:bodyPr>
          <a:lstStyle/>
          <a:p>
            <a:pPr algn="ctr" defTabSz="914378">
              <a:lnSpc>
                <a:spcPct val="90000"/>
              </a:lnSpc>
              <a:spcBef>
                <a:spcPts val="1000"/>
              </a:spcBef>
              <a:buSzPct val="110000"/>
            </a:pPr>
            <a:endParaRPr lang="en-US" sz="2400" dirty="0">
              <a:solidFill>
                <a:srgbClr val="808084"/>
              </a:solidFill>
              <a:latin typeface="Arial Narrow" panose="020B0606020202030204" pitchFamily="34" charset="0"/>
            </a:endParaRPr>
          </a:p>
          <a:p>
            <a:pPr algn="ctr" defTabSz="914378">
              <a:lnSpc>
                <a:spcPct val="90000"/>
              </a:lnSpc>
              <a:spcBef>
                <a:spcPts val="1000"/>
              </a:spcBef>
              <a:buSzPct val="110000"/>
            </a:pPr>
            <a:r>
              <a:rPr lang="en-US" sz="2400" dirty="0">
                <a:solidFill>
                  <a:srgbClr val="808084"/>
                </a:solidFill>
                <a:latin typeface="Arial Narrow" panose="020B0606020202030204" pitchFamily="34" charset="0"/>
              </a:rPr>
              <a:t>Reducing the frequency</a:t>
            </a:r>
          </a:p>
          <a:p>
            <a:pPr algn="ctr" defTabSz="914378">
              <a:lnSpc>
                <a:spcPct val="90000"/>
              </a:lnSpc>
              <a:spcBef>
                <a:spcPts val="1000"/>
              </a:spcBef>
              <a:buSzPct val="110000"/>
            </a:pPr>
            <a:endParaRPr lang="en-US" sz="2400" dirty="0">
              <a:solidFill>
                <a:srgbClr val="808084"/>
              </a:solidFill>
              <a:latin typeface="Arial Narrow" panose="020B0606020202030204" pitchFamily="34" charset="0"/>
            </a:endParaRPr>
          </a:p>
        </p:txBody>
      </p:sp>
      <p:sp>
        <p:nvSpPr>
          <p:cNvPr id="5" name="Oval 4"/>
          <p:cNvSpPr/>
          <p:nvPr/>
        </p:nvSpPr>
        <p:spPr>
          <a:xfrm>
            <a:off x="1438495" y="2672573"/>
            <a:ext cx="1723590" cy="1723590"/>
          </a:xfrm>
          <a:prstGeom prst="ellipse">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a:latin typeface="Arial Narrow" panose="020B0606020202030204" pitchFamily="34" charset="0"/>
              </a:rPr>
              <a:t>Loss Prevention</a:t>
            </a:r>
          </a:p>
        </p:txBody>
      </p:sp>
      <p:sp>
        <p:nvSpPr>
          <p:cNvPr id="7" name="Rectangle 6"/>
          <p:cNvSpPr/>
          <p:nvPr/>
        </p:nvSpPr>
        <p:spPr>
          <a:xfrm>
            <a:off x="4972159" y="4064219"/>
            <a:ext cx="3124416" cy="1346010"/>
          </a:xfrm>
          <a:prstGeom prst="rect">
            <a:avLst/>
          </a:prstGeom>
          <a:solidFill>
            <a:schemeClr val="bg1">
              <a:lumMod val="95000"/>
            </a:schemeClr>
          </a:solidFill>
        </p:spPr>
        <p:txBody>
          <a:bodyPr wrap="square">
            <a:spAutoFit/>
          </a:bodyPr>
          <a:lstStyle/>
          <a:p>
            <a:pPr algn="ctr" defTabSz="914378">
              <a:lnSpc>
                <a:spcPct val="90000"/>
              </a:lnSpc>
              <a:spcBef>
                <a:spcPts val="1000"/>
              </a:spcBef>
              <a:buSzPct val="110000"/>
            </a:pPr>
            <a:endParaRPr lang="en-US" sz="2400" dirty="0">
              <a:solidFill>
                <a:srgbClr val="808084"/>
              </a:solidFill>
              <a:latin typeface="Arial Narrow" panose="020B0606020202030204" pitchFamily="34" charset="0"/>
            </a:endParaRPr>
          </a:p>
          <a:p>
            <a:pPr algn="ctr" defTabSz="914378">
              <a:lnSpc>
                <a:spcPct val="90000"/>
              </a:lnSpc>
              <a:spcBef>
                <a:spcPts val="1000"/>
              </a:spcBef>
              <a:buSzPct val="110000"/>
            </a:pPr>
            <a:r>
              <a:rPr lang="en-US" sz="2400" dirty="0">
                <a:solidFill>
                  <a:srgbClr val="808084"/>
                </a:solidFill>
                <a:latin typeface="Arial Narrow" panose="020B0606020202030204" pitchFamily="34" charset="0"/>
              </a:rPr>
              <a:t>Reducing the severity</a:t>
            </a:r>
          </a:p>
          <a:p>
            <a:pPr algn="ctr" defTabSz="914378">
              <a:lnSpc>
                <a:spcPct val="90000"/>
              </a:lnSpc>
              <a:spcBef>
                <a:spcPts val="1000"/>
              </a:spcBef>
              <a:buSzPct val="110000"/>
            </a:pPr>
            <a:endParaRPr lang="en-US" sz="2400" dirty="0">
              <a:solidFill>
                <a:srgbClr val="808084"/>
              </a:solidFill>
              <a:latin typeface="Arial Narrow" panose="020B0606020202030204" pitchFamily="34" charset="0"/>
            </a:endParaRPr>
          </a:p>
        </p:txBody>
      </p:sp>
      <p:sp>
        <p:nvSpPr>
          <p:cNvPr id="6" name="Oval 5"/>
          <p:cNvSpPr/>
          <p:nvPr/>
        </p:nvSpPr>
        <p:spPr>
          <a:xfrm>
            <a:off x="5672572" y="2672573"/>
            <a:ext cx="1723590" cy="1723590"/>
          </a:xfrm>
          <a:prstGeom prst="ellipse">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a:latin typeface="Arial Narrow" panose="020B0606020202030204" pitchFamily="34" charset="0"/>
              </a:rPr>
              <a:t>Loss Reduction</a:t>
            </a:r>
          </a:p>
        </p:txBody>
      </p:sp>
    </p:spTree>
    <p:extLst>
      <p:ext uri="{BB962C8B-B14F-4D97-AF65-F5344CB8AC3E}">
        <p14:creationId xmlns:p14="http://schemas.microsoft.com/office/powerpoint/2010/main" val="4196984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One</a:t>
            </a:r>
          </a:p>
        </p:txBody>
      </p:sp>
      <p:sp>
        <p:nvSpPr>
          <p:cNvPr id="3" name="Content Placeholder 2"/>
          <p:cNvSpPr>
            <a:spLocks noGrp="1"/>
          </p:cNvSpPr>
          <p:nvPr>
            <p:ph idx="1"/>
          </p:nvPr>
        </p:nvSpPr>
        <p:spPr>
          <a:xfrm>
            <a:off x="619124" y="1568450"/>
            <a:ext cx="7886700" cy="4351338"/>
          </a:xfrm>
        </p:spPr>
        <p:txBody>
          <a:bodyPr/>
          <a:lstStyle/>
          <a:p>
            <a:pPr marL="0" indent="0">
              <a:buNone/>
            </a:pPr>
            <a:r>
              <a:rPr lang="en-US" dirty="0"/>
              <a:t>Your client calls fuming; the adjuster has just turned down his claim because his account does not include employee dishonesty coverage. You stop by his office later in the day to show him a copy of the proposal offering that coverage. After he calms down, he apologizes and says he probably should add the coverage now.</a:t>
            </a:r>
          </a:p>
          <a:p>
            <a:endParaRPr lang="en-US" dirty="0"/>
          </a:p>
        </p:txBody>
      </p:sp>
      <p:sp>
        <p:nvSpPr>
          <p:cNvPr id="5" name="Oval 4"/>
          <p:cNvSpPr/>
          <p:nvPr/>
        </p:nvSpPr>
        <p:spPr>
          <a:xfrm>
            <a:off x="3064480" y="4396163"/>
            <a:ext cx="1281488" cy="1281488"/>
          </a:xfrm>
          <a:prstGeom prst="ellipse">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latin typeface="Arial Narrow" panose="020B0606020202030204" pitchFamily="34" charset="0"/>
              </a:rPr>
              <a:t>Loss Prevention</a:t>
            </a:r>
          </a:p>
        </p:txBody>
      </p:sp>
      <p:sp>
        <p:nvSpPr>
          <p:cNvPr id="7" name="Oval 6"/>
          <p:cNvSpPr/>
          <p:nvPr/>
        </p:nvSpPr>
        <p:spPr>
          <a:xfrm>
            <a:off x="4740880" y="4396163"/>
            <a:ext cx="1281488" cy="1281488"/>
          </a:xfrm>
          <a:prstGeom prst="ellipse">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latin typeface="Arial Narrow" panose="020B0606020202030204" pitchFamily="34" charset="0"/>
              </a:rPr>
              <a:t>Loss Reduction</a:t>
            </a:r>
          </a:p>
        </p:txBody>
      </p:sp>
    </p:spTree>
    <p:extLst>
      <p:ext uri="{BB962C8B-B14F-4D97-AF65-F5344CB8AC3E}">
        <p14:creationId xmlns:p14="http://schemas.microsoft.com/office/powerpoint/2010/main" val="56634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Two</a:t>
            </a:r>
          </a:p>
        </p:txBody>
      </p:sp>
      <p:sp>
        <p:nvSpPr>
          <p:cNvPr id="3" name="Content Placeholder 2"/>
          <p:cNvSpPr>
            <a:spLocks noGrp="1"/>
          </p:cNvSpPr>
          <p:nvPr>
            <p:ph idx="1"/>
          </p:nvPr>
        </p:nvSpPr>
        <p:spPr/>
        <p:txBody>
          <a:bodyPr>
            <a:normAutofit/>
          </a:bodyPr>
          <a:lstStyle/>
          <a:p>
            <a:pPr marL="0" indent="0">
              <a:buNone/>
            </a:pPr>
            <a:r>
              <a:rPr lang="en-US" dirty="0"/>
              <a:t>In a lawsuit the client’s attorney reviews the documentation in your file and realizes you have a good defense. Based on the strength of the evidence, he recommends that the client settle for a nominal amount. Your attorney agrees.</a:t>
            </a:r>
          </a:p>
          <a:p>
            <a:endParaRPr lang="en-US" dirty="0"/>
          </a:p>
        </p:txBody>
      </p:sp>
      <p:sp>
        <p:nvSpPr>
          <p:cNvPr id="4" name="Oval 3"/>
          <p:cNvSpPr/>
          <p:nvPr/>
        </p:nvSpPr>
        <p:spPr>
          <a:xfrm>
            <a:off x="3064480" y="4396163"/>
            <a:ext cx="1281488" cy="1281488"/>
          </a:xfrm>
          <a:prstGeom prst="ellipse">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latin typeface="Arial Narrow" panose="020B0606020202030204" pitchFamily="34" charset="0"/>
              </a:rPr>
              <a:t>Loss Prevention</a:t>
            </a:r>
          </a:p>
        </p:txBody>
      </p:sp>
      <p:sp>
        <p:nvSpPr>
          <p:cNvPr id="5" name="Oval 4"/>
          <p:cNvSpPr/>
          <p:nvPr/>
        </p:nvSpPr>
        <p:spPr>
          <a:xfrm>
            <a:off x="4740880" y="4396163"/>
            <a:ext cx="1281488" cy="1281488"/>
          </a:xfrm>
          <a:prstGeom prst="ellipse">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latin typeface="Arial Narrow" panose="020B0606020202030204" pitchFamily="34" charset="0"/>
              </a:rPr>
              <a:t>Loss Reduction</a:t>
            </a:r>
          </a:p>
        </p:txBody>
      </p:sp>
    </p:spTree>
    <p:extLst>
      <p:ext uri="{BB962C8B-B14F-4D97-AF65-F5344CB8AC3E}">
        <p14:creationId xmlns:p14="http://schemas.microsoft.com/office/powerpoint/2010/main" val="84700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Three</a:t>
            </a:r>
          </a:p>
        </p:txBody>
      </p:sp>
      <p:sp>
        <p:nvSpPr>
          <p:cNvPr id="3" name="Content Placeholder 2"/>
          <p:cNvSpPr>
            <a:spLocks noGrp="1"/>
          </p:cNvSpPr>
          <p:nvPr>
            <p:ph idx="1"/>
          </p:nvPr>
        </p:nvSpPr>
        <p:spPr/>
        <p:txBody>
          <a:bodyPr>
            <a:normAutofit/>
          </a:bodyPr>
          <a:lstStyle/>
          <a:p>
            <a:pPr marL="0" indent="0">
              <a:buNone/>
            </a:pPr>
            <a:r>
              <a:rPr lang="en-US" dirty="0"/>
              <a:t>The client has an uncovered claim and is trying to blame it on you. Although your attorney said it would never go to trial, he was wrong. You are scheduled to testify today. You dread the experience, but you feel you will make a good witness because your documentation is so strong.</a:t>
            </a:r>
          </a:p>
          <a:p>
            <a:pPr marL="0" indent="0">
              <a:buNone/>
            </a:pPr>
            <a:endParaRPr lang="en-US" dirty="0"/>
          </a:p>
          <a:p>
            <a:endParaRPr lang="en-US" dirty="0"/>
          </a:p>
        </p:txBody>
      </p:sp>
      <p:sp>
        <p:nvSpPr>
          <p:cNvPr id="4" name="Oval 3"/>
          <p:cNvSpPr/>
          <p:nvPr/>
        </p:nvSpPr>
        <p:spPr>
          <a:xfrm>
            <a:off x="3064480" y="4396163"/>
            <a:ext cx="1281488" cy="1281488"/>
          </a:xfrm>
          <a:prstGeom prst="ellipse">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latin typeface="Arial Narrow" panose="020B0606020202030204" pitchFamily="34" charset="0"/>
              </a:rPr>
              <a:t>Loss Prevention</a:t>
            </a:r>
          </a:p>
        </p:txBody>
      </p:sp>
      <p:sp>
        <p:nvSpPr>
          <p:cNvPr id="5" name="Oval 4"/>
          <p:cNvSpPr/>
          <p:nvPr/>
        </p:nvSpPr>
        <p:spPr>
          <a:xfrm>
            <a:off x="4740880" y="4396163"/>
            <a:ext cx="1281488" cy="1281488"/>
          </a:xfrm>
          <a:prstGeom prst="ellipse">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latin typeface="Arial Narrow" panose="020B0606020202030204" pitchFamily="34" charset="0"/>
              </a:rPr>
              <a:t>Loss Reduction</a:t>
            </a:r>
          </a:p>
        </p:txBody>
      </p:sp>
    </p:spTree>
    <p:extLst>
      <p:ext uri="{BB962C8B-B14F-4D97-AF65-F5344CB8AC3E}">
        <p14:creationId xmlns:p14="http://schemas.microsoft.com/office/powerpoint/2010/main" val="44051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Four</a:t>
            </a:r>
          </a:p>
        </p:txBody>
      </p:sp>
      <p:sp>
        <p:nvSpPr>
          <p:cNvPr id="3" name="Content Placeholder 2"/>
          <p:cNvSpPr>
            <a:spLocks noGrp="1"/>
          </p:cNvSpPr>
          <p:nvPr>
            <p:ph idx="1"/>
          </p:nvPr>
        </p:nvSpPr>
        <p:spPr>
          <a:xfrm>
            <a:off x="619124" y="1552356"/>
            <a:ext cx="7886700" cy="4351338"/>
          </a:xfrm>
        </p:spPr>
        <p:txBody>
          <a:bodyPr>
            <a:normAutofit/>
          </a:bodyPr>
          <a:lstStyle/>
          <a:p>
            <a:pPr marL="0" indent="0">
              <a:buNone/>
            </a:pPr>
            <a:r>
              <a:rPr lang="en-US" dirty="0"/>
              <a:t>The client’s attorney calls on a “fishing expedition” to get information about his client’s lack of coverage for mold. He wants to know why his client was never offered liability coverage for mold. You produce a rejection form, signed by the client. The attorney goes away quietly, and you never hear from him again.</a:t>
            </a:r>
          </a:p>
          <a:p>
            <a:endParaRPr lang="en-US" dirty="0"/>
          </a:p>
        </p:txBody>
      </p:sp>
      <p:sp>
        <p:nvSpPr>
          <p:cNvPr id="4" name="Oval 3"/>
          <p:cNvSpPr/>
          <p:nvPr/>
        </p:nvSpPr>
        <p:spPr>
          <a:xfrm>
            <a:off x="3064480" y="4396163"/>
            <a:ext cx="1281488" cy="1281488"/>
          </a:xfrm>
          <a:prstGeom prst="ellipse">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latin typeface="Arial Narrow" panose="020B0606020202030204" pitchFamily="34" charset="0"/>
              </a:rPr>
              <a:t>Loss Prevention</a:t>
            </a:r>
          </a:p>
        </p:txBody>
      </p:sp>
      <p:sp>
        <p:nvSpPr>
          <p:cNvPr id="5" name="Oval 4"/>
          <p:cNvSpPr/>
          <p:nvPr/>
        </p:nvSpPr>
        <p:spPr>
          <a:xfrm>
            <a:off x="4740880" y="4396163"/>
            <a:ext cx="1281488" cy="1281488"/>
          </a:xfrm>
          <a:prstGeom prst="ellipse">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latin typeface="Arial Narrow" panose="020B0606020202030204" pitchFamily="34" charset="0"/>
              </a:rPr>
              <a:t>Loss Reduction</a:t>
            </a:r>
          </a:p>
        </p:txBody>
      </p:sp>
    </p:spTree>
    <p:extLst>
      <p:ext uri="{BB962C8B-B14F-4D97-AF65-F5344CB8AC3E}">
        <p14:creationId xmlns:p14="http://schemas.microsoft.com/office/powerpoint/2010/main" val="272474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940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20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5509200"/>
          </a:xfrm>
          <a:prstGeom prst="rect">
            <a:avLst/>
          </a:prstGeom>
          <a:noFill/>
        </p:spPr>
        <p:txBody>
          <a:bodyPr wrap="square" rtlCol="0">
            <a:spAutoFit/>
          </a:bodyPr>
          <a:lstStyle/>
          <a:p>
            <a:r>
              <a:rPr lang="en-US" sz="4800" dirty="0">
                <a:ln w="22225">
                  <a:noFill/>
                  <a:prstDash val="solid"/>
                </a:ln>
                <a:solidFill>
                  <a:srgbClr val="FCB514"/>
                </a:solidFill>
                <a:latin typeface="Arial Narrow" panose="020B0606020202030204" pitchFamily="34" charset="0"/>
              </a:rPr>
              <a:t>Question #1 </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r>
              <a:rPr lang="en-US" sz="3200" dirty="0">
                <a:ln w="22225">
                  <a:noFill/>
                  <a:prstDash val="solid"/>
                </a:ln>
                <a:solidFill>
                  <a:schemeClr val="bg1"/>
                </a:solidFill>
                <a:latin typeface="Arial Narrow" panose="020B0606020202030204" pitchFamily="34" charset="0"/>
              </a:rPr>
              <a:t>What is the definition of risk?</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endParaRPr lang="en-US" sz="4000"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4000" dirty="0">
              <a:latin typeface="Arial Narrow" panose="020B0606020202030204" pitchFamily="34" charset="0"/>
            </a:endParaRPr>
          </a:p>
        </p:txBody>
      </p:sp>
    </p:spTree>
    <p:extLst>
      <p:ext uri="{BB962C8B-B14F-4D97-AF65-F5344CB8AC3E}">
        <p14:creationId xmlns:p14="http://schemas.microsoft.com/office/powerpoint/2010/main" val="221573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E&amp;O Risk</a:t>
            </a:r>
          </a:p>
        </p:txBody>
      </p:sp>
    </p:spTree>
    <p:extLst>
      <p:ext uri="{BB962C8B-B14F-4D97-AF65-F5344CB8AC3E}">
        <p14:creationId xmlns:p14="http://schemas.microsoft.com/office/powerpoint/2010/main" val="1044406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941526"/>
            <a:ext cx="6768662" cy="7478970"/>
          </a:xfrm>
          <a:prstGeom prst="rect">
            <a:avLst/>
          </a:prstGeom>
          <a:noFill/>
        </p:spPr>
        <p:txBody>
          <a:bodyPr wrap="square" rtlCol="0">
            <a:spAutoFit/>
          </a:bodyPr>
          <a:lstStyle/>
          <a:p>
            <a:r>
              <a:rPr lang="en-US" sz="4800" dirty="0">
                <a:ln w="22225">
                  <a:noFill/>
                  <a:prstDash val="solid"/>
                </a:ln>
                <a:solidFill>
                  <a:srgbClr val="FCB514"/>
                </a:solidFill>
                <a:latin typeface="Arial Narrow" panose="020B0606020202030204" pitchFamily="34" charset="0"/>
              </a:rPr>
              <a:t>Question #2 </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r>
              <a:rPr lang="en-US" sz="3200" dirty="0">
                <a:ln w="22225">
                  <a:noFill/>
                  <a:prstDash val="solid"/>
                </a:ln>
                <a:solidFill>
                  <a:schemeClr val="bg1"/>
                </a:solidFill>
                <a:latin typeface="Arial Narrow" panose="020B0606020202030204" pitchFamily="34" charset="0"/>
              </a:rPr>
              <a:t>Which of the following would be considered evidence:</a:t>
            </a:r>
          </a:p>
          <a:p>
            <a:pPr marL="514350" indent="-514350">
              <a:buAutoNum type="alphaLcParenR"/>
            </a:pPr>
            <a:r>
              <a:rPr lang="en-US" sz="3200" dirty="0">
                <a:ln w="22225">
                  <a:noFill/>
                  <a:prstDash val="solid"/>
                </a:ln>
                <a:solidFill>
                  <a:schemeClr val="bg1"/>
                </a:solidFill>
                <a:latin typeface="Arial Narrow" panose="020B0606020202030204" pitchFamily="34" charset="0"/>
              </a:rPr>
              <a:t>Documentation</a:t>
            </a:r>
          </a:p>
          <a:p>
            <a:pPr marL="514350" indent="-514350">
              <a:buAutoNum type="alphaLcParenR"/>
            </a:pPr>
            <a:r>
              <a:rPr lang="en-US" sz="3200" dirty="0">
                <a:ln w="22225">
                  <a:noFill/>
                  <a:prstDash val="solid"/>
                </a:ln>
                <a:solidFill>
                  <a:schemeClr val="bg1"/>
                </a:solidFill>
                <a:latin typeface="Arial Narrow" panose="020B0606020202030204" pitchFamily="34" charset="0"/>
              </a:rPr>
              <a:t>Records</a:t>
            </a:r>
          </a:p>
          <a:p>
            <a:pPr marL="514350" indent="-514350">
              <a:buAutoNum type="alphaLcParenR"/>
            </a:pPr>
            <a:r>
              <a:rPr lang="en-US" sz="3200" dirty="0">
                <a:ln w="22225">
                  <a:noFill/>
                  <a:prstDash val="solid"/>
                </a:ln>
                <a:solidFill>
                  <a:schemeClr val="bg1"/>
                </a:solidFill>
                <a:latin typeface="Arial Narrow" panose="020B0606020202030204" pitchFamily="34" charset="0"/>
              </a:rPr>
              <a:t>Exhibits</a:t>
            </a:r>
          </a:p>
          <a:p>
            <a:pPr marL="514350" indent="-514350">
              <a:buAutoNum type="alphaLcParenR"/>
            </a:pPr>
            <a:r>
              <a:rPr lang="en-US" sz="3200" dirty="0">
                <a:ln w="22225">
                  <a:noFill/>
                  <a:prstDash val="solid"/>
                </a:ln>
                <a:solidFill>
                  <a:schemeClr val="bg1"/>
                </a:solidFill>
                <a:latin typeface="Arial Narrow" panose="020B0606020202030204" pitchFamily="34" charset="0"/>
              </a:rPr>
              <a:t>All of the above</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endParaRPr lang="en-US" sz="4000"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4000" dirty="0">
              <a:latin typeface="Arial Narrow" panose="020B0606020202030204" pitchFamily="34" charset="0"/>
            </a:endParaRPr>
          </a:p>
        </p:txBody>
      </p:sp>
    </p:spTree>
    <p:extLst>
      <p:ext uri="{BB962C8B-B14F-4D97-AF65-F5344CB8AC3E}">
        <p14:creationId xmlns:p14="http://schemas.microsoft.com/office/powerpoint/2010/main" val="381249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4524315"/>
          </a:xfrm>
          <a:prstGeom prst="rect">
            <a:avLst/>
          </a:prstGeom>
          <a:noFill/>
        </p:spPr>
        <p:txBody>
          <a:bodyPr wrap="square" rtlCol="0">
            <a:spAutoFit/>
          </a:bodyPr>
          <a:lstStyle/>
          <a:p>
            <a:r>
              <a:rPr lang="en-US" sz="4800" dirty="0">
                <a:ln w="22225">
                  <a:noFill/>
                  <a:prstDash val="solid"/>
                </a:ln>
                <a:solidFill>
                  <a:srgbClr val="FCB514"/>
                </a:solidFill>
                <a:latin typeface="Arial Narrow" panose="020B0606020202030204" pitchFamily="34" charset="0"/>
              </a:rPr>
              <a:t>Question #3</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List one form of documentation.</a:t>
            </a:r>
          </a:p>
          <a:p>
            <a:endParaRPr lang="en-US" sz="4000" dirty="0">
              <a:ln w="22225">
                <a:noFill/>
                <a:prstDash val="solid"/>
              </a:ln>
              <a:solidFill>
                <a:schemeClr val="bg1"/>
              </a:solidFill>
              <a:latin typeface="Arial Narrow" panose="020B0606020202030204" pitchFamily="34" charset="0"/>
            </a:endParaRPr>
          </a:p>
          <a:p>
            <a:endParaRPr lang="en-US" sz="4000"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4000" dirty="0">
              <a:latin typeface="Arial Narrow" panose="020B0606020202030204" pitchFamily="34" charset="0"/>
            </a:endParaRPr>
          </a:p>
        </p:txBody>
      </p:sp>
    </p:spTree>
    <p:extLst>
      <p:ext uri="{BB962C8B-B14F-4D97-AF65-F5344CB8AC3E}">
        <p14:creationId xmlns:p14="http://schemas.microsoft.com/office/powerpoint/2010/main" val="110911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5139869"/>
          </a:xfrm>
          <a:prstGeom prst="rect">
            <a:avLst/>
          </a:prstGeom>
          <a:noFill/>
        </p:spPr>
        <p:txBody>
          <a:bodyPr wrap="square" rtlCol="0">
            <a:spAutoFit/>
          </a:bodyPr>
          <a:lstStyle/>
          <a:p>
            <a:r>
              <a:rPr lang="en-US" sz="4800" dirty="0">
                <a:ln w="22225">
                  <a:noFill/>
                  <a:prstDash val="solid"/>
                </a:ln>
                <a:solidFill>
                  <a:srgbClr val="FCB514"/>
                </a:solidFill>
                <a:latin typeface="Arial Narrow" panose="020B0606020202030204" pitchFamily="34" charset="0"/>
              </a:rPr>
              <a:t>Question #4</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When should you try and obtain an insured’s signature?</a:t>
            </a:r>
          </a:p>
          <a:p>
            <a:endParaRPr lang="en-US" sz="4000" dirty="0">
              <a:ln w="22225">
                <a:noFill/>
                <a:prstDash val="solid"/>
              </a:ln>
              <a:solidFill>
                <a:schemeClr val="bg1"/>
              </a:solidFill>
              <a:latin typeface="Arial Narrow" panose="020B0606020202030204" pitchFamily="34" charset="0"/>
            </a:endParaRPr>
          </a:p>
          <a:p>
            <a:endParaRPr lang="en-US" sz="4000"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4000" dirty="0">
              <a:latin typeface="Arial Narrow" panose="020B0606020202030204" pitchFamily="34" charset="0"/>
            </a:endParaRPr>
          </a:p>
        </p:txBody>
      </p:sp>
    </p:spTree>
    <p:extLst>
      <p:ext uri="{BB962C8B-B14F-4D97-AF65-F5344CB8AC3E}">
        <p14:creationId xmlns:p14="http://schemas.microsoft.com/office/powerpoint/2010/main" val="96647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961190"/>
            <a:ext cx="6768662" cy="5016758"/>
          </a:xfrm>
          <a:prstGeom prst="rect">
            <a:avLst/>
          </a:prstGeom>
          <a:noFill/>
        </p:spPr>
        <p:txBody>
          <a:bodyPr wrap="square" rtlCol="0">
            <a:spAutoFit/>
          </a:bodyPr>
          <a:lstStyle/>
          <a:p>
            <a:r>
              <a:rPr lang="en-US" sz="4800" dirty="0">
                <a:ln w="22225">
                  <a:noFill/>
                  <a:prstDash val="solid"/>
                </a:ln>
                <a:solidFill>
                  <a:srgbClr val="FCB514"/>
                </a:solidFill>
                <a:latin typeface="Arial Narrow" panose="020B0606020202030204" pitchFamily="34" charset="0"/>
              </a:rPr>
              <a:t>Question #5</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r>
              <a:rPr lang="en-US" sz="3600" dirty="0">
                <a:ln w="22225">
                  <a:noFill/>
                  <a:prstDash val="solid"/>
                </a:ln>
                <a:solidFill>
                  <a:schemeClr val="bg1"/>
                </a:solidFill>
                <a:latin typeface="Arial Narrow" panose="020B0606020202030204" pitchFamily="34" charset="0"/>
              </a:rPr>
              <a:t>Name one of the top six E&amp;O claims against Insurance Agents.</a:t>
            </a:r>
          </a:p>
          <a:p>
            <a:endParaRPr lang="en-US" sz="4000" dirty="0">
              <a:ln w="22225">
                <a:noFill/>
                <a:prstDash val="solid"/>
              </a:ln>
              <a:solidFill>
                <a:schemeClr val="bg1"/>
              </a:solidFill>
              <a:latin typeface="Arial Narrow" panose="020B0606020202030204" pitchFamily="34" charset="0"/>
            </a:endParaRPr>
          </a:p>
          <a:p>
            <a:endParaRPr lang="en-US" sz="4000"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4000" dirty="0">
              <a:latin typeface="Arial Narrow" panose="020B0606020202030204" pitchFamily="34" charset="0"/>
            </a:endParaRPr>
          </a:p>
        </p:txBody>
      </p:sp>
    </p:spTree>
    <p:extLst>
      <p:ext uri="{BB962C8B-B14F-4D97-AF65-F5344CB8AC3E}">
        <p14:creationId xmlns:p14="http://schemas.microsoft.com/office/powerpoint/2010/main" val="264793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4524315"/>
          </a:xfrm>
          <a:prstGeom prst="rect">
            <a:avLst/>
          </a:prstGeom>
          <a:noFill/>
        </p:spPr>
        <p:txBody>
          <a:bodyPr wrap="square" rtlCol="0">
            <a:spAutoFit/>
          </a:bodyPr>
          <a:lstStyle/>
          <a:p>
            <a:r>
              <a:rPr lang="en-US" sz="4800" dirty="0">
                <a:ln w="22225">
                  <a:noFill/>
                  <a:prstDash val="solid"/>
                </a:ln>
                <a:solidFill>
                  <a:srgbClr val="FCB514"/>
                </a:solidFill>
                <a:latin typeface="Arial Narrow" panose="020B0606020202030204" pitchFamily="34" charset="0"/>
              </a:rPr>
              <a:t>Question #6</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What is a key element in defending an agent in an E&amp;O loss?</a:t>
            </a:r>
          </a:p>
          <a:p>
            <a:endParaRPr lang="en-US" sz="4000"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4000" dirty="0">
              <a:latin typeface="Arial Narrow" panose="020B0606020202030204" pitchFamily="34" charset="0"/>
            </a:endParaRPr>
          </a:p>
        </p:txBody>
      </p:sp>
    </p:spTree>
    <p:extLst>
      <p:ext uri="{BB962C8B-B14F-4D97-AF65-F5344CB8AC3E}">
        <p14:creationId xmlns:p14="http://schemas.microsoft.com/office/powerpoint/2010/main" val="154126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5755422"/>
          </a:xfrm>
          <a:prstGeom prst="rect">
            <a:avLst/>
          </a:prstGeom>
          <a:noFill/>
        </p:spPr>
        <p:txBody>
          <a:bodyPr wrap="square" rtlCol="0">
            <a:spAutoFit/>
          </a:bodyPr>
          <a:lstStyle/>
          <a:p>
            <a:r>
              <a:rPr lang="en-US" sz="4800" dirty="0">
                <a:ln w="22225">
                  <a:noFill/>
                  <a:prstDash val="solid"/>
                </a:ln>
                <a:solidFill>
                  <a:srgbClr val="FCB514"/>
                </a:solidFill>
                <a:latin typeface="Arial Narrow" panose="020B0606020202030204" pitchFamily="34" charset="0"/>
              </a:rPr>
              <a:t>Question #7</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True or False?</a:t>
            </a:r>
          </a:p>
          <a:p>
            <a:endParaRPr lang="en-US" sz="40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Loss prevention is reducing the size of a loss.</a:t>
            </a:r>
          </a:p>
          <a:p>
            <a:endParaRPr lang="en-US" sz="4000"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4000" dirty="0">
              <a:latin typeface="Arial Narrow" panose="020B0606020202030204" pitchFamily="34" charset="0"/>
            </a:endParaRPr>
          </a:p>
        </p:txBody>
      </p:sp>
    </p:spTree>
    <p:extLst>
      <p:ext uri="{BB962C8B-B14F-4D97-AF65-F5344CB8AC3E}">
        <p14:creationId xmlns:p14="http://schemas.microsoft.com/office/powerpoint/2010/main" val="10846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Fundamentals</a:t>
            </a:r>
            <a:br>
              <a:rPr lang="en-US" dirty="0"/>
            </a:br>
            <a:r>
              <a:rPr lang="en-US" dirty="0"/>
              <a:t>of Documentation</a:t>
            </a:r>
          </a:p>
        </p:txBody>
      </p:sp>
    </p:spTree>
    <p:extLst>
      <p:ext uri="{BB962C8B-B14F-4D97-AF65-F5344CB8AC3E}">
        <p14:creationId xmlns:p14="http://schemas.microsoft.com/office/powerpoint/2010/main" val="890912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be Documented?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787" y="1676400"/>
            <a:ext cx="2613624" cy="3600450"/>
          </a:xfrm>
          <a:prstGeom prst="rect">
            <a:avLst/>
          </a:prstGeom>
        </p:spPr>
      </p:pic>
      <p:sp>
        <p:nvSpPr>
          <p:cNvPr id="3" name="Content Placeholder 2"/>
          <p:cNvSpPr>
            <a:spLocks noGrp="1"/>
          </p:cNvSpPr>
          <p:nvPr>
            <p:ph idx="1"/>
          </p:nvPr>
        </p:nvSpPr>
        <p:spPr>
          <a:xfrm>
            <a:off x="2457449" y="2652001"/>
            <a:ext cx="5076825" cy="2015249"/>
          </a:xfrm>
          <a:solidFill>
            <a:srgbClr val="FFFFFF"/>
          </a:solidFill>
        </p:spPr>
        <p:txBody>
          <a:bodyPr>
            <a:noAutofit/>
          </a:bodyPr>
          <a:lstStyle/>
          <a:p>
            <a:pPr marL="0" indent="0">
              <a:buNone/>
            </a:pPr>
            <a:r>
              <a:rPr lang="en-US" dirty="0"/>
              <a:t>One of the most important decisions to make in the area of documentation is exactly what types of things should be documented. There are a variety of approaches to this issue.</a:t>
            </a:r>
          </a:p>
        </p:txBody>
      </p:sp>
    </p:spTree>
    <p:extLst>
      <p:ext uri="{BB962C8B-B14F-4D97-AF65-F5344CB8AC3E}">
        <p14:creationId xmlns:p14="http://schemas.microsoft.com/office/powerpoint/2010/main" val="2914812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be Documented?</a:t>
            </a:r>
          </a:p>
        </p:txBody>
      </p:sp>
      <p:sp>
        <p:nvSpPr>
          <p:cNvPr id="3" name="Content Placeholder 2"/>
          <p:cNvSpPr>
            <a:spLocks noGrp="1"/>
          </p:cNvSpPr>
          <p:nvPr>
            <p:ph idx="1"/>
          </p:nvPr>
        </p:nvSpPr>
        <p:spPr>
          <a:xfrm>
            <a:off x="619124" y="1433130"/>
            <a:ext cx="7886700" cy="3719895"/>
          </a:xfrm>
        </p:spPr>
        <p:txBody>
          <a:bodyPr/>
          <a:lstStyle/>
          <a:p>
            <a:pPr marL="0" indent="0">
              <a:buNone/>
            </a:pPr>
            <a:r>
              <a:rPr lang="en-US" dirty="0"/>
              <a:t>Simply look at the things that can go wrong in this area. </a:t>
            </a:r>
            <a:r>
              <a:rPr lang="en-US" dirty="0">
                <a:solidFill>
                  <a:srgbClr val="FCB514"/>
                </a:solidFill>
              </a:rPr>
              <a:t>Take steps to prevent common errors and document the following items:</a:t>
            </a:r>
          </a:p>
          <a:p>
            <a:pPr lvl="1"/>
            <a:endParaRPr lang="en-US" dirty="0"/>
          </a:p>
          <a:p>
            <a:pPr lvl="1"/>
            <a:endParaRPr lang="en-US" dirty="0"/>
          </a:p>
        </p:txBody>
      </p:sp>
      <p:sp>
        <p:nvSpPr>
          <p:cNvPr id="4" name="Oval 3"/>
          <p:cNvSpPr/>
          <p:nvPr/>
        </p:nvSpPr>
        <p:spPr>
          <a:xfrm>
            <a:off x="885825" y="2800349"/>
            <a:ext cx="1809752" cy="1809752"/>
          </a:xfrm>
          <a:prstGeom prst="ellipse">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Narrow" panose="020B0606020202030204" pitchFamily="34" charset="0"/>
              </a:rPr>
              <a:t>Coverages offered and rejected by the insured</a:t>
            </a:r>
          </a:p>
        </p:txBody>
      </p:sp>
      <p:sp>
        <p:nvSpPr>
          <p:cNvPr id="5" name="Oval 4"/>
          <p:cNvSpPr/>
          <p:nvPr/>
        </p:nvSpPr>
        <p:spPr>
          <a:xfrm>
            <a:off x="2409823" y="4100509"/>
            <a:ext cx="1809752" cy="1809752"/>
          </a:xfrm>
          <a:prstGeom prst="ellipse">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Narrow" panose="020B0606020202030204" pitchFamily="34" charset="0"/>
              </a:rPr>
              <a:t>Coverage the company refuses to offer to the insured</a:t>
            </a:r>
          </a:p>
        </p:txBody>
      </p:sp>
      <p:sp>
        <p:nvSpPr>
          <p:cNvPr id="6" name="Oval 5"/>
          <p:cNvSpPr/>
          <p:nvPr/>
        </p:nvSpPr>
        <p:spPr>
          <a:xfrm>
            <a:off x="3876674" y="2733674"/>
            <a:ext cx="1809752" cy="1809752"/>
          </a:xfrm>
          <a:prstGeom prst="ellipse">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Narrow" panose="020B0606020202030204" pitchFamily="34" charset="0"/>
              </a:rPr>
              <a:t>Coverage that cannot be provided</a:t>
            </a:r>
          </a:p>
        </p:txBody>
      </p:sp>
      <p:sp>
        <p:nvSpPr>
          <p:cNvPr id="7" name="Oval 6"/>
          <p:cNvSpPr/>
          <p:nvPr/>
        </p:nvSpPr>
        <p:spPr>
          <a:xfrm>
            <a:off x="6867523" y="2733673"/>
            <a:ext cx="1809752" cy="1809752"/>
          </a:xfrm>
          <a:prstGeom prst="ellipse">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Narrow" panose="020B0606020202030204" pitchFamily="34" charset="0"/>
              </a:rPr>
              <a:t>Coverage limits established by the insured</a:t>
            </a:r>
          </a:p>
        </p:txBody>
      </p:sp>
      <p:sp>
        <p:nvSpPr>
          <p:cNvPr id="8" name="Oval 7"/>
          <p:cNvSpPr/>
          <p:nvPr/>
        </p:nvSpPr>
        <p:spPr>
          <a:xfrm>
            <a:off x="5400672" y="4100508"/>
            <a:ext cx="1809752" cy="1809752"/>
          </a:xfrm>
          <a:prstGeom prst="ellipse">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Narrow" panose="020B0606020202030204" pitchFamily="34" charset="0"/>
              </a:rPr>
              <a:t>Significant coverage limitations explained to insured</a:t>
            </a:r>
          </a:p>
        </p:txBody>
      </p:sp>
    </p:spTree>
    <p:extLst>
      <p:ext uri="{BB962C8B-B14F-4D97-AF65-F5344CB8AC3E}">
        <p14:creationId xmlns:p14="http://schemas.microsoft.com/office/powerpoint/2010/main" val="58091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be Documented?</a:t>
            </a:r>
          </a:p>
        </p:txBody>
      </p:sp>
      <p:sp>
        <p:nvSpPr>
          <p:cNvPr id="3" name="Content Placeholder 2"/>
          <p:cNvSpPr>
            <a:spLocks noGrp="1"/>
          </p:cNvSpPr>
          <p:nvPr>
            <p:ph idx="1"/>
          </p:nvPr>
        </p:nvSpPr>
        <p:spPr>
          <a:xfrm>
            <a:off x="619124" y="1667970"/>
            <a:ext cx="7886700" cy="4351338"/>
          </a:xfrm>
        </p:spPr>
        <p:txBody>
          <a:bodyPr/>
          <a:lstStyle/>
          <a:p>
            <a:pPr marL="0" indent="0" algn="ctr">
              <a:buNone/>
            </a:pPr>
            <a:r>
              <a:rPr lang="en-US" dirty="0">
                <a:solidFill>
                  <a:srgbClr val="FCB514"/>
                </a:solidFill>
              </a:rPr>
              <a:t>It is important to also document:</a:t>
            </a:r>
          </a:p>
          <a:p>
            <a:pPr lvl="1" algn="ctr">
              <a:buFont typeface="Wingdings" panose="05000000000000000000" pitchFamily="2" charset="2"/>
              <a:buChar char="§"/>
            </a:pPr>
            <a:endParaRPr lang="en-US" dirty="0"/>
          </a:p>
          <a:p>
            <a:pPr lvl="1" algn="ctr">
              <a:buFont typeface="Wingdings" panose="05000000000000000000" pitchFamily="2" charset="2"/>
              <a:buChar char="§"/>
            </a:pPr>
            <a:endParaRPr lang="en-US" dirty="0"/>
          </a:p>
          <a:p>
            <a:pPr lvl="1" algn="ctr">
              <a:buFont typeface="Wingdings" panose="05000000000000000000" pitchFamily="2" charset="2"/>
              <a:buChar char="§"/>
            </a:pPr>
            <a:endParaRPr lang="en-US" dirty="0"/>
          </a:p>
          <a:p>
            <a:pPr lvl="1" algn="ctr">
              <a:buFont typeface="Wingdings" panose="05000000000000000000" pitchFamily="2" charset="2"/>
              <a:buChar char="§"/>
            </a:pPr>
            <a:endParaRPr lang="en-US" dirty="0"/>
          </a:p>
          <a:p>
            <a:pPr lvl="1" algn="ctr">
              <a:buFont typeface="Wingdings" panose="05000000000000000000" pitchFamily="2" charset="2"/>
              <a:buChar char="§"/>
            </a:pPr>
            <a:endParaRPr lang="en-US" dirty="0"/>
          </a:p>
          <a:p>
            <a:pPr lvl="1" algn="ctr">
              <a:buFont typeface="Wingdings" panose="05000000000000000000" pitchFamily="2" charset="2"/>
              <a:buChar char="§"/>
            </a:pPr>
            <a:endParaRPr lang="en-US" dirty="0"/>
          </a:p>
          <a:p>
            <a:pPr marL="0" indent="0" algn="ctr">
              <a:buNone/>
            </a:pPr>
            <a:r>
              <a:rPr lang="en-US" dirty="0"/>
              <a:t>Which approach should you take?</a:t>
            </a:r>
          </a:p>
          <a:p>
            <a:pPr marL="457189" lvl="1" indent="0" algn="ctr">
              <a:buNone/>
            </a:pPr>
            <a:endParaRPr lang="en-US" dirty="0"/>
          </a:p>
        </p:txBody>
      </p:sp>
      <p:sp>
        <p:nvSpPr>
          <p:cNvPr id="4" name="Oval 3"/>
          <p:cNvSpPr/>
          <p:nvPr/>
        </p:nvSpPr>
        <p:spPr>
          <a:xfrm>
            <a:off x="1993860" y="2375085"/>
            <a:ext cx="1524001" cy="1552576"/>
          </a:xfrm>
          <a:prstGeom prst="ellipse">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Narrow" panose="020B0606020202030204" pitchFamily="34" charset="0"/>
              </a:rPr>
              <a:t>What was said</a:t>
            </a:r>
          </a:p>
        </p:txBody>
      </p:sp>
      <p:sp>
        <p:nvSpPr>
          <p:cNvPr id="5" name="Oval 4"/>
          <p:cNvSpPr/>
          <p:nvPr/>
        </p:nvSpPr>
        <p:spPr>
          <a:xfrm>
            <a:off x="5575258" y="2375085"/>
            <a:ext cx="1524001" cy="1552576"/>
          </a:xfrm>
          <a:prstGeom prst="ellipse">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Narrow" panose="020B0606020202030204" pitchFamily="34" charset="0"/>
              </a:rPr>
              <a:t>What needs to be done in the future</a:t>
            </a:r>
          </a:p>
        </p:txBody>
      </p:sp>
      <p:sp>
        <p:nvSpPr>
          <p:cNvPr id="6" name="Oval 5"/>
          <p:cNvSpPr/>
          <p:nvPr/>
        </p:nvSpPr>
        <p:spPr>
          <a:xfrm>
            <a:off x="3784559" y="2375085"/>
            <a:ext cx="1524001" cy="1552576"/>
          </a:xfrm>
          <a:prstGeom prst="ellipse">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Narrow" panose="020B0606020202030204" pitchFamily="34" charset="0"/>
              </a:rPr>
              <a:t>What was done</a:t>
            </a:r>
          </a:p>
        </p:txBody>
      </p:sp>
    </p:spTree>
    <p:extLst>
      <p:ext uri="{BB962C8B-B14F-4D97-AF65-F5344CB8AC3E}">
        <p14:creationId xmlns:p14="http://schemas.microsoft.com/office/powerpoint/2010/main" val="396778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E&amp;O Risk</a:t>
            </a:r>
          </a:p>
        </p:txBody>
      </p:sp>
      <p:sp>
        <p:nvSpPr>
          <p:cNvPr id="3" name="Content Placeholder 2"/>
          <p:cNvSpPr>
            <a:spLocks noGrp="1"/>
          </p:cNvSpPr>
          <p:nvPr>
            <p:ph idx="1"/>
          </p:nvPr>
        </p:nvSpPr>
        <p:spPr>
          <a:xfrm>
            <a:off x="619124" y="1546599"/>
            <a:ext cx="7886700" cy="4351338"/>
          </a:xfrm>
        </p:spPr>
        <p:txBody>
          <a:bodyPr>
            <a:normAutofit/>
          </a:bodyPr>
          <a:lstStyle/>
          <a:p>
            <a:pPr marL="0" indent="0">
              <a:buNone/>
            </a:pPr>
            <a:r>
              <a:rPr lang="en-US" dirty="0">
                <a:solidFill>
                  <a:srgbClr val="51B5E0"/>
                </a:solidFill>
              </a:rPr>
              <a:t>The world is a risky place. The average American, living anywhere in the country, faces significant risk on a daily basis.</a:t>
            </a:r>
          </a:p>
          <a:p>
            <a:pPr lvl="1">
              <a:buFont typeface="Wingdings" panose="05000000000000000000" pitchFamily="2" charset="2"/>
              <a:buChar char="§"/>
            </a:pPr>
            <a:r>
              <a:rPr lang="en-US" sz="2800" dirty="0">
                <a:solidFill>
                  <a:srgbClr val="51B5E0"/>
                </a:solidFill>
              </a:rPr>
              <a:t>Driving home from work.</a:t>
            </a:r>
          </a:p>
          <a:p>
            <a:pPr marL="914378" lvl="2" indent="0">
              <a:buNone/>
            </a:pPr>
            <a:r>
              <a:rPr lang="en-US" sz="2400" dirty="0"/>
              <a:t>According to the National Highway Traffic Safety Administration, more than 35,000 people were killed in a car accident in 2017.</a:t>
            </a:r>
          </a:p>
          <a:p>
            <a:pPr lvl="1">
              <a:buFont typeface="Wingdings" panose="05000000000000000000" pitchFamily="2" charset="2"/>
              <a:buChar char="§"/>
            </a:pPr>
            <a:r>
              <a:rPr lang="en-US" sz="2800" dirty="0">
                <a:solidFill>
                  <a:srgbClr val="51B5E0"/>
                </a:solidFill>
              </a:rPr>
              <a:t>Investing in the stock market. </a:t>
            </a:r>
          </a:p>
          <a:p>
            <a:pPr marL="914378" lvl="2" indent="0">
              <a:buNone/>
            </a:pPr>
            <a:r>
              <a:rPr lang="en-US" sz="2400" dirty="0"/>
              <a:t>A 55 year old man wants to quickly increase his retirement fund. In order to do so at a rapid pace he must change his investments. He is taking a risk.</a:t>
            </a:r>
          </a:p>
        </p:txBody>
      </p:sp>
    </p:spTree>
    <p:extLst>
      <p:ext uri="{BB962C8B-B14F-4D97-AF65-F5344CB8AC3E}">
        <p14:creationId xmlns:p14="http://schemas.microsoft.com/office/powerpoint/2010/main" val="282816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Documentation Exercise </a:t>
            </a:r>
            <a:endParaRPr lang="en-US" dirty="0">
              <a:solidFill>
                <a:srgbClr val="FF0000"/>
              </a:solidFill>
            </a:endParaRPr>
          </a:p>
        </p:txBody>
      </p:sp>
      <p:sp>
        <p:nvSpPr>
          <p:cNvPr id="3" name="Content Placeholder 2"/>
          <p:cNvSpPr>
            <a:spLocks noGrp="1"/>
          </p:cNvSpPr>
          <p:nvPr>
            <p:ph idx="1"/>
          </p:nvPr>
        </p:nvSpPr>
        <p:spPr>
          <a:xfrm>
            <a:off x="619124" y="1499805"/>
            <a:ext cx="7886700" cy="4351338"/>
          </a:xfrm>
        </p:spPr>
        <p:txBody>
          <a:bodyPr>
            <a:normAutofit/>
          </a:bodyPr>
          <a:lstStyle/>
          <a:p>
            <a:pPr marL="0" indent="0">
              <a:buNone/>
            </a:pPr>
            <a:r>
              <a:rPr lang="en-US" sz="2400" dirty="0"/>
              <a:t>Sean Simmons, CIC, has just become aware of the new exclusions in the most recent edition of the commercial general liability policy. He is concerned that his clients will no longer be covered for transmitting a computer virus. He has been explaining it to all his clients at renewal and offering to get a quote for one of the new cyber-risk policies the industry has created.</a:t>
            </a:r>
          </a:p>
          <a:p>
            <a:pPr marL="0" indent="0">
              <a:buNone/>
            </a:pPr>
            <a:r>
              <a:rPr lang="en-US" sz="2400" dirty="0"/>
              <a:t>Sean realizes the importance of documenting his file to prove that he has offered the coverage. He also knows that some types of documentation are stronger than others. He has asked your advice.</a:t>
            </a:r>
          </a:p>
        </p:txBody>
      </p:sp>
    </p:spTree>
    <p:extLst>
      <p:ext uri="{BB962C8B-B14F-4D97-AF65-F5344CB8AC3E}">
        <p14:creationId xmlns:p14="http://schemas.microsoft.com/office/powerpoint/2010/main" val="115492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Exercise</a:t>
            </a:r>
          </a:p>
        </p:txBody>
      </p:sp>
      <p:sp>
        <p:nvSpPr>
          <p:cNvPr id="3" name="Content Placeholder 2"/>
          <p:cNvSpPr>
            <a:spLocks noGrp="1"/>
          </p:cNvSpPr>
          <p:nvPr>
            <p:ph idx="1"/>
          </p:nvPr>
        </p:nvSpPr>
        <p:spPr>
          <a:xfrm>
            <a:off x="619124" y="1523999"/>
            <a:ext cx="7969800" cy="4672405"/>
          </a:xfrm>
        </p:spPr>
        <p:txBody>
          <a:bodyPr>
            <a:noAutofit/>
          </a:bodyPr>
          <a:lstStyle/>
          <a:p>
            <a:pPr marL="0" indent="0">
              <a:spcBef>
                <a:spcPts val="1200"/>
              </a:spcBef>
              <a:buNone/>
            </a:pPr>
            <a:r>
              <a:rPr lang="en-US" dirty="0"/>
              <a:t>Of the following documentation options, select three that will be the most effective:</a:t>
            </a:r>
          </a:p>
          <a:p>
            <a:pPr marL="571500">
              <a:spcBef>
                <a:spcPts val="400"/>
              </a:spcBef>
              <a:buFont typeface="Wingdings" panose="05000000000000000000" pitchFamily="2" charset="2"/>
              <a:buChar char="ü"/>
            </a:pPr>
            <a:r>
              <a:rPr lang="en-US" sz="2400" dirty="0"/>
              <a:t>Makes notes in the file.</a:t>
            </a:r>
          </a:p>
          <a:p>
            <a:pPr marL="571500">
              <a:spcBef>
                <a:spcPts val="400"/>
              </a:spcBef>
              <a:buFont typeface="Wingdings" panose="05000000000000000000" pitchFamily="2" charset="2"/>
              <a:buChar char="ü"/>
            </a:pPr>
            <a:r>
              <a:rPr lang="en-US" sz="2400" dirty="0"/>
              <a:t>Get the insured to sign a declination that was created by</a:t>
            </a:r>
            <a:br>
              <a:rPr lang="en-US" sz="2400" dirty="0"/>
            </a:br>
            <a:r>
              <a:rPr lang="en-US" sz="2400" dirty="0"/>
              <a:t>an attorney.</a:t>
            </a:r>
          </a:p>
          <a:p>
            <a:pPr marL="571500">
              <a:spcBef>
                <a:spcPts val="400"/>
              </a:spcBef>
              <a:buFont typeface="Wingdings" panose="05000000000000000000" pitchFamily="2" charset="2"/>
              <a:buChar char="ü"/>
            </a:pPr>
            <a:r>
              <a:rPr lang="en-US" sz="2400" dirty="0"/>
              <a:t>Send the insured who declines coverage a letter the next day reiterating the declination.</a:t>
            </a:r>
          </a:p>
          <a:p>
            <a:pPr marL="571500">
              <a:spcBef>
                <a:spcPts val="400"/>
              </a:spcBef>
              <a:buFont typeface="Wingdings" panose="05000000000000000000" pitchFamily="2" charset="2"/>
              <a:buChar char="ü"/>
            </a:pPr>
            <a:r>
              <a:rPr lang="en-US" sz="2400" dirty="0"/>
              <a:t>Make notes on the computer.</a:t>
            </a:r>
          </a:p>
          <a:p>
            <a:pPr marL="571500">
              <a:spcBef>
                <a:spcPts val="400"/>
              </a:spcBef>
              <a:buFont typeface="Wingdings" panose="05000000000000000000" pitchFamily="2" charset="2"/>
              <a:buChar char="ü"/>
            </a:pPr>
            <a:r>
              <a:rPr lang="en-US" sz="2400" dirty="0"/>
              <a:t>Get the insured to sign off on the proposal.</a:t>
            </a:r>
          </a:p>
          <a:p>
            <a:pPr marL="571500">
              <a:spcBef>
                <a:spcPts val="400"/>
              </a:spcBef>
              <a:buFont typeface="Wingdings" panose="05000000000000000000" pitchFamily="2" charset="2"/>
              <a:buChar char="ü"/>
            </a:pPr>
            <a:r>
              <a:rPr lang="en-US" sz="2400" dirty="0"/>
              <a:t>Put the offer in writing, asking the insured to mark his or her acceptance or rejection. Sign and return in the envelope enclosed.</a:t>
            </a:r>
          </a:p>
        </p:txBody>
      </p:sp>
    </p:spTree>
    <p:extLst>
      <p:ext uri="{BB962C8B-B14F-4D97-AF65-F5344CB8AC3E}">
        <p14:creationId xmlns:p14="http://schemas.microsoft.com/office/powerpoint/2010/main" val="163210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800" y="1499804"/>
            <a:ext cx="7886700" cy="4351338"/>
          </a:xfrm>
        </p:spPr>
        <p:txBody>
          <a:bodyPr>
            <a:normAutofit/>
          </a:bodyPr>
          <a:lstStyle/>
          <a:p>
            <a:pPr marL="0" indent="0">
              <a:buNone/>
            </a:pPr>
            <a:r>
              <a:rPr lang="en-US" dirty="0"/>
              <a:t>If you selected the following, you are right:</a:t>
            </a:r>
          </a:p>
          <a:p>
            <a:pPr marL="0" indent="0">
              <a:buNone/>
            </a:pPr>
            <a:endParaRPr lang="en-US" dirty="0"/>
          </a:p>
          <a:p>
            <a:pPr marL="571500">
              <a:buFont typeface="Wingdings" panose="05000000000000000000" pitchFamily="2" charset="2"/>
              <a:buChar char="ü"/>
            </a:pPr>
            <a:r>
              <a:rPr lang="en-US" sz="2400" dirty="0"/>
              <a:t>Get the insured to sign a declination that was created by an attorney.</a:t>
            </a:r>
          </a:p>
          <a:p>
            <a:pPr marL="571500">
              <a:buFont typeface="Wingdings" panose="05000000000000000000" pitchFamily="2" charset="2"/>
              <a:buChar char="ü"/>
            </a:pPr>
            <a:r>
              <a:rPr lang="en-US" sz="2400" dirty="0"/>
              <a:t>Get the insured to sign off on the proposal.</a:t>
            </a:r>
          </a:p>
          <a:p>
            <a:pPr marL="571500">
              <a:buFont typeface="Wingdings" panose="05000000000000000000" pitchFamily="2" charset="2"/>
              <a:buChar char="ü"/>
            </a:pPr>
            <a:r>
              <a:rPr lang="en-US" sz="2400" dirty="0"/>
              <a:t>Put the offer in writing, asking the insured to mark his or her acceptance or rejection, sign it, and return in the enclosed envelope.</a:t>
            </a:r>
          </a:p>
        </p:txBody>
      </p:sp>
      <p:sp>
        <p:nvSpPr>
          <p:cNvPr id="2" name="Title 1"/>
          <p:cNvSpPr>
            <a:spLocks noGrp="1"/>
          </p:cNvSpPr>
          <p:nvPr>
            <p:ph type="title"/>
          </p:nvPr>
        </p:nvSpPr>
        <p:spPr/>
        <p:txBody>
          <a:bodyPr/>
          <a:lstStyle/>
          <a:p>
            <a:r>
              <a:rPr lang="en-US" dirty="0"/>
              <a:t>Exercise</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81323"/>
          <a:stretch/>
        </p:blipFill>
        <p:spPr>
          <a:xfrm>
            <a:off x="630609" y="2506530"/>
            <a:ext cx="343473" cy="294354"/>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81323"/>
          <a:stretch/>
        </p:blipFill>
        <p:spPr>
          <a:xfrm>
            <a:off x="630609" y="3307047"/>
            <a:ext cx="343473" cy="294354"/>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81323"/>
          <a:stretch/>
        </p:blipFill>
        <p:spPr>
          <a:xfrm>
            <a:off x="638063" y="3778577"/>
            <a:ext cx="343473" cy="294354"/>
          </a:xfrm>
          <a:prstGeom prst="rect">
            <a:avLst/>
          </a:prstGeom>
        </p:spPr>
      </p:pic>
    </p:spTree>
    <p:extLst>
      <p:ext uri="{BB962C8B-B14F-4D97-AF65-F5344CB8AC3E}">
        <p14:creationId xmlns:p14="http://schemas.microsoft.com/office/powerpoint/2010/main" val="299114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Substantiated Documentation</a:t>
            </a:r>
          </a:p>
        </p:txBody>
      </p:sp>
      <p:sp>
        <p:nvSpPr>
          <p:cNvPr id="3" name="Content Placeholder 2"/>
          <p:cNvSpPr>
            <a:spLocks noGrp="1"/>
          </p:cNvSpPr>
          <p:nvPr>
            <p:ph idx="1"/>
          </p:nvPr>
        </p:nvSpPr>
        <p:spPr>
          <a:xfrm>
            <a:off x="619124" y="1478784"/>
            <a:ext cx="7886700" cy="4351338"/>
          </a:xfrm>
        </p:spPr>
        <p:txBody>
          <a:bodyPr>
            <a:normAutofit/>
          </a:bodyPr>
          <a:lstStyle/>
          <a:p>
            <a:pPr marL="0" indent="0">
              <a:buNone/>
            </a:pPr>
            <a:r>
              <a:rPr lang="en-US" dirty="0">
                <a:solidFill>
                  <a:srgbClr val="FCB514"/>
                </a:solidFill>
              </a:rPr>
              <a:t>What is substantiated documentation?</a:t>
            </a:r>
          </a:p>
          <a:p>
            <a:pPr lvl="1">
              <a:buFont typeface="Wingdings" panose="05000000000000000000" pitchFamily="2" charset="2"/>
              <a:buChar char="§"/>
            </a:pPr>
            <a:r>
              <a:rPr lang="en-US" dirty="0"/>
              <a:t>When documentation is either initiated or acknowledged by the insured.</a:t>
            </a:r>
          </a:p>
          <a:p>
            <a:pPr marL="0" indent="0">
              <a:buNone/>
            </a:pPr>
            <a:r>
              <a:rPr lang="en-US" dirty="0">
                <a:solidFill>
                  <a:srgbClr val="FCB514"/>
                </a:solidFill>
              </a:rPr>
              <a:t>Types of substantiated documentation</a:t>
            </a:r>
          </a:p>
          <a:p>
            <a:pPr lvl="1">
              <a:buFont typeface="Wingdings" panose="05000000000000000000" pitchFamily="2" charset="2"/>
              <a:buChar char="§"/>
            </a:pPr>
            <a:r>
              <a:rPr lang="en-US" dirty="0"/>
              <a:t>Insured’s signature on a proposal</a:t>
            </a:r>
          </a:p>
          <a:p>
            <a:pPr lvl="1">
              <a:buFont typeface="Wingdings" panose="05000000000000000000" pitchFamily="2" charset="2"/>
              <a:buChar char="§"/>
            </a:pPr>
            <a:r>
              <a:rPr lang="en-US" dirty="0"/>
              <a:t>Signed application</a:t>
            </a:r>
          </a:p>
          <a:p>
            <a:pPr lvl="1">
              <a:buFont typeface="Wingdings" panose="05000000000000000000" pitchFamily="2" charset="2"/>
              <a:buChar char="§"/>
            </a:pPr>
            <a:r>
              <a:rPr lang="en-US" dirty="0"/>
              <a:t>Letter, fax or email from the insured</a:t>
            </a:r>
          </a:p>
        </p:txBody>
      </p:sp>
    </p:spTree>
    <p:extLst>
      <p:ext uri="{BB962C8B-B14F-4D97-AF65-F5344CB8AC3E}">
        <p14:creationId xmlns:p14="http://schemas.microsoft.com/office/powerpoint/2010/main" val="344588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Insist on Substantiation</a:t>
            </a:r>
          </a:p>
        </p:txBody>
      </p:sp>
      <p:sp>
        <p:nvSpPr>
          <p:cNvPr id="3" name="Content Placeholder 2"/>
          <p:cNvSpPr>
            <a:spLocks noGrp="1"/>
          </p:cNvSpPr>
          <p:nvPr>
            <p:ph idx="1"/>
          </p:nvPr>
        </p:nvSpPr>
        <p:spPr>
          <a:xfrm>
            <a:off x="619124" y="1478784"/>
            <a:ext cx="7886700" cy="4351338"/>
          </a:xfrm>
        </p:spPr>
        <p:txBody>
          <a:bodyPr>
            <a:normAutofit/>
          </a:bodyPr>
          <a:lstStyle/>
          <a:p>
            <a:pPr marL="0" indent="0">
              <a:buNone/>
            </a:pPr>
            <a:r>
              <a:rPr lang="en-US" dirty="0"/>
              <a:t>Which of the following situations would justify getting it in writing:</a:t>
            </a:r>
          </a:p>
          <a:p>
            <a:pPr lvl="1">
              <a:lnSpc>
                <a:spcPct val="100000"/>
              </a:lnSpc>
              <a:buFont typeface="Wingdings" panose="05000000000000000000" pitchFamily="2" charset="2"/>
              <a:buChar char="ü"/>
            </a:pPr>
            <a:r>
              <a:rPr lang="en-US" dirty="0"/>
              <a:t>You have offered the insured coverage for transmitting a computer virus, but she declines it.</a:t>
            </a:r>
          </a:p>
          <a:p>
            <a:pPr lvl="1">
              <a:lnSpc>
                <a:spcPct val="100000"/>
              </a:lnSpc>
              <a:buFont typeface="Wingdings" panose="05000000000000000000" pitchFamily="2" charset="2"/>
              <a:buChar char="ü"/>
            </a:pPr>
            <a:r>
              <a:rPr lang="en-US" dirty="0"/>
              <a:t>The insured has requested that you delete physical damage coverage from his auto policy effective immediately.</a:t>
            </a:r>
          </a:p>
          <a:p>
            <a:pPr lvl="1">
              <a:lnSpc>
                <a:spcPct val="100000"/>
              </a:lnSpc>
              <a:buFont typeface="Wingdings" panose="05000000000000000000" pitchFamily="2" charset="2"/>
              <a:buChar char="ü"/>
            </a:pPr>
            <a:r>
              <a:rPr lang="en-US" dirty="0"/>
              <a:t>The insured has called asking to increase his deductible from $500 to $10,000.</a:t>
            </a:r>
          </a:p>
          <a:p>
            <a:pPr lvl="1">
              <a:lnSpc>
                <a:spcPct val="100000"/>
              </a:lnSpc>
              <a:buFont typeface="Wingdings" panose="05000000000000000000" pitchFamily="2" charset="2"/>
              <a:buChar char="ü"/>
            </a:pPr>
            <a:r>
              <a:rPr lang="en-US" dirty="0"/>
              <a:t>You insist the insured sign the statement of values he has completed.</a:t>
            </a:r>
          </a:p>
        </p:txBody>
      </p:sp>
    </p:spTree>
    <p:extLst>
      <p:ext uri="{BB962C8B-B14F-4D97-AF65-F5344CB8AC3E}">
        <p14:creationId xmlns:p14="http://schemas.microsoft.com/office/powerpoint/2010/main" val="66980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Unsubstantiated Documentation</a:t>
            </a:r>
          </a:p>
        </p:txBody>
      </p:sp>
      <p:sp>
        <p:nvSpPr>
          <p:cNvPr id="3" name="Content Placeholder 2"/>
          <p:cNvSpPr>
            <a:spLocks noGrp="1"/>
          </p:cNvSpPr>
          <p:nvPr>
            <p:ph idx="1"/>
          </p:nvPr>
        </p:nvSpPr>
        <p:spPr>
          <a:xfrm>
            <a:off x="619124" y="1478784"/>
            <a:ext cx="7886700" cy="4351338"/>
          </a:xfrm>
        </p:spPr>
        <p:txBody>
          <a:bodyPr>
            <a:normAutofit/>
          </a:bodyPr>
          <a:lstStyle/>
          <a:p>
            <a:pPr marL="0" indent="0">
              <a:buNone/>
            </a:pPr>
            <a:r>
              <a:rPr lang="en-US" dirty="0"/>
              <a:t>Although substantiated documentation is much stronger evidence when a problem arises, most of the documentation an agent does each day is unsubstantiated.</a:t>
            </a:r>
          </a:p>
          <a:p>
            <a:pPr marL="0" indent="0">
              <a:buNone/>
            </a:pPr>
            <a:r>
              <a:rPr lang="en-US" dirty="0">
                <a:solidFill>
                  <a:srgbClr val="FCB514"/>
                </a:solidFill>
              </a:rPr>
              <a:t>Examples of unsubstantiated documentation include:</a:t>
            </a:r>
          </a:p>
          <a:p>
            <a:pPr lvl="1">
              <a:buFont typeface="Wingdings" panose="05000000000000000000" pitchFamily="2" charset="2"/>
              <a:buChar char="§"/>
            </a:pPr>
            <a:r>
              <a:rPr lang="en-US" dirty="0"/>
              <a:t>Notes in the paper file</a:t>
            </a:r>
          </a:p>
          <a:p>
            <a:pPr lvl="1">
              <a:buFont typeface="Wingdings" panose="05000000000000000000" pitchFamily="2" charset="2"/>
              <a:buChar char="§"/>
            </a:pPr>
            <a:r>
              <a:rPr lang="en-US" dirty="0"/>
              <a:t>A telephone log</a:t>
            </a:r>
          </a:p>
          <a:p>
            <a:pPr lvl="1">
              <a:buFont typeface="Wingdings" panose="05000000000000000000" pitchFamily="2" charset="2"/>
              <a:buChar char="§"/>
            </a:pPr>
            <a:r>
              <a:rPr lang="en-US" dirty="0"/>
              <a:t>A copy of a letter or email sent to the insured</a:t>
            </a:r>
          </a:p>
          <a:p>
            <a:pPr lvl="1">
              <a:buFont typeface="Wingdings" panose="05000000000000000000" pitchFamily="2" charset="2"/>
              <a:buChar char="§"/>
            </a:pPr>
            <a:r>
              <a:rPr lang="en-US" dirty="0"/>
              <a:t>Notes in the agency management system</a:t>
            </a:r>
          </a:p>
          <a:p>
            <a:pPr lvl="1">
              <a:buFont typeface="Wingdings" panose="05000000000000000000" pitchFamily="2" charset="2"/>
              <a:buChar char="§"/>
            </a:pPr>
            <a:r>
              <a:rPr lang="en-US" dirty="0"/>
              <a:t>A completed coverage checklist that is not signed by the insured</a:t>
            </a:r>
          </a:p>
        </p:txBody>
      </p:sp>
    </p:spTree>
    <p:extLst>
      <p:ext uri="{BB962C8B-B14F-4D97-AF65-F5344CB8AC3E}">
        <p14:creationId xmlns:p14="http://schemas.microsoft.com/office/powerpoint/2010/main" val="7741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Unsubstantiated Documentation</a:t>
            </a:r>
          </a:p>
        </p:txBody>
      </p:sp>
      <p:sp>
        <p:nvSpPr>
          <p:cNvPr id="3" name="Content Placeholder 2"/>
          <p:cNvSpPr>
            <a:spLocks noGrp="1"/>
          </p:cNvSpPr>
          <p:nvPr>
            <p:ph idx="1"/>
          </p:nvPr>
        </p:nvSpPr>
        <p:spPr>
          <a:xfrm>
            <a:off x="619124" y="1615418"/>
            <a:ext cx="7886700" cy="1594507"/>
          </a:xfrm>
        </p:spPr>
        <p:txBody>
          <a:bodyPr>
            <a:normAutofit/>
          </a:bodyPr>
          <a:lstStyle/>
          <a:p>
            <a:pPr marL="0" indent="0">
              <a:buNone/>
            </a:pPr>
            <a:r>
              <a:rPr lang="en-US" dirty="0">
                <a:solidFill>
                  <a:srgbClr val="FCB514"/>
                </a:solidFill>
              </a:rPr>
              <a:t>The goal with unsubstantiated documentation is to make it as strong as possible.</a:t>
            </a:r>
            <a:endParaRPr lang="en-US" dirty="0"/>
          </a:p>
          <a:p>
            <a:pPr marL="0" indent="0">
              <a:buNone/>
            </a:pPr>
            <a:r>
              <a:rPr lang="en-US" dirty="0"/>
              <a:t>It is always strongest when it is:</a:t>
            </a:r>
          </a:p>
        </p:txBody>
      </p:sp>
      <p:sp>
        <p:nvSpPr>
          <p:cNvPr id="5" name="Oval 4"/>
          <p:cNvSpPr/>
          <p:nvPr/>
        </p:nvSpPr>
        <p:spPr>
          <a:xfrm>
            <a:off x="1116538" y="3179403"/>
            <a:ext cx="485776" cy="485776"/>
          </a:xfrm>
          <a:prstGeom prst="ellipse">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Narrow" panose="020B0606020202030204" pitchFamily="34" charset="0"/>
              </a:rPr>
              <a:t>1</a:t>
            </a:r>
            <a:endParaRPr lang="en-US" sz="4000" dirty="0">
              <a:latin typeface="Arial Narrow" panose="020B0606020202030204" pitchFamily="34" charset="0"/>
            </a:endParaRPr>
          </a:p>
        </p:txBody>
      </p:sp>
      <p:sp>
        <p:nvSpPr>
          <p:cNvPr id="6" name="Rectangle 5"/>
          <p:cNvSpPr/>
          <p:nvPr/>
        </p:nvSpPr>
        <p:spPr>
          <a:xfrm>
            <a:off x="1680486" y="3209925"/>
            <a:ext cx="2746265" cy="424732"/>
          </a:xfrm>
          <a:prstGeom prst="rect">
            <a:avLst/>
          </a:prstGeom>
        </p:spPr>
        <p:txBody>
          <a:bodyPr wrap="none">
            <a:spAutoFit/>
          </a:bodyPr>
          <a:lstStyle/>
          <a:p>
            <a:pPr indent="-11" defTabSz="914378">
              <a:lnSpc>
                <a:spcPct val="90000"/>
              </a:lnSpc>
              <a:spcBef>
                <a:spcPts val="500"/>
              </a:spcBef>
            </a:pPr>
            <a:r>
              <a:rPr lang="en-US" sz="2400" dirty="0">
                <a:solidFill>
                  <a:srgbClr val="808084"/>
                </a:solidFill>
                <a:latin typeface="Arial Narrow" panose="020B0606020202030204" pitchFamily="34" charset="0"/>
              </a:rPr>
              <a:t>Consistent across time</a:t>
            </a:r>
          </a:p>
        </p:txBody>
      </p:sp>
      <p:sp>
        <p:nvSpPr>
          <p:cNvPr id="7" name="Rectangle 6"/>
          <p:cNvSpPr/>
          <p:nvPr/>
        </p:nvSpPr>
        <p:spPr>
          <a:xfrm>
            <a:off x="1680486" y="3901348"/>
            <a:ext cx="4366901" cy="424732"/>
          </a:xfrm>
          <a:prstGeom prst="rect">
            <a:avLst/>
          </a:prstGeom>
        </p:spPr>
        <p:txBody>
          <a:bodyPr wrap="none">
            <a:spAutoFit/>
          </a:bodyPr>
          <a:lstStyle/>
          <a:p>
            <a:pPr indent="-11" defTabSz="914378">
              <a:lnSpc>
                <a:spcPct val="90000"/>
              </a:lnSpc>
              <a:spcBef>
                <a:spcPts val="500"/>
              </a:spcBef>
            </a:pPr>
            <a:r>
              <a:rPr lang="en-US" sz="2400" dirty="0">
                <a:solidFill>
                  <a:srgbClr val="808084"/>
                </a:solidFill>
                <a:latin typeface="Arial Narrow" panose="020B0606020202030204" pitchFamily="34" charset="0"/>
              </a:rPr>
              <a:t>Standardized across the organization</a:t>
            </a:r>
          </a:p>
        </p:txBody>
      </p:sp>
      <p:sp>
        <p:nvSpPr>
          <p:cNvPr id="8" name="Rectangle 7"/>
          <p:cNvSpPr/>
          <p:nvPr/>
        </p:nvSpPr>
        <p:spPr>
          <a:xfrm>
            <a:off x="1680486" y="4592771"/>
            <a:ext cx="3393878" cy="424732"/>
          </a:xfrm>
          <a:prstGeom prst="rect">
            <a:avLst/>
          </a:prstGeom>
        </p:spPr>
        <p:txBody>
          <a:bodyPr wrap="none">
            <a:spAutoFit/>
          </a:bodyPr>
          <a:lstStyle/>
          <a:p>
            <a:pPr indent="-11" defTabSz="914378">
              <a:lnSpc>
                <a:spcPct val="90000"/>
              </a:lnSpc>
              <a:spcBef>
                <a:spcPts val="500"/>
              </a:spcBef>
            </a:pPr>
            <a:r>
              <a:rPr lang="en-US" sz="2400" dirty="0">
                <a:solidFill>
                  <a:srgbClr val="808084"/>
                </a:solidFill>
                <a:latin typeface="Arial Narrow" panose="020B0606020202030204" pitchFamily="34" charset="0"/>
              </a:rPr>
              <a:t>Backed by written procedure</a:t>
            </a:r>
          </a:p>
        </p:txBody>
      </p:sp>
      <p:sp>
        <p:nvSpPr>
          <p:cNvPr id="9" name="Oval 8"/>
          <p:cNvSpPr/>
          <p:nvPr/>
        </p:nvSpPr>
        <p:spPr>
          <a:xfrm>
            <a:off x="1116538" y="3840304"/>
            <a:ext cx="485776" cy="485776"/>
          </a:xfrm>
          <a:prstGeom prst="ellipse">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Narrow" panose="020B0606020202030204" pitchFamily="34" charset="0"/>
              </a:rPr>
              <a:t>2</a:t>
            </a:r>
            <a:endParaRPr lang="en-US" sz="4000" dirty="0">
              <a:latin typeface="Arial Narrow" panose="020B0606020202030204" pitchFamily="34" charset="0"/>
            </a:endParaRPr>
          </a:p>
        </p:txBody>
      </p:sp>
      <p:sp>
        <p:nvSpPr>
          <p:cNvPr id="10" name="Oval 9"/>
          <p:cNvSpPr/>
          <p:nvPr/>
        </p:nvSpPr>
        <p:spPr>
          <a:xfrm>
            <a:off x="1116538" y="4556182"/>
            <a:ext cx="485776" cy="485776"/>
          </a:xfrm>
          <a:prstGeom prst="ellipse">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Narrow" panose="020B0606020202030204" pitchFamily="34" charset="0"/>
              </a:rPr>
              <a:t>3</a:t>
            </a:r>
            <a:endParaRPr lang="en-US" sz="4000" dirty="0">
              <a:latin typeface="Arial Narrow" panose="020B0606020202030204" pitchFamily="34" charset="0"/>
            </a:endParaRPr>
          </a:p>
        </p:txBody>
      </p:sp>
    </p:spTree>
    <p:extLst>
      <p:ext uri="{BB962C8B-B14F-4D97-AF65-F5344CB8AC3E}">
        <p14:creationId xmlns:p14="http://schemas.microsoft.com/office/powerpoint/2010/main" val="73887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Unsubstantiated Documentation</a:t>
            </a:r>
          </a:p>
        </p:txBody>
      </p:sp>
      <p:sp>
        <p:nvSpPr>
          <p:cNvPr id="3" name="Content Placeholder 2"/>
          <p:cNvSpPr>
            <a:spLocks noGrp="1"/>
          </p:cNvSpPr>
          <p:nvPr>
            <p:ph idx="1"/>
          </p:nvPr>
        </p:nvSpPr>
        <p:spPr>
          <a:xfrm>
            <a:off x="619124" y="1621877"/>
            <a:ext cx="6191251" cy="4351338"/>
          </a:xfrm>
        </p:spPr>
        <p:txBody>
          <a:bodyPr/>
          <a:lstStyle/>
          <a:p>
            <a:pPr marL="0" indent="0">
              <a:buNone/>
            </a:pPr>
            <a:r>
              <a:rPr lang="en-US" dirty="0"/>
              <a:t>When everyone in the organization has implemented the three strategies for strengthening documentation, you will have the power of saying, “I know I did it that way; I always do it that way; we all do it that way. Would you like to see our written procedure?”</a:t>
            </a:r>
            <a:r>
              <a:rPr lang="en-US" i="1" dirty="0"/>
              <a:t> </a:t>
            </a:r>
            <a:r>
              <a:rPr lang="en-US" dirty="0"/>
              <a:t>That statement is powerful.</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6668" y="2552700"/>
            <a:ext cx="1509156" cy="1462087"/>
          </a:xfrm>
          <a:prstGeom prst="rect">
            <a:avLst/>
          </a:prstGeom>
        </p:spPr>
      </p:pic>
    </p:spTree>
    <p:extLst>
      <p:ext uri="{BB962C8B-B14F-4D97-AF65-F5344CB8AC3E}">
        <p14:creationId xmlns:p14="http://schemas.microsoft.com/office/powerpoint/2010/main" val="13330538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832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756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25FDA-94D9-4ABE-B897-AD51A324B51D}"/>
              </a:ext>
            </a:extLst>
          </p:cNvPr>
          <p:cNvSpPr>
            <a:spLocks noGrp="1"/>
          </p:cNvSpPr>
          <p:nvPr>
            <p:ph type="title"/>
          </p:nvPr>
        </p:nvSpPr>
        <p:spPr/>
        <p:txBody>
          <a:bodyPr/>
          <a:lstStyle/>
          <a:p>
            <a:r>
              <a:rPr lang="en-US" dirty="0"/>
              <a:t>The E&amp;O Risk</a:t>
            </a:r>
          </a:p>
        </p:txBody>
      </p:sp>
      <p:sp>
        <p:nvSpPr>
          <p:cNvPr id="3" name="Content Placeholder 2">
            <a:extLst>
              <a:ext uri="{FF2B5EF4-FFF2-40B4-BE49-F238E27FC236}">
                <a16:creationId xmlns:a16="http://schemas.microsoft.com/office/drawing/2014/main" id="{DBB142A9-27A4-4F54-8B4D-692C25311F55}"/>
              </a:ext>
            </a:extLst>
          </p:cNvPr>
          <p:cNvSpPr>
            <a:spLocks noGrp="1"/>
          </p:cNvSpPr>
          <p:nvPr>
            <p:ph idx="1"/>
          </p:nvPr>
        </p:nvSpPr>
        <p:spPr>
          <a:xfrm>
            <a:off x="619123" y="1833972"/>
            <a:ext cx="7886699" cy="1843292"/>
          </a:xfrm>
        </p:spPr>
        <p:txBody>
          <a:bodyPr>
            <a:normAutofit/>
          </a:bodyPr>
          <a:lstStyle/>
          <a:p>
            <a:pPr marL="0" indent="0">
              <a:buNone/>
            </a:pPr>
            <a:r>
              <a:rPr lang="en-US" sz="3200" dirty="0">
                <a:solidFill>
                  <a:srgbClr val="51B5E0"/>
                </a:solidFill>
              </a:rPr>
              <a:t>What is risk?</a:t>
            </a:r>
          </a:p>
          <a:p>
            <a:pPr marL="0" indent="0">
              <a:buNone/>
            </a:pPr>
            <a:r>
              <a:rPr lang="en-US" sz="3200" dirty="0"/>
              <a:t>It can be defined as the chance of loss. Or a situation involving exposure.</a:t>
            </a:r>
          </a:p>
        </p:txBody>
      </p:sp>
      <p:pic>
        <p:nvPicPr>
          <p:cNvPr id="5" name="Picture 4">
            <a:extLst>
              <a:ext uri="{FF2B5EF4-FFF2-40B4-BE49-F238E27FC236}">
                <a16:creationId xmlns:a16="http://schemas.microsoft.com/office/drawing/2014/main" id="{9A3D0090-2F69-4AC1-9565-CB11B4697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5710" y="3429000"/>
            <a:ext cx="2371725" cy="2171700"/>
          </a:xfrm>
          <a:prstGeom prst="rect">
            <a:avLst/>
          </a:prstGeom>
        </p:spPr>
      </p:pic>
    </p:spTree>
    <p:extLst>
      <p:ext uri="{BB962C8B-B14F-4D97-AF65-F5344CB8AC3E}">
        <p14:creationId xmlns:p14="http://schemas.microsoft.com/office/powerpoint/2010/main" val="23606417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5201424"/>
          </a:xfrm>
          <a:prstGeom prst="rect">
            <a:avLst/>
          </a:prstGeom>
          <a:noFill/>
          <a:ln>
            <a:noFill/>
          </a:ln>
        </p:spPr>
        <p:txBody>
          <a:bodyPr wrap="square" rtlCol="0">
            <a:spAutoFit/>
          </a:bodyPr>
          <a:lstStyle/>
          <a:p>
            <a:r>
              <a:rPr lang="en-US" sz="4800" dirty="0">
                <a:ln w="22225">
                  <a:noFill/>
                  <a:prstDash val="solid"/>
                </a:ln>
                <a:solidFill>
                  <a:srgbClr val="51B5E0"/>
                </a:solidFill>
                <a:latin typeface="Arial Narrow" panose="020B0606020202030204" pitchFamily="34" charset="0"/>
              </a:rPr>
              <a:t>Question #1</a:t>
            </a: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Name an item that should be documented.</a:t>
            </a:r>
          </a:p>
          <a:p>
            <a:endParaRPr lang="en-US" sz="54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dirty="0">
              <a:latin typeface="Arial Narrow" panose="020B0606020202030204" pitchFamily="34" charset="0"/>
            </a:endParaRPr>
          </a:p>
        </p:txBody>
      </p:sp>
    </p:spTree>
    <p:extLst>
      <p:ext uri="{BB962C8B-B14F-4D97-AF65-F5344CB8AC3E}">
        <p14:creationId xmlns:p14="http://schemas.microsoft.com/office/powerpoint/2010/main" val="263177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7813" y="902197"/>
            <a:ext cx="6768662" cy="6432530"/>
          </a:xfrm>
          <a:prstGeom prst="rect">
            <a:avLst/>
          </a:prstGeom>
          <a:noFill/>
          <a:ln>
            <a:noFill/>
          </a:ln>
        </p:spPr>
        <p:txBody>
          <a:bodyPr wrap="square" rtlCol="0">
            <a:spAutoFit/>
          </a:bodyPr>
          <a:lstStyle/>
          <a:p>
            <a:r>
              <a:rPr lang="en-US" sz="4800" dirty="0">
                <a:ln w="22225">
                  <a:noFill/>
                  <a:prstDash val="solid"/>
                </a:ln>
                <a:solidFill>
                  <a:srgbClr val="51B5E0"/>
                </a:solidFill>
                <a:latin typeface="Arial Narrow" panose="020B0606020202030204" pitchFamily="34" charset="0"/>
              </a:rPr>
              <a:t>Question #2</a:t>
            </a: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True or False?</a:t>
            </a:r>
          </a:p>
          <a:p>
            <a:endParaRPr lang="en-US" sz="40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It is not important to document what was said or what was done.</a:t>
            </a:r>
          </a:p>
          <a:p>
            <a:endParaRPr lang="en-US" sz="54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dirty="0">
              <a:latin typeface="Arial Narrow" panose="020B0606020202030204" pitchFamily="34" charset="0"/>
            </a:endParaRPr>
          </a:p>
        </p:txBody>
      </p:sp>
    </p:spTree>
    <p:extLst>
      <p:ext uri="{BB962C8B-B14F-4D97-AF65-F5344CB8AC3E}">
        <p14:creationId xmlns:p14="http://schemas.microsoft.com/office/powerpoint/2010/main" val="231532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7813" y="902197"/>
            <a:ext cx="6768662" cy="5201424"/>
          </a:xfrm>
          <a:prstGeom prst="rect">
            <a:avLst/>
          </a:prstGeom>
          <a:noFill/>
          <a:ln>
            <a:noFill/>
          </a:ln>
        </p:spPr>
        <p:txBody>
          <a:bodyPr wrap="square" rtlCol="0">
            <a:spAutoFit/>
          </a:bodyPr>
          <a:lstStyle/>
          <a:p>
            <a:r>
              <a:rPr lang="en-US" sz="4800" dirty="0">
                <a:ln w="22225">
                  <a:noFill/>
                  <a:prstDash val="solid"/>
                </a:ln>
                <a:solidFill>
                  <a:srgbClr val="51B5E0"/>
                </a:solidFill>
                <a:latin typeface="Arial Narrow" panose="020B0606020202030204" pitchFamily="34" charset="0"/>
              </a:rPr>
              <a:t>Question #3</a:t>
            </a: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What is substantiated documentation?</a:t>
            </a:r>
          </a:p>
          <a:p>
            <a:endParaRPr lang="en-US" sz="54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dirty="0">
              <a:latin typeface="Arial Narrow" panose="020B0606020202030204" pitchFamily="34" charset="0"/>
            </a:endParaRPr>
          </a:p>
        </p:txBody>
      </p:sp>
    </p:spTree>
    <p:extLst>
      <p:ext uri="{BB962C8B-B14F-4D97-AF65-F5344CB8AC3E}">
        <p14:creationId xmlns:p14="http://schemas.microsoft.com/office/powerpoint/2010/main" val="258055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9608" y="701102"/>
            <a:ext cx="6768662" cy="7540526"/>
          </a:xfrm>
          <a:prstGeom prst="rect">
            <a:avLst/>
          </a:prstGeom>
          <a:noFill/>
          <a:ln>
            <a:noFill/>
          </a:ln>
        </p:spPr>
        <p:txBody>
          <a:bodyPr wrap="square" rtlCol="0">
            <a:spAutoFit/>
          </a:bodyPr>
          <a:lstStyle/>
          <a:p>
            <a:r>
              <a:rPr lang="en-US" sz="4800" dirty="0">
                <a:ln w="22225">
                  <a:noFill/>
                  <a:prstDash val="solid"/>
                </a:ln>
                <a:solidFill>
                  <a:srgbClr val="51B5E0"/>
                </a:solidFill>
                <a:latin typeface="Arial Narrow" panose="020B0606020202030204" pitchFamily="34" charset="0"/>
              </a:rPr>
              <a:t>Question #4</a:t>
            </a: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r>
              <a:rPr lang="en-US" sz="3200" dirty="0">
                <a:ln w="22225">
                  <a:noFill/>
                  <a:prstDash val="solid"/>
                </a:ln>
                <a:solidFill>
                  <a:schemeClr val="bg1"/>
                </a:solidFill>
                <a:latin typeface="Arial Narrow" panose="020B0606020202030204" pitchFamily="34" charset="0"/>
              </a:rPr>
              <a:t>What is a type of substantiated documentation?</a:t>
            </a:r>
          </a:p>
          <a:p>
            <a:pPr marL="742950" indent="-742950">
              <a:buAutoNum type="alphaLcParenR"/>
            </a:pPr>
            <a:r>
              <a:rPr lang="en-US" sz="3200" dirty="0">
                <a:ln w="22225">
                  <a:noFill/>
                  <a:prstDash val="solid"/>
                </a:ln>
                <a:solidFill>
                  <a:schemeClr val="bg1"/>
                </a:solidFill>
                <a:latin typeface="Arial Narrow" panose="020B0606020202030204" pitchFamily="34" charset="0"/>
              </a:rPr>
              <a:t>Insured’s signature on a proposal</a:t>
            </a:r>
          </a:p>
          <a:p>
            <a:pPr marL="742950" indent="-742950">
              <a:buAutoNum type="alphaLcParenR"/>
            </a:pPr>
            <a:r>
              <a:rPr lang="en-US" sz="3200" dirty="0">
                <a:ln w="22225">
                  <a:noFill/>
                  <a:prstDash val="solid"/>
                </a:ln>
                <a:solidFill>
                  <a:schemeClr val="bg1"/>
                </a:solidFill>
                <a:latin typeface="Arial Narrow" panose="020B0606020202030204" pitchFamily="34" charset="0"/>
              </a:rPr>
              <a:t>Signed application</a:t>
            </a:r>
          </a:p>
          <a:p>
            <a:pPr marL="742950" indent="-742950">
              <a:buAutoNum type="alphaLcParenR"/>
            </a:pPr>
            <a:r>
              <a:rPr lang="en-US" sz="3200" dirty="0">
                <a:ln w="22225">
                  <a:noFill/>
                  <a:prstDash val="solid"/>
                </a:ln>
                <a:solidFill>
                  <a:schemeClr val="bg1"/>
                </a:solidFill>
                <a:latin typeface="Arial Narrow" panose="020B0606020202030204" pitchFamily="34" charset="0"/>
              </a:rPr>
              <a:t>Letter, fax or email from the insured</a:t>
            </a:r>
          </a:p>
          <a:p>
            <a:pPr marL="742950" indent="-742950">
              <a:buAutoNum type="alphaLcParenR"/>
            </a:pPr>
            <a:r>
              <a:rPr lang="en-US" sz="3200" dirty="0">
                <a:ln w="22225">
                  <a:noFill/>
                  <a:prstDash val="solid"/>
                </a:ln>
                <a:solidFill>
                  <a:schemeClr val="bg1"/>
                </a:solidFill>
                <a:latin typeface="Arial Narrow" panose="020B0606020202030204" pitchFamily="34" charset="0"/>
              </a:rPr>
              <a:t>All of the above</a:t>
            </a:r>
          </a:p>
          <a:p>
            <a:endParaRPr lang="en-US" sz="4000" dirty="0">
              <a:ln w="22225">
                <a:noFill/>
                <a:prstDash val="solid"/>
              </a:ln>
              <a:solidFill>
                <a:schemeClr val="bg1"/>
              </a:solidFill>
              <a:latin typeface="Arial Narrow" panose="020B0606020202030204" pitchFamily="34" charset="0"/>
            </a:endParaRPr>
          </a:p>
          <a:p>
            <a:endParaRPr lang="en-US" sz="54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dirty="0">
              <a:latin typeface="Arial Narrow" panose="020B0606020202030204" pitchFamily="34" charset="0"/>
            </a:endParaRPr>
          </a:p>
        </p:txBody>
      </p:sp>
    </p:spTree>
    <p:extLst>
      <p:ext uri="{BB962C8B-B14F-4D97-AF65-F5344CB8AC3E}">
        <p14:creationId xmlns:p14="http://schemas.microsoft.com/office/powerpoint/2010/main" val="155185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9608" y="720766"/>
            <a:ext cx="6768662" cy="5816977"/>
          </a:xfrm>
          <a:prstGeom prst="rect">
            <a:avLst/>
          </a:prstGeom>
          <a:noFill/>
          <a:ln>
            <a:noFill/>
          </a:ln>
        </p:spPr>
        <p:txBody>
          <a:bodyPr wrap="square" rtlCol="0">
            <a:spAutoFit/>
          </a:bodyPr>
          <a:lstStyle/>
          <a:p>
            <a:r>
              <a:rPr lang="en-US" sz="4800" dirty="0">
                <a:ln w="22225">
                  <a:noFill/>
                  <a:prstDash val="solid"/>
                </a:ln>
                <a:solidFill>
                  <a:srgbClr val="51B5E0"/>
                </a:solidFill>
                <a:latin typeface="Arial Narrow" panose="020B0606020202030204" pitchFamily="34" charset="0"/>
              </a:rPr>
              <a:t>Question #5</a:t>
            </a: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What is the goal of unsubstantiated documentation?</a:t>
            </a:r>
          </a:p>
          <a:p>
            <a:endParaRPr lang="en-US" sz="4000" dirty="0">
              <a:ln w="22225">
                <a:noFill/>
                <a:prstDash val="solid"/>
              </a:ln>
              <a:solidFill>
                <a:schemeClr val="bg1"/>
              </a:solidFill>
              <a:latin typeface="Arial Narrow" panose="020B0606020202030204" pitchFamily="34" charset="0"/>
            </a:endParaRPr>
          </a:p>
          <a:p>
            <a:endParaRPr lang="en-US" sz="54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dirty="0">
              <a:latin typeface="Arial Narrow" panose="020B0606020202030204" pitchFamily="34" charset="0"/>
            </a:endParaRPr>
          </a:p>
        </p:txBody>
      </p:sp>
    </p:spTree>
    <p:extLst>
      <p:ext uri="{BB962C8B-B14F-4D97-AF65-F5344CB8AC3E}">
        <p14:creationId xmlns:p14="http://schemas.microsoft.com/office/powerpoint/2010/main" val="198616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9608" y="612612"/>
            <a:ext cx="6768662" cy="7663636"/>
          </a:xfrm>
          <a:prstGeom prst="rect">
            <a:avLst/>
          </a:prstGeom>
          <a:noFill/>
          <a:ln>
            <a:noFill/>
          </a:ln>
        </p:spPr>
        <p:txBody>
          <a:bodyPr wrap="square" rtlCol="0">
            <a:spAutoFit/>
          </a:bodyPr>
          <a:lstStyle/>
          <a:p>
            <a:r>
              <a:rPr lang="en-US" sz="4800" dirty="0">
                <a:ln w="22225">
                  <a:noFill/>
                  <a:prstDash val="solid"/>
                </a:ln>
                <a:solidFill>
                  <a:srgbClr val="51B5E0"/>
                </a:solidFill>
                <a:latin typeface="Arial Narrow" panose="020B0606020202030204" pitchFamily="34" charset="0"/>
              </a:rPr>
              <a:t>Question #6</a:t>
            </a: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r>
              <a:rPr lang="en-US" sz="3200" dirty="0">
                <a:ln w="22225">
                  <a:noFill/>
                  <a:prstDash val="solid"/>
                </a:ln>
                <a:solidFill>
                  <a:schemeClr val="bg1"/>
                </a:solidFill>
                <a:latin typeface="Arial Narrow" panose="020B0606020202030204" pitchFamily="34" charset="0"/>
              </a:rPr>
              <a:t>Documentation is the strongest when it is:</a:t>
            </a:r>
          </a:p>
          <a:p>
            <a:pPr marL="742950" indent="-742950">
              <a:buAutoNum type="alphaLcParenR"/>
            </a:pPr>
            <a:r>
              <a:rPr lang="en-US" sz="3200" dirty="0">
                <a:ln w="22225">
                  <a:noFill/>
                  <a:prstDash val="solid"/>
                </a:ln>
                <a:solidFill>
                  <a:schemeClr val="bg1"/>
                </a:solidFill>
                <a:latin typeface="Arial Narrow" panose="020B0606020202030204" pitchFamily="34" charset="0"/>
              </a:rPr>
              <a:t>Consistent from time to time</a:t>
            </a:r>
          </a:p>
          <a:p>
            <a:pPr marL="742950" indent="-742950">
              <a:buAutoNum type="alphaLcParenR"/>
            </a:pPr>
            <a:r>
              <a:rPr lang="en-US" sz="3200" dirty="0">
                <a:ln w="22225">
                  <a:noFill/>
                  <a:prstDash val="solid"/>
                </a:ln>
                <a:solidFill>
                  <a:schemeClr val="bg1"/>
                </a:solidFill>
                <a:latin typeface="Arial Narrow" panose="020B0606020202030204" pitchFamily="34" charset="0"/>
              </a:rPr>
              <a:t>Standardized in your department</a:t>
            </a:r>
          </a:p>
          <a:p>
            <a:pPr marL="742950" indent="-742950">
              <a:buAutoNum type="alphaLcParenR"/>
            </a:pPr>
            <a:r>
              <a:rPr lang="en-US" sz="3200" dirty="0">
                <a:ln w="22225">
                  <a:noFill/>
                  <a:prstDash val="solid"/>
                </a:ln>
                <a:solidFill>
                  <a:schemeClr val="bg1"/>
                </a:solidFill>
                <a:latin typeface="Arial Narrow" panose="020B0606020202030204" pitchFamily="34" charset="0"/>
              </a:rPr>
              <a:t>Backed by written procedure</a:t>
            </a:r>
          </a:p>
          <a:p>
            <a:pPr marL="742950" indent="-742950">
              <a:buAutoNum type="alphaLcParenR"/>
            </a:pPr>
            <a:r>
              <a:rPr lang="en-US" sz="3200" dirty="0">
                <a:ln w="22225">
                  <a:noFill/>
                  <a:prstDash val="solid"/>
                </a:ln>
                <a:solidFill>
                  <a:schemeClr val="bg1"/>
                </a:solidFill>
                <a:latin typeface="Arial Narrow" panose="020B0606020202030204" pitchFamily="34" charset="0"/>
              </a:rPr>
              <a:t>All of the above</a:t>
            </a:r>
          </a:p>
          <a:p>
            <a:pPr marL="742950" indent="-742950">
              <a:buAutoNum type="alphaLcParenR"/>
            </a:pPr>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endParaRPr lang="en-US" sz="54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dirty="0">
              <a:latin typeface="Arial Narrow" panose="020B0606020202030204" pitchFamily="34" charset="0"/>
            </a:endParaRPr>
          </a:p>
        </p:txBody>
      </p:sp>
    </p:spTree>
    <p:extLst>
      <p:ext uri="{BB962C8B-B14F-4D97-AF65-F5344CB8AC3E}">
        <p14:creationId xmlns:p14="http://schemas.microsoft.com/office/powerpoint/2010/main" val="362340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Types of</a:t>
            </a:r>
            <a:br>
              <a:rPr lang="en-US" dirty="0"/>
            </a:br>
            <a:r>
              <a:rPr lang="en-US" dirty="0"/>
              <a:t>Documentation</a:t>
            </a:r>
          </a:p>
        </p:txBody>
      </p:sp>
    </p:spTree>
    <p:extLst>
      <p:ext uri="{BB962C8B-B14F-4D97-AF65-F5344CB8AC3E}">
        <p14:creationId xmlns:p14="http://schemas.microsoft.com/office/powerpoint/2010/main" val="42382919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990600" y="3346144"/>
            <a:ext cx="6701118" cy="2510815"/>
          </a:xfrm>
          <a:custGeom>
            <a:avLst/>
            <a:gdLst>
              <a:gd name="connsiteX0" fmla="*/ 0 w 7439025"/>
              <a:gd name="connsiteY0" fmla="*/ 707231 h 2828925"/>
              <a:gd name="connsiteX1" fmla="*/ 6024563 w 7439025"/>
              <a:gd name="connsiteY1" fmla="*/ 707231 h 2828925"/>
              <a:gd name="connsiteX2" fmla="*/ 6024563 w 7439025"/>
              <a:gd name="connsiteY2" fmla="*/ 0 h 2828925"/>
              <a:gd name="connsiteX3" fmla="*/ 7439025 w 7439025"/>
              <a:gd name="connsiteY3" fmla="*/ 1414463 h 2828925"/>
              <a:gd name="connsiteX4" fmla="*/ 6024563 w 7439025"/>
              <a:gd name="connsiteY4" fmla="*/ 2828925 h 2828925"/>
              <a:gd name="connsiteX5" fmla="*/ 6024563 w 7439025"/>
              <a:gd name="connsiteY5" fmla="*/ 2121694 h 2828925"/>
              <a:gd name="connsiteX6" fmla="*/ 0 w 7439025"/>
              <a:gd name="connsiteY6" fmla="*/ 2121694 h 2828925"/>
              <a:gd name="connsiteX7" fmla="*/ 0 w 7439025"/>
              <a:gd name="connsiteY7" fmla="*/ 707231 h 2828925"/>
              <a:gd name="connsiteX0" fmla="*/ 0 w 7439025"/>
              <a:gd name="connsiteY0" fmla="*/ 469106 h 2590800"/>
              <a:gd name="connsiteX1" fmla="*/ 6024563 w 7439025"/>
              <a:gd name="connsiteY1" fmla="*/ 469106 h 2590800"/>
              <a:gd name="connsiteX2" fmla="*/ 6034088 w 7439025"/>
              <a:gd name="connsiteY2" fmla="*/ 0 h 2590800"/>
              <a:gd name="connsiteX3" fmla="*/ 7439025 w 7439025"/>
              <a:gd name="connsiteY3" fmla="*/ 1176338 h 2590800"/>
              <a:gd name="connsiteX4" fmla="*/ 6024563 w 7439025"/>
              <a:gd name="connsiteY4" fmla="*/ 2590800 h 2590800"/>
              <a:gd name="connsiteX5" fmla="*/ 6024563 w 7439025"/>
              <a:gd name="connsiteY5" fmla="*/ 1883569 h 2590800"/>
              <a:gd name="connsiteX6" fmla="*/ 0 w 7439025"/>
              <a:gd name="connsiteY6" fmla="*/ 1883569 h 2590800"/>
              <a:gd name="connsiteX7" fmla="*/ 0 w 7439025"/>
              <a:gd name="connsiteY7" fmla="*/ 469106 h 2590800"/>
              <a:gd name="connsiteX0" fmla="*/ 0 w 7439025"/>
              <a:gd name="connsiteY0" fmla="*/ 469106 h 2324100"/>
              <a:gd name="connsiteX1" fmla="*/ 6024563 w 7439025"/>
              <a:gd name="connsiteY1" fmla="*/ 469106 h 2324100"/>
              <a:gd name="connsiteX2" fmla="*/ 6034088 w 7439025"/>
              <a:gd name="connsiteY2" fmla="*/ 0 h 2324100"/>
              <a:gd name="connsiteX3" fmla="*/ 7439025 w 7439025"/>
              <a:gd name="connsiteY3" fmla="*/ 1176338 h 2324100"/>
              <a:gd name="connsiteX4" fmla="*/ 6024563 w 7439025"/>
              <a:gd name="connsiteY4" fmla="*/ 2324100 h 2324100"/>
              <a:gd name="connsiteX5" fmla="*/ 6024563 w 7439025"/>
              <a:gd name="connsiteY5" fmla="*/ 1883569 h 2324100"/>
              <a:gd name="connsiteX6" fmla="*/ 0 w 7439025"/>
              <a:gd name="connsiteY6" fmla="*/ 1883569 h 2324100"/>
              <a:gd name="connsiteX7" fmla="*/ 0 w 7439025"/>
              <a:gd name="connsiteY7" fmla="*/ 469106 h 2324100"/>
              <a:gd name="connsiteX0" fmla="*/ 0 w 7105650"/>
              <a:gd name="connsiteY0" fmla="*/ 469106 h 2324100"/>
              <a:gd name="connsiteX1" fmla="*/ 6024563 w 7105650"/>
              <a:gd name="connsiteY1" fmla="*/ 469106 h 2324100"/>
              <a:gd name="connsiteX2" fmla="*/ 6034088 w 7105650"/>
              <a:gd name="connsiteY2" fmla="*/ 0 h 2324100"/>
              <a:gd name="connsiteX3" fmla="*/ 7105650 w 7105650"/>
              <a:gd name="connsiteY3" fmla="*/ 1157288 h 2324100"/>
              <a:gd name="connsiteX4" fmla="*/ 6024563 w 7105650"/>
              <a:gd name="connsiteY4" fmla="*/ 2324100 h 2324100"/>
              <a:gd name="connsiteX5" fmla="*/ 6024563 w 7105650"/>
              <a:gd name="connsiteY5" fmla="*/ 1883569 h 2324100"/>
              <a:gd name="connsiteX6" fmla="*/ 0 w 7105650"/>
              <a:gd name="connsiteY6" fmla="*/ 1883569 h 2324100"/>
              <a:gd name="connsiteX7" fmla="*/ 0 w 7105650"/>
              <a:gd name="connsiteY7" fmla="*/ 469106 h 23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5650" h="2324100">
                <a:moveTo>
                  <a:pt x="0" y="469106"/>
                </a:moveTo>
                <a:lnTo>
                  <a:pt x="6024563" y="469106"/>
                </a:lnTo>
                <a:lnTo>
                  <a:pt x="6034088" y="0"/>
                </a:lnTo>
                <a:lnTo>
                  <a:pt x="7105650" y="1157288"/>
                </a:lnTo>
                <a:lnTo>
                  <a:pt x="6024563" y="2324100"/>
                </a:lnTo>
                <a:lnTo>
                  <a:pt x="6024563" y="1883569"/>
                </a:lnTo>
                <a:lnTo>
                  <a:pt x="0" y="1883569"/>
                </a:lnTo>
                <a:lnTo>
                  <a:pt x="0" y="46910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Types of Documentation</a:t>
            </a:r>
          </a:p>
        </p:txBody>
      </p:sp>
      <p:sp>
        <p:nvSpPr>
          <p:cNvPr id="3" name="Content Placeholder 2"/>
          <p:cNvSpPr>
            <a:spLocks noGrp="1"/>
          </p:cNvSpPr>
          <p:nvPr>
            <p:ph idx="1"/>
          </p:nvPr>
        </p:nvSpPr>
        <p:spPr>
          <a:xfrm>
            <a:off x="619124" y="1590347"/>
            <a:ext cx="7886700" cy="1952953"/>
          </a:xfrm>
        </p:spPr>
        <p:txBody>
          <a:bodyPr>
            <a:normAutofit/>
          </a:bodyPr>
          <a:lstStyle/>
          <a:p>
            <a:pPr marL="0" indent="0">
              <a:buNone/>
            </a:pPr>
            <a:r>
              <a:rPr lang="en-US" sz="2400" dirty="0"/>
              <a:t>We all know there is no magical solution to prevent all E&amp;O claims. However, there is one thing that every agent can do to reduce loss frequency and severity, and that is to document your files well. </a:t>
            </a:r>
          </a:p>
          <a:p>
            <a:pPr marL="0" indent="0">
              <a:buNone/>
            </a:pPr>
            <a:r>
              <a:rPr lang="en-US" sz="2400" dirty="0">
                <a:solidFill>
                  <a:srgbClr val="51B5E0"/>
                </a:solidFill>
              </a:rPr>
              <a:t>Improving the way you document can have a significant impact on your E&amp;O exposure.</a:t>
            </a:r>
          </a:p>
        </p:txBody>
      </p:sp>
      <p:sp>
        <p:nvSpPr>
          <p:cNvPr id="4" name="Rectangle 3"/>
          <p:cNvSpPr/>
          <p:nvPr/>
        </p:nvSpPr>
        <p:spPr>
          <a:xfrm>
            <a:off x="1066800" y="3909638"/>
            <a:ext cx="6291431" cy="1421928"/>
          </a:xfrm>
          <a:prstGeom prst="rect">
            <a:avLst/>
          </a:prstGeom>
        </p:spPr>
        <p:txBody>
          <a:bodyPr wrap="square">
            <a:spAutoFit/>
          </a:bodyPr>
          <a:lstStyle/>
          <a:p>
            <a:pPr lvl="0" defTabSz="914378">
              <a:lnSpc>
                <a:spcPct val="90000"/>
              </a:lnSpc>
              <a:spcBef>
                <a:spcPts val="1000"/>
              </a:spcBef>
              <a:buSzPct val="110000"/>
            </a:pPr>
            <a:r>
              <a:rPr lang="en-US" sz="2400" dirty="0">
                <a:solidFill>
                  <a:srgbClr val="808084"/>
                </a:solidFill>
                <a:latin typeface="Arial Narrow" panose="020B0606020202030204" pitchFamily="34" charset="0"/>
              </a:rPr>
              <a:t>We have been discussing the process of establishing agency standards for file documentation. We will now focus on the various types of files an agency keeps and what should be contained in each.</a:t>
            </a:r>
          </a:p>
        </p:txBody>
      </p:sp>
    </p:spTree>
    <p:extLst>
      <p:ext uri="{BB962C8B-B14F-4D97-AF65-F5344CB8AC3E}">
        <p14:creationId xmlns:p14="http://schemas.microsoft.com/office/powerpoint/2010/main" val="167231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Documentation</a:t>
            </a:r>
          </a:p>
        </p:txBody>
      </p:sp>
      <p:sp>
        <p:nvSpPr>
          <p:cNvPr id="3" name="Content Placeholder 2"/>
          <p:cNvSpPr>
            <a:spLocks noGrp="1"/>
          </p:cNvSpPr>
          <p:nvPr>
            <p:ph idx="1"/>
          </p:nvPr>
        </p:nvSpPr>
        <p:spPr>
          <a:xfrm>
            <a:off x="619124" y="1541846"/>
            <a:ext cx="7886700" cy="4351338"/>
          </a:xfrm>
        </p:spPr>
        <p:txBody>
          <a:bodyPr/>
          <a:lstStyle/>
          <a:p>
            <a:pPr marL="0" indent="0">
              <a:buNone/>
            </a:pPr>
            <a:r>
              <a:rPr lang="en-US" dirty="0">
                <a:solidFill>
                  <a:srgbClr val="51B5E0"/>
                </a:solidFill>
              </a:rPr>
              <a:t>Important Documentation in the Customer File</a:t>
            </a:r>
          </a:p>
          <a:p>
            <a:pPr lvl="1">
              <a:buFont typeface="Wingdings" panose="05000000000000000000" pitchFamily="2" charset="2"/>
              <a:buChar char="§"/>
            </a:pPr>
            <a:r>
              <a:rPr lang="en-US" dirty="0"/>
              <a:t>New business coverage and exclusion discussions</a:t>
            </a:r>
          </a:p>
          <a:p>
            <a:pPr lvl="1">
              <a:buFont typeface="Wingdings" panose="05000000000000000000" pitchFamily="2" charset="2"/>
              <a:buChar char="§"/>
            </a:pPr>
            <a:r>
              <a:rPr lang="en-US" dirty="0"/>
              <a:t>Renewal coverage and exclusion discussions</a:t>
            </a:r>
          </a:p>
          <a:p>
            <a:pPr lvl="1">
              <a:buFont typeface="Wingdings" panose="05000000000000000000" pitchFamily="2" charset="2"/>
              <a:buChar char="§"/>
            </a:pPr>
            <a:r>
              <a:rPr lang="en-US" dirty="0"/>
              <a:t>Limits and values</a:t>
            </a:r>
          </a:p>
          <a:p>
            <a:pPr lvl="1">
              <a:buFont typeface="Wingdings" panose="05000000000000000000" pitchFamily="2" charset="2"/>
              <a:buChar char="§"/>
            </a:pPr>
            <a:r>
              <a:rPr lang="en-US" dirty="0"/>
              <a:t>E&amp;O coverage checklists</a:t>
            </a:r>
          </a:p>
          <a:p>
            <a:pPr lvl="1">
              <a:buFont typeface="Wingdings" panose="05000000000000000000" pitchFamily="2" charset="2"/>
              <a:buChar char="§"/>
            </a:pPr>
            <a:r>
              <a:rPr lang="en-US" dirty="0"/>
              <a:t>Claims</a:t>
            </a:r>
          </a:p>
          <a:p>
            <a:pPr lvl="1">
              <a:buFont typeface="Wingdings" panose="05000000000000000000" pitchFamily="2" charset="2"/>
              <a:buChar char="§"/>
            </a:pPr>
            <a:r>
              <a:rPr lang="en-US" dirty="0"/>
              <a:t>Endorsements and cancellations</a:t>
            </a:r>
          </a:p>
        </p:txBody>
      </p:sp>
    </p:spTree>
    <p:extLst>
      <p:ext uri="{BB962C8B-B14F-4D97-AF65-F5344CB8AC3E}">
        <p14:creationId xmlns:p14="http://schemas.microsoft.com/office/powerpoint/2010/main" val="353393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New Business Coverage and Exclusions</a:t>
            </a:r>
          </a:p>
        </p:txBody>
      </p:sp>
      <p:sp>
        <p:nvSpPr>
          <p:cNvPr id="3" name="Content Placeholder 2"/>
          <p:cNvSpPr>
            <a:spLocks noGrp="1"/>
          </p:cNvSpPr>
          <p:nvPr>
            <p:ph idx="1"/>
          </p:nvPr>
        </p:nvSpPr>
        <p:spPr>
          <a:xfrm>
            <a:off x="2286000" y="1531335"/>
            <a:ext cx="6219824" cy="4351338"/>
          </a:xfrm>
        </p:spPr>
        <p:txBody>
          <a:bodyPr>
            <a:noAutofit/>
          </a:bodyPr>
          <a:lstStyle/>
          <a:p>
            <a:pPr>
              <a:buFont typeface="Wingdings" panose="05000000000000000000" pitchFamily="2" charset="2"/>
              <a:buChar char="§"/>
            </a:pPr>
            <a:r>
              <a:rPr lang="en-US" sz="2400" dirty="0"/>
              <a:t>The date of when the discussion began and who initiated it.</a:t>
            </a:r>
          </a:p>
          <a:p>
            <a:pPr>
              <a:buFont typeface="Wingdings" panose="05000000000000000000" pitchFamily="2" charset="2"/>
              <a:buChar char="§"/>
            </a:pPr>
            <a:r>
              <a:rPr lang="en-US" sz="2400" dirty="0"/>
              <a:t>What coverages were requested and rejected by the insured.</a:t>
            </a:r>
          </a:p>
          <a:p>
            <a:pPr>
              <a:buFont typeface="Wingdings" panose="05000000000000000000" pitchFamily="2" charset="2"/>
              <a:buChar char="§"/>
            </a:pPr>
            <a:r>
              <a:rPr lang="en-US" sz="2400" dirty="0"/>
              <a:t>Try to obtain signature or initials on any coverages declined by the insured. </a:t>
            </a:r>
          </a:p>
          <a:p>
            <a:pPr>
              <a:buFont typeface="Wingdings" panose="05000000000000000000" pitchFamily="2" charset="2"/>
              <a:buChar char="§"/>
            </a:pPr>
            <a:r>
              <a:rPr lang="en-US" sz="2400" dirty="0"/>
              <a:t>Customer signatures on applications.</a:t>
            </a:r>
          </a:p>
          <a:p>
            <a:pPr>
              <a:buFont typeface="Wingdings" panose="05000000000000000000" pitchFamily="2" charset="2"/>
              <a:buChar char="§"/>
            </a:pPr>
            <a:r>
              <a:rPr lang="en-US" sz="2400" dirty="0"/>
              <a:t>Be sure to use consistent proposals with the correct disclaimers.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8107" r="72234"/>
          <a:stretch/>
        </p:blipFill>
        <p:spPr>
          <a:xfrm>
            <a:off x="619124" y="1390650"/>
            <a:ext cx="1571625" cy="1484312"/>
          </a:xfrm>
          <a:prstGeom prst="rect">
            <a:avLst/>
          </a:prstGeom>
        </p:spPr>
      </p:pic>
    </p:spTree>
    <p:extLst>
      <p:ext uri="{BB962C8B-B14F-4D97-AF65-F5344CB8AC3E}">
        <p14:creationId xmlns:p14="http://schemas.microsoft.com/office/powerpoint/2010/main" val="385152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E&amp;O Risk</a:t>
            </a:r>
          </a:p>
        </p:txBody>
      </p:sp>
      <p:sp>
        <p:nvSpPr>
          <p:cNvPr id="3" name="Content Placeholder 2"/>
          <p:cNvSpPr>
            <a:spLocks noGrp="1"/>
          </p:cNvSpPr>
          <p:nvPr>
            <p:ph idx="1"/>
          </p:nvPr>
        </p:nvSpPr>
        <p:spPr>
          <a:xfrm>
            <a:off x="3054315" y="1562227"/>
            <a:ext cx="5451509" cy="4351338"/>
          </a:xfrm>
        </p:spPr>
        <p:txBody>
          <a:bodyPr>
            <a:normAutofit/>
          </a:bodyPr>
          <a:lstStyle/>
          <a:p>
            <a:pPr marL="0" indent="0">
              <a:buNone/>
            </a:pPr>
            <a:r>
              <a:rPr lang="en-US" dirty="0"/>
              <a:t>The liability exposures of any business have expanded significantly over the years. </a:t>
            </a:r>
          </a:p>
          <a:p>
            <a:pPr marL="0" indent="0">
              <a:buNone/>
            </a:pPr>
            <a:r>
              <a:rPr lang="en-US" dirty="0"/>
              <a:t>Employees now sue for sexual harassment, discrimination, and wrongful termination. </a:t>
            </a:r>
          </a:p>
          <a:p>
            <a:pPr marL="0" indent="0">
              <a:buNone/>
            </a:pPr>
            <a:r>
              <a:rPr lang="en-US" dirty="0"/>
              <a:t>Most businesses today use the Internet, so they face emerging liability risks in the area of security, privacy, infringement, and denial of service.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6477"/>
          <a:stretch/>
        </p:blipFill>
        <p:spPr>
          <a:xfrm flipH="1">
            <a:off x="597158" y="2086983"/>
            <a:ext cx="1625999" cy="2486730"/>
          </a:xfrm>
          <a:prstGeom prst="rect">
            <a:avLst/>
          </a:prstGeom>
        </p:spPr>
      </p:pic>
    </p:spTree>
    <p:extLst>
      <p:ext uri="{BB962C8B-B14F-4D97-AF65-F5344CB8AC3E}">
        <p14:creationId xmlns:p14="http://schemas.microsoft.com/office/powerpoint/2010/main" val="16052986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Renewal Coverage and Exclusions Reminders</a:t>
            </a:r>
          </a:p>
        </p:txBody>
      </p:sp>
      <p:sp>
        <p:nvSpPr>
          <p:cNvPr id="4" name="Oval 3"/>
          <p:cNvSpPr/>
          <p:nvPr/>
        </p:nvSpPr>
        <p:spPr>
          <a:xfrm>
            <a:off x="704850" y="2851341"/>
            <a:ext cx="2924175" cy="2924175"/>
          </a:xfrm>
          <a:prstGeom prst="ellipse">
            <a:avLst/>
          </a:prstGeom>
          <a:noFill/>
          <a:ln w="38100">
            <a:solidFill>
              <a:srgbClr val="FCB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8084"/>
                </a:solidFill>
                <a:latin typeface="Arial Narrow" panose="020B0606020202030204" pitchFamily="34" charset="0"/>
              </a:rPr>
              <a:t>A cover letter outlining the specifics of the policies advising of the conditions and exclusions.</a:t>
            </a:r>
          </a:p>
        </p:txBody>
      </p:sp>
      <p:sp>
        <p:nvSpPr>
          <p:cNvPr id="5" name="Oval 4"/>
          <p:cNvSpPr/>
          <p:nvPr/>
        </p:nvSpPr>
        <p:spPr>
          <a:xfrm>
            <a:off x="3005136" y="1543049"/>
            <a:ext cx="2924175" cy="2924175"/>
          </a:xfrm>
          <a:prstGeom prst="ellipse">
            <a:avLst/>
          </a:prstGeom>
          <a:noFill/>
          <a:ln w="38100">
            <a:solidFill>
              <a:srgbClr val="FCB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8084"/>
                </a:solidFill>
                <a:latin typeface="Arial Narrow" panose="020B0606020202030204" pitchFamily="34" charset="0"/>
              </a:rPr>
              <a:t>Mention to the insured the importance of reading the policy in detail.</a:t>
            </a:r>
          </a:p>
        </p:txBody>
      </p:sp>
      <p:sp>
        <p:nvSpPr>
          <p:cNvPr id="6" name="Oval 5"/>
          <p:cNvSpPr/>
          <p:nvPr/>
        </p:nvSpPr>
        <p:spPr>
          <a:xfrm>
            <a:off x="5303915" y="2672920"/>
            <a:ext cx="3157537" cy="3182452"/>
          </a:xfrm>
          <a:prstGeom prst="ellipse">
            <a:avLst/>
          </a:prstGeom>
          <a:noFill/>
          <a:ln w="38100">
            <a:solidFill>
              <a:srgbClr val="FCB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8084"/>
                </a:solidFill>
                <a:latin typeface="Arial Narrow" panose="020B0606020202030204" pitchFamily="34" charset="0"/>
              </a:rPr>
              <a:t>Remind the customer it is important for them to inform of any changes they need within their insurance policy.</a:t>
            </a:r>
          </a:p>
        </p:txBody>
      </p:sp>
    </p:spTree>
    <p:extLst>
      <p:ext uri="{BB962C8B-B14F-4D97-AF65-F5344CB8AC3E}">
        <p14:creationId xmlns:p14="http://schemas.microsoft.com/office/powerpoint/2010/main" val="67294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Limits and Values</a:t>
            </a:r>
            <a:endParaRPr lang="en-US" dirty="0">
              <a:solidFill>
                <a:srgbClr val="FF0000"/>
              </a:solidFill>
            </a:endParaRPr>
          </a:p>
        </p:txBody>
      </p:sp>
      <p:sp>
        <p:nvSpPr>
          <p:cNvPr id="3" name="Content Placeholder 2"/>
          <p:cNvSpPr>
            <a:spLocks noGrp="1"/>
          </p:cNvSpPr>
          <p:nvPr>
            <p:ph idx="1"/>
          </p:nvPr>
        </p:nvSpPr>
        <p:spPr>
          <a:xfrm>
            <a:off x="619124" y="1531335"/>
            <a:ext cx="7886700" cy="2588278"/>
          </a:xfrm>
        </p:spPr>
        <p:txBody>
          <a:bodyPr>
            <a:normAutofit/>
          </a:bodyPr>
          <a:lstStyle/>
          <a:p>
            <a:pPr marL="0" indent="0">
              <a:buNone/>
            </a:pPr>
            <a:r>
              <a:rPr lang="en-US" dirty="0">
                <a:solidFill>
                  <a:srgbClr val="51B5E0"/>
                </a:solidFill>
              </a:rPr>
              <a:t>It is recommended to document how all coverage limits are determined.</a:t>
            </a:r>
          </a:p>
          <a:p>
            <a:pPr>
              <a:buFont typeface="Wingdings" panose="05000000000000000000" pitchFamily="2" charset="2"/>
              <a:buChar char="§"/>
            </a:pPr>
            <a:r>
              <a:rPr lang="en-US" sz="2400" dirty="0"/>
              <a:t>Be sure and obtain a signature on the income worksheet and the statement of values.	</a:t>
            </a:r>
          </a:p>
          <a:p>
            <a:pPr>
              <a:buFont typeface="Wingdings" panose="05000000000000000000" pitchFamily="2" charset="2"/>
              <a:buChar char="§"/>
            </a:pPr>
            <a:r>
              <a:rPr lang="en-US" sz="2400" dirty="0"/>
              <a:t>It can be as simple as making notes on the proposal and having the insured sign-off.</a:t>
            </a:r>
          </a:p>
          <a:p>
            <a:pPr marL="0" indent="0">
              <a:buNone/>
            </a:pPr>
            <a:endParaRPr lang="en-US" sz="2400" dirty="0"/>
          </a:p>
        </p:txBody>
      </p:sp>
    </p:spTree>
    <p:extLst>
      <p:ext uri="{BB962C8B-B14F-4D97-AF65-F5344CB8AC3E}">
        <p14:creationId xmlns:p14="http://schemas.microsoft.com/office/powerpoint/2010/main" val="103645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E&amp;O Coverage Checklists</a:t>
            </a:r>
          </a:p>
        </p:txBody>
      </p:sp>
      <p:sp>
        <p:nvSpPr>
          <p:cNvPr id="3" name="Content Placeholder 2"/>
          <p:cNvSpPr>
            <a:spLocks noGrp="1"/>
          </p:cNvSpPr>
          <p:nvPr>
            <p:ph idx="1"/>
          </p:nvPr>
        </p:nvSpPr>
        <p:spPr>
          <a:xfrm>
            <a:off x="619124" y="1531335"/>
            <a:ext cx="7886700" cy="4351338"/>
          </a:xfrm>
        </p:spPr>
        <p:txBody>
          <a:bodyPr>
            <a:normAutofit/>
          </a:bodyPr>
          <a:lstStyle/>
          <a:p>
            <a:pPr marL="0" indent="0">
              <a:buNone/>
            </a:pPr>
            <a:r>
              <a:rPr lang="en-US" dirty="0">
                <a:solidFill>
                  <a:srgbClr val="51B5E0"/>
                </a:solidFill>
              </a:rPr>
              <a:t>A checklist is a roadmap designed to keep you on track.</a:t>
            </a:r>
          </a:p>
          <a:p>
            <a:pPr>
              <a:buFont typeface="Wingdings" panose="05000000000000000000" pitchFamily="2" charset="2"/>
              <a:buChar char="§"/>
            </a:pPr>
            <a:r>
              <a:rPr lang="en-US" sz="2400" dirty="0"/>
              <a:t>Checklists can be a tool to help you accomplish the goal of properly insuring a business. It helps to document coverages offered, accepted, rejected, or not applicable to the customer.</a:t>
            </a:r>
          </a:p>
          <a:p>
            <a:pPr>
              <a:buFont typeface="Wingdings" panose="05000000000000000000" pitchFamily="2" charset="2"/>
              <a:buChar char="§"/>
            </a:pPr>
            <a:r>
              <a:rPr lang="en-US" sz="2400" dirty="0"/>
              <a:t>Checklists keep you focused. It creates history in the file.</a:t>
            </a:r>
          </a:p>
          <a:p>
            <a:pPr>
              <a:buFont typeface="Wingdings" panose="05000000000000000000" pitchFamily="2" charset="2"/>
              <a:buChar char="§"/>
            </a:pPr>
            <a:r>
              <a:rPr lang="en-US" sz="2400" dirty="0"/>
              <a:t>Checklist are more effective when signatures are obtained from the client.</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363470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Claims </a:t>
            </a:r>
            <a:endParaRPr lang="en-US" dirty="0">
              <a:solidFill>
                <a:srgbClr val="FF0000"/>
              </a:solidFill>
            </a:endParaRPr>
          </a:p>
        </p:txBody>
      </p:sp>
      <p:sp>
        <p:nvSpPr>
          <p:cNvPr id="3" name="Content Placeholder 2"/>
          <p:cNvSpPr>
            <a:spLocks noGrp="1"/>
          </p:cNvSpPr>
          <p:nvPr>
            <p:ph idx="1"/>
          </p:nvPr>
        </p:nvSpPr>
        <p:spPr>
          <a:xfrm>
            <a:off x="2291378" y="1531335"/>
            <a:ext cx="6214445" cy="4351338"/>
          </a:xfrm>
        </p:spPr>
        <p:txBody>
          <a:bodyPr>
            <a:normAutofit/>
          </a:bodyPr>
          <a:lstStyle/>
          <a:p>
            <a:pPr>
              <a:buFont typeface="Wingdings" panose="05000000000000000000" pitchFamily="2" charset="2"/>
              <a:buChar char="§"/>
            </a:pPr>
            <a:r>
              <a:rPr lang="en-US" sz="2400" dirty="0"/>
              <a:t>Advise the insured what to do in the event of a claim during the new business process.</a:t>
            </a:r>
          </a:p>
          <a:p>
            <a:pPr>
              <a:buFont typeface="Wingdings" panose="05000000000000000000" pitchFamily="2" charset="2"/>
              <a:buChar char="§"/>
            </a:pPr>
            <a:r>
              <a:rPr lang="en-US" sz="2400" dirty="0"/>
              <a:t>Be sure to include a copy of the first report of the claim. Include all communication and correspondence regarding the claim. Update the status and record any follow-up.</a:t>
            </a:r>
          </a:p>
          <a:p>
            <a:pPr>
              <a:buFont typeface="Wingdings" panose="05000000000000000000" pitchFamily="2" charset="2"/>
              <a:buChar char="§"/>
            </a:pPr>
            <a:r>
              <a:rPr lang="en-US" sz="2400" dirty="0"/>
              <a:t>The file should document that the insured’s notification was prompt and that the claim information was sent to the carrier on a timely basis.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546" y="1390650"/>
            <a:ext cx="1646742" cy="1844475"/>
          </a:xfrm>
          <a:prstGeom prst="rect">
            <a:avLst/>
          </a:prstGeom>
        </p:spPr>
      </p:pic>
    </p:spTree>
    <p:extLst>
      <p:ext uri="{BB962C8B-B14F-4D97-AF65-F5344CB8AC3E}">
        <p14:creationId xmlns:p14="http://schemas.microsoft.com/office/powerpoint/2010/main" val="413639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Endorsements and Cancellations </a:t>
            </a:r>
            <a:endParaRPr lang="en-US" dirty="0">
              <a:solidFill>
                <a:srgbClr val="FF0000"/>
              </a:solidFill>
            </a:endParaRPr>
          </a:p>
        </p:txBody>
      </p:sp>
      <p:sp>
        <p:nvSpPr>
          <p:cNvPr id="3" name="Content Placeholder 2"/>
          <p:cNvSpPr>
            <a:spLocks noGrp="1"/>
          </p:cNvSpPr>
          <p:nvPr>
            <p:ph idx="1"/>
          </p:nvPr>
        </p:nvSpPr>
        <p:spPr>
          <a:xfrm>
            <a:off x="2334408" y="1562867"/>
            <a:ext cx="6056557" cy="4351338"/>
          </a:xfrm>
        </p:spPr>
        <p:txBody>
          <a:bodyPr/>
          <a:lstStyle/>
          <a:p>
            <a:pPr>
              <a:buFont typeface="Wingdings" panose="05000000000000000000" pitchFamily="2" charset="2"/>
              <a:buChar char="§"/>
            </a:pPr>
            <a:endParaRPr lang="en-US" sz="2400" dirty="0"/>
          </a:p>
          <a:p>
            <a:pPr>
              <a:buFont typeface="Wingdings" panose="05000000000000000000" pitchFamily="2" charset="2"/>
              <a:buChar char="§"/>
            </a:pPr>
            <a:r>
              <a:rPr lang="en-US" sz="2400" dirty="0"/>
              <a:t>All endorsements issued should document either the insured’s request or the carrier’s requirements.</a:t>
            </a:r>
          </a:p>
          <a:p>
            <a:pPr marL="0" indent="0">
              <a:buNone/>
            </a:pPr>
            <a:endParaRPr lang="en-US" sz="2400" dirty="0"/>
          </a:p>
          <a:p>
            <a:pPr>
              <a:buFont typeface="Wingdings" panose="05000000000000000000" pitchFamily="2" charset="2"/>
              <a:buChar char="§"/>
            </a:pPr>
            <a:r>
              <a:rPr lang="en-US" sz="2400" dirty="0"/>
              <a:t>Include written confirmation of the cancellation to the insured with the effective date and who requested the cancellation.</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010" y="3248809"/>
            <a:ext cx="1691320" cy="168169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043" y="1390650"/>
            <a:ext cx="1566413" cy="1748698"/>
          </a:xfrm>
          <a:prstGeom prst="rect">
            <a:avLst/>
          </a:prstGeom>
        </p:spPr>
      </p:pic>
    </p:spTree>
    <p:extLst>
      <p:ext uri="{BB962C8B-B14F-4D97-AF65-F5344CB8AC3E}">
        <p14:creationId xmlns:p14="http://schemas.microsoft.com/office/powerpoint/2010/main" val="256776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Communication </a:t>
            </a:r>
            <a:endParaRPr lang="en-US" dirty="0">
              <a:solidFill>
                <a:srgbClr val="FF0000"/>
              </a:solidFill>
            </a:endParaRPr>
          </a:p>
        </p:txBody>
      </p:sp>
      <p:sp>
        <p:nvSpPr>
          <p:cNvPr id="3" name="Content Placeholder 2"/>
          <p:cNvSpPr>
            <a:spLocks noGrp="1"/>
          </p:cNvSpPr>
          <p:nvPr>
            <p:ph idx="1"/>
          </p:nvPr>
        </p:nvSpPr>
        <p:spPr>
          <a:xfrm>
            <a:off x="619124" y="1499804"/>
            <a:ext cx="7886700" cy="748096"/>
          </a:xfrm>
        </p:spPr>
        <p:txBody>
          <a:bodyPr/>
          <a:lstStyle/>
          <a:p>
            <a:pPr marL="0" indent="0">
              <a:buNone/>
            </a:pPr>
            <a:r>
              <a:rPr lang="en-US" dirty="0"/>
              <a:t>It’s good to have some considerations in place for:</a:t>
            </a:r>
          </a:p>
        </p:txBody>
      </p:sp>
      <p:sp>
        <p:nvSpPr>
          <p:cNvPr id="4" name="Rectangle 3"/>
          <p:cNvSpPr/>
          <p:nvPr/>
        </p:nvSpPr>
        <p:spPr>
          <a:xfrm>
            <a:off x="1101658" y="2932952"/>
            <a:ext cx="1720984" cy="757130"/>
          </a:xfrm>
          <a:prstGeom prst="rect">
            <a:avLst/>
          </a:prstGeom>
        </p:spPr>
        <p:txBody>
          <a:bodyPr wrap="square">
            <a:spAutoFit/>
          </a:bodyPr>
          <a:lstStyle/>
          <a:p>
            <a:pPr indent="-11" algn="ctr" defTabSz="914378">
              <a:lnSpc>
                <a:spcPct val="90000"/>
              </a:lnSpc>
              <a:spcBef>
                <a:spcPts val="500"/>
              </a:spcBef>
            </a:pPr>
            <a:r>
              <a:rPr lang="en-US" sz="2400" dirty="0">
                <a:solidFill>
                  <a:srgbClr val="808084"/>
                </a:solidFill>
                <a:latin typeface="Arial Narrow" panose="020B0606020202030204" pitchFamily="34" charset="0"/>
              </a:rPr>
              <a:t>Customer meetings</a:t>
            </a:r>
          </a:p>
        </p:txBody>
      </p:sp>
      <p:sp>
        <p:nvSpPr>
          <p:cNvPr id="5" name="Rectangle 4"/>
          <p:cNvSpPr/>
          <p:nvPr/>
        </p:nvSpPr>
        <p:spPr>
          <a:xfrm>
            <a:off x="3371849" y="2932952"/>
            <a:ext cx="2590800" cy="757130"/>
          </a:xfrm>
          <a:prstGeom prst="rect">
            <a:avLst/>
          </a:prstGeom>
        </p:spPr>
        <p:txBody>
          <a:bodyPr wrap="square">
            <a:spAutoFit/>
          </a:bodyPr>
          <a:lstStyle/>
          <a:p>
            <a:pPr indent="-11" algn="ctr" defTabSz="914378">
              <a:lnSpc>
                <a:spcPct val="90000"/>
              </a:lnSpc>
              <a:spcBef>
                <a:spcPts val="500"/>
              </a:spcBef>
            </a:pPr>
            <a:r>
              <a:rPr lang="en-US" sz="2400" dirty="0">
                <a:solidFill>
                  <a:srgbClr val="808084"/>
                </a:solidFill>
                <a:latin typeface="Arial Narrow" panose="020B0606020202030204" pitchFamily="34" charset="0"/>
              </a:rPr>
              <a:t>Phone calls</a:t>
            </a:r>
            <a:br>
              <a:rPr lang="en-US" sz="2400" dirty="0">
                <a:solidFill>
                  <a:srgbClr val="808084"/>
                </a:solidFill>
                <a:latin typeface="Arial Narrow" panose="020B0606020202030204" pitchFamily="34" charset="0"/>
              </a:rPr>
            </a:br>
            <a:endParaRPr lang="en-US" sz="2400" dirty="0">
              <a:solidFill>
                <a:srgbClr val="808084"/>
              </a:solidFill>
              <a:latin typeface="Arial Narrow" panose="020B0606020202030204" pitchFamily="34" charset="0"/>
            </a:endParaRPr>
          </a:p>
        </p:txBody>
      </p:sp>
      <p:sp>
        <p:nvSpPr>
          <p:cNvPr id="6" name="Rectangle 5"/>
          <p:cNvSpPr/>
          <p:nvPr/>
        </p:nvSpPr>
        <p:spPr>
          <a:xfrm>
            <a:off x="6526076" y="2932952"/>
            <a:ext cx="1133475" cy="424732"/>
          </a:xfrm>
          <a:prstGeom prst="rect">
            <a:avLst/>
          </a:prstGeom>
        </p:spPr>
        <p:txBody>
          <a:bodyPr wrap="square">
            <a:spAutoFit/>
          </a:bodyPr>
          <a:lstStyle/>
          <a:p>
            <a:pPr indent="-11" defTabSz="914378">
              <a:lnSpc>
                <a:spcPct val="90000"/>
              </a:lnSpc>
              <a:spcBef>
                <a:spcPts val="500"/>
              </a:spcBef>
            </a:pPr>
            <a:r>
              <a:rPr lang="en-US" sz="2400" dirty="0">
                <a:solidFill>
                  <a:srgbClr val="808084"/>
                </a:solidFill>
                <a:latin typeface="Arial Narrow" panose="020B0606020202030204" pitchFamily="34" charset="0"/>
              </a:rPr>
              <a:t>Emails</a:t>
            </a:r>
          </a:p>
        </p:txBody>
      </p:sp>
      <p:sp>
        <p:nvSpPr>
          <p:cNvPr id="7" name="Rectangle 6"/>
          <p:cNvSpPr/>
          <p:nvPr/>
        </p:nvSpPr>
        <p:spPr>
          <a:xfrm>
            <a:off x="985834" y="4821757"/>
            <a:ext cx="1952625" cy="424732"/>
          </a:xfrm>
          <a:prstGeom prst="rect">
            <a:avLst/>
          </a:prstGeom>
        </p:spPr>
        <p:txBody>
          <a:bodyPr wrap="square">
            <a:spAutoFit/>
          </a:bodyPr>
          <a:lstStyle/>
          <a:p>
            <a:pPr indent="-11" algn="ctr" defTabSz="914378">
              <a:lnSpc>
                <a:spcPct val="90000"/>
              </a:lnSpc>
              <a:spcBef>
                <a:spcPts val="500"/>
              </a:spcBef>
            </a:pPr>
            <a:r>
              <a:rPr lang="en-US" sz="2400" dirty="0">
                <a:solidFill>
                  <a:srgbClr val="808084"/>
                </a:solidFill>
                <a:latin typeface="Arial Narrow" panose="020B0606020202030204" pitchFamily="34" charset="0"/>
              </a:rPr>
              <a:t>Text messages</a:t>
            </a:r>
          </a:p>
        </p:txBody>
      </p:sp>
      <p:sp>
        <p:nvSpPr>
          <p:cNvPr id="8" name="Rectangle 7"/>
          <p:cNvSpPr/>
          <p:nvPr/>
        </p:nvSpPr>
        <p:spPr>
          <a:xfrm>
            <a:off x="3886198" y="4838044"/>
            <a:ext cx="1352551" cy="424732"/>
          </a:xfrm>
          <a:prstGeom prst="rect">
            <a:avLst/>
          </a:prstGeom>
        </p:spPr>
        <p:txBody>
          <a:bodyPr wrap="square">
            <a:spAutoFit/>
          </a:bodyPr>
          <a:lstStyle/>
          <a:p>
            <a:pPr indent="-11" algn="ctr" defTabSz="914378">
              <a:lnSpc>
                <a:spcPct val="90000"/>
              </a:lnSpc>
              <a:spcBef>
                <a:spcPts val="500"/>
              </a:spcBef>
            </a:pPr>
            <a:r>
              <a:rPr lang="en-US" sz="2400" dirty="0">
                <a:solidFill>
                  <a:srgbClr val="808084"/>
                </a:solidFill>
                <a:latin typeface="Arial Narrow" panose="020B0606020202030204" pitchFamily="34" charset="0"/>
              </a:rPr>
              <a:t>Websites</a:t>
            </a:r>
          </a:p>
        </p:txBody>
      </p:sp>
      <p:sp>
        <p:nvSpPr>
          <p:cNvPr id="9" name="Rectangle 8"/>
          <p:cNvSpPr/>
          <p:nvPr/>
        </p:nvSpPr>
        <p:spPr>
          <a:xfrm>
            <a:off x="6304618" y="4818866"/>
            <a:ext cx="1576390" cy="424732"/>
          </a:xfrm>
          <a:prstGeom prst="rect">
            <a:avLst/>
          </a:prstGeom>
        </p:spPr>
        <p:txBody>
          <a:bodyPr wrap="square">
            <a:spAutoFit/>
          </a:bodyPr>
          <a:lstStyle/>
          <a:p>
            <a:pPr indent="-11" algn="ctr" defTabSz="914378">
              <a:lnSpc>
                <a:spcPct val="90000"/>
              </a:lnSpc>
              <a:spcBef>
                <a:spcPts val="500"/>
              </a:spcBef>
            </a:pPr>
            <a:r>
              <a:rPr lang="en-US" sz="2400" dirty="0">
                <a:solidFill>
                  <a:srgbClr val="808084"/>
                </a:solidFill>
                <a:latin typeface="Arial Narrow" panose="020B0606020202030204" pitchFamily="34" charset="0"/>
              </a:rPr>
              <a:t>Voicemail</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691" t="-1529" r="80818" b="83057"/>
          <a:stretch/>
        </p:blipFill>
        <p:spPr>
          <a:xfrm>
            <a:off x="4215740" y="2075702"/>
            <a:ext cx="903017" cy="897585"/>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40870" t="19445" r="40639" b="62083"/>
          <a:stretch/>
        </p:blipFill>
        <p:spPr>
          <a:xfrm>
            <a:off x="1510640" y="2141634"/>
            <a:ext cx="903017" cy="897585"/>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81244" t="39439" r="265" b="42089"/>
          <a:stretch/>
        </p:blipFill>
        <p:spPr>
          <a:xfrm>
            <a:off x="6641305" y="2044518"/>
            <a:ext cx="903017" cy="897585"/>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61350" t="39635" r="20159" b="41893"/>
          <a:stretch/>
        </p:blipFill>
        <p:spPr>
          <a:xfrm>
            <a:off x="1510639" y="3940459"/>
            <a:ext cx="903017" cy="897585"/>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81634" t="80015" r="-125" b="1513"/>
          <a:stretch/>
        </p:blipFill>
        <p:spPr>
          <a:xfrm>
            <a:off x="4110964" y="3940459"/>
            <a:ext cx="903017" cy="897585"/>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691" t="59629" r="80818" b="21899"/>
          <a:stretch/>
        </p:blipFill>
        <p:spPr>
          <a:xfrm>
            <a:off x="6641305" y="3921281"/>
            <a:ext cx="903017" cy="897585"/>
          </a:xfrm>
          <a:prstGeom prst="rect">
            <a:avLst/>
          </a:prstGeom>
        </p:spPr>
      </p:pic>
    </p:spTree>
    <p:extLst>
      <p:ext uri="{BB962C8B-B14F-4D97-AF65-F5344CB8AC3E}">
        <p14:creationId xmlns:p14="http://schemas.microsoft.com/office/powerpoint/2010/main" val="263173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Meetings</a:t>
            </a:r>
          </a:p>
        </p:txBody>
      </p:sp>
      <p:sp>
        <p:nvSpPr>
          <p:cNvPr id="3" name="Content Placeholder 2"/>
          <p:cNvSpPr>
            <a:spLocks noGrp="1"/>
          </p:cNvSpPr>
          <p:nvPr>
            <p:ph idx="1"/>
          </p:nvPr>
        </p:nvSpPr>
        <p:spPr>
          <a:xfrm>
            <a:off x="619124" y="1646949"/>
            <a:ext cx="7886700" cy="4351338"/>
          </a:xfrm>
        </p:spPr>
        <p:txBody>
          <a:bodyPr>
            <a:normAutofit/>
          </a:bodyPr>
          <a:lstStyle/>
          <a:p>
            <a:r>
              <a:rPr lang="en-US" dirty="0"/>
              <a:t>Follow up with documentation in the agency management system.</a:t>
            </a:r>
          </a:p>
          <a:p>
            <a:r>
              <a:rPr lang="en-US" dirty="0"/>
              <a:t>Notes made during the meeting should be entered into the agency management system as soon as possible.</a:t>
            </a:r>
          </a:p>
          <a:p>
            <a:r>
              <a:rPr lang="en-US" dirty="0"/>
              <a:t>Document the duration of the conversation.</a:t>
            </a:r>
          </a:p>
          <a:p>
            <a:r>
              <a:rPr lang="en-US" dirty="0"/>
              <a:t>Follow up in writing to confirm the conversation </a:t>
            </a:r>
          </a:p>
          <a:p>
            <a:r>
              <a:rPr lang="en-US" dirty="0"/>
              <a:t>Provide mobile access to the agency management system.</a:t>
            </a:r>
          </a:p>
          <a:p>
            <a:endParaRPr lang="en-US" dirty="0"/>
          </a:p>
          <a:p>
            <a:pPr marL="0" indent="0">
              <a:buNone/>
            </a:pPr>
            <a:endParaRPr lang="en-US" dirty="0">
              <a:solidFill>
                <a:srgbClr val="FF0000"/>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0870" t="19445" r="40639" b="62083"/>
          <a:stretch/>
        </p:blipFill>
        <p:spPr>
          <a:xfrm>
            <a:off x="6920840" y="783147"/>
            <a:ext cx="1480210" cy="1471306"/>
          </a:xfrm>
          <a:prstGeom prst="rect">
            <a:avLst/>
          </a:prstGeom>
        </p:spPr>
      </p:pic>
    </p:spTree>
    <p:extLst>
      <p:ext uri="{BB962C8B-B14F-4D97-AF65-F5344CB8AC3E}">
        <p14:creationId xmlns:p14="http://schemas.microsoft.com/office/powerpoint/2010/main" val="294059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Phone Calls</a:t>
            </a:r>
          </a:p>
        </p:txBody>
      </p:sp>
      <p:sp>
        <p:nvSpPr>
          <p:cNvPr id="3" name="Content Placeholder 2"/>
          <p:cNvSpPr>
            <a:spLocks noGrp="1"/>
          </p:cNvSpPr>
          <p:nvPr>
            <p:ph idx="1"/>
          </p:nvPr>
        </p:nvSpPr>
        <p:spPr>
          <a:xfrm>
            <a:off x="619124" y="1593021"/>
            <a:ext cx="7886700" cy="4351338"/>
          </a:xfrm>
        </p:spPr>
        <p:txBody>
          <a:bodyPr>
            <a:normAutofit/>
          </a:bodyPr>
          <a:lstStyle/>
          <a:p>
            <a:pPr marL="0" indent="0">
              <a:buNone/>
            </a:pPr>
            <a:r>
              <a:rPr lang="en-US" dirty="0">
                <a:solidFill>
                  <a:srgbClr val="51B5E0"/>
                </a:solidFill>
              </a:rPr>
              <a:t>It is important to document a summary of every conversation and include:</a:t>
            </a:r>
          </a:p>
          <a:p>
            <a:r>
              <a:rPr lang="en-US" dirty="0"/>
              <a:t>Date and time of call.</a:t>
            </a:r>
          </a:p>
          <a:p>
            <a:r>
              <a:rPr lang="en-US" dirty="0"/>
              <a:t>Names of the parties involved.</a:t>
            </a:r>
          </a:p>
          <a:p>
            <a:r>
              <a:rPr lang="en-US" dirty="0"/>
              <a:t>A summary of the conversation.</a:t>
            </a:r>
          </a:p>
          <a:p>
            <a:r>
              <a:rPr lang="en-US" dirty="0"/>
              <a:t>Follow-up measures to be taken by a confirmation letter or return message.</a:t>
            </a:r>
          </a:p>
          <a:p>
            <a:endParaRPr lang="en-US" dirty="0"/>
          </a:p>
          <a:p>
            <a:pPr marL="0" indent="0">
              <a:buNone/>
            </a:pPr>
            <a:endParaRPr lang="en-US" dirty="0">
              <a:solidFill>
                <a:srgbClr val="FF0000"/>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33" t="-286" r="80976" b="81814"/>
          <a:stretch/>
        </p:blipFill>
        <p:spPr>
          <a:xfrm>
            <a:off x="6920840" y="783147"/>
            <a:ext cx="1480210" cy="1471306"/>
          </a:xfrm>
          <a:prstGeom prst="rect">
            <a:avLst/>
          </a:prstGeom>
        </p:spPr>
      </p:pic>
    </p:spTree>
    <p:extLst>
      <p:ext uri="{BB962C8B-B14F-4D97-AF65-F5344CB8AC3E}">
        <p14:creationId xmlns:p14="http://schemas.microsoft.com/office/powerpoint/2010/main" val="269374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Emails</a:t>
            </a:r>
          </a:p>
        </p:txBody>
      </p:sp>
      <p:sp>
        <p:nvSpPr>
          <p:cNvPr id="3" name="Content Placeholder 2"/>
          <p:cNvSpPr>
            <a:spLocks noGrp="1"/>
          </p:cNvSpPr>
          <p:nvPr>
            <p:ph idx="1"/>
          </p:nvPr>
        </p:nvSpPr>
        <p:spPr>
          <a:xfrm>
            <a:off x="552449" y="1698899"/>
            <a:ext cx="6733876" cy="4702942"/>
          </a:xfrm>
        </p:spPr>
        <p:txBody>
          <a:bodyPr>
            <a:normAutofit/>
          </a:bodyPr>
          <a:lstStyle/>
          <a:p>
            <a:pPr>
              <a:buFont typeface="Wingdings" panose="05000000000000000000" pitchFamily="2" charset="2"/>
              <a:buChar char="§"/>
            </a:pPr>
            <a:r>
              <a:rPr lang="en-US" sz="2400" dirty="0"/>
              <a:t>Ensure email transmissions are secure and compliant with all state and federal privacy laws, especially with respect to personally identifiable information.</a:t>
            </a:r>
          </a:p>
          <a:p>
            <a:pPr>
              <a:buFont typeface="Wingdings" panose="05000000000000000000" pitchFamily="2" charset="2"/>
              <a:buChar char="§"/>
            </a:pPr>
            <a:r>
              <a:rPr lang="en-US" sz="2400" dirty="0"/>
              <a:t>A disclaimer should be added to an email that is received from a customer to report a claim or policy change that it is not effective until a confirmation is received from the agency.</a:t>
            </a:r>
          </a:p>
          <a:p>
            <a:pPr>
              <a:buFont typeface="Wingdings" panose="05000000000000000000" pitchFamily="2" charset="2"/>
              <a:buChar char="§"/>
            </a:pPr>
            <a:r>
              <a:rPr lang="en-US" sz="2400" dirty="0"/>
              <a:t>All email communication should be immediately attached in the customers file. These messages should not remain in Agent’s Outlook inboxes.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1444" t="39895" r="65" b="41633"/>
          <a:stretch/>
        </p:blipFill>
        <p:spPr>
          <a:xfrm>
            <a:off x="6920840" y="783147"/>
            <a:ext cx="1480210" cy="1471306"/>
          </a:xfrm>
          <a:prstGeom prst="rect">
            <a:avLst/>
          </a:prstGeom>
        </p:spPr>
      </p:pic>
    </p:spTree>
    <p:extLst>
      <p:ext uri="{BB962C8B-B14F-4D97-AF65-F5344CB8AC3E}">
        <p14:creationId xmlns:p14="http://schemas.microsoft.com/office/powerpoint/2010/main" val="233255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Messages</a:t>
            </a:r>
          </a:p>
        </p:txBody>
      </p:sp>
      <p:sp>
        <p:nvSpPr>
          <p:cNvPr id="3" name="Content Placeholder 2"/>
          <p:cNvSpPr>
            <a:spLocks noGrp="1"/>
          </p:cNvSpPr>
          <p:nvPr>
            <p:ph idx="1"/>
          </p:nvPr>
        </p:nvSpPr>
        <p:spPr>
          <a:xfrm>
            <a:off x="619124" y="1625929"/>
            <a:ext cx="6436194" cy="4351338"/>
          </a:xfrm>
        </p:spPr>
        <p:txBody>
          <a:bodyPr/>
          <a:lstStyle/>
          <a:p>
            <a:pPr marL="0" indent="0">
              <a:buNone/>
            </a:pPr>
            <a:r>
              <a:rPr lang="en-US" dirty="0">
                <a:solidFill>
                  <a:srgbClr val="51B5E0"/>
                </a:solidFill>
              </a:rPr>
              <a:t>As technology improves, so will the ability to log texts, instant messages, and other electronic messages.</a:t>
            </a:r>
          </a:p>
          <a:p>
            <a:pPr>
              <a:buFont typeface="Wingdings" panose="05000000000000000000" pitchFamily="2" charset="2"/>
              <a:buChar char="§"/>
            </a:pPr>
            <a:r>
              <a:rPr lang="en-US" dirty="0"/>
              <a:t>All such correspondence should be confirmed by an email or letter with full details noted in the file.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1574" t="39776" r="19935" b="41752"/>
          <a:stretch/>
        </p:blipFill>
        <p:spPr>
          <a:xfrm>
            <a:off x="6920840" y="783147"/>
            <a:ext cx="1480210" cy="1471306"/>
          </a:xfrm>
          <a:prstGeom prst="rect">
            <a:avLst/>
          </a:prstGeom>
        </p:spPr>
      </p:pic>
    </p:spTree>
    <p:extLst>
      <p:ext uri="{BB962C8B-B14F-4D97-AF65-F5344CB8AC3E}">
        <p14:creationId xmlns:p14="http://schemas.microsoft.com/office/powerpoint/2010/main" val="40437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E&amp;O Risk</a:t>
            </a:r>
          </a:p>
        </p:txBody>
      </p:sp>
      <p:sp>
        <p:nvSpPr>
          <p:cNvPr id="3" name="Content Placeholder 2"/>
          <p:cNvSpPr>
            <a:spLocks noGrp="1"/>
          </p:cNvSpPr>
          <p:nvPr>
            <p:ph idx="1"/>
          </p:nvPr>
        </p:nvSpPr>
        <p:spPr>
          <a:xfrm>
            <a:off x="619124" y="1639228"/>
            <a:ext cx="7886700" cy="1931744"/>
          </a:xfrm>
        </p:spPr>
        <p:txBody>
          <a:bodyPr>
            <a:normAutofit fontScale="92500" lnSpcReduction="10000"/>
          </a:bodyPr>
          <a:lstStyle/>
          <a:p>
            <a:pPr marL="0" indent="0">
              <a:buNone/>
            </a:pPr>
            <a:r>
              <a:rPr lang="en-US" dirty="0"/>
              <a:t>In addition to the risks accompanying any other business venture, you and other insurance agents face an additional risk. </a:t>
            </a:r>
          </a:p>
          <a:p>
            <a:pPr marL="0" indent="0">
              <a:buNone/>
            </a:pPr>
            <a:r>
              <a:rPr lang="en-US" dirty="0"/>
              <a:t>You can be sued as a result of your work as an insurance agent. This professional liability exposure is often called professional liability or E&amp;O.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4295" y="3301471"/>
            <a:ext cx="2531845" cy="2660220"/>
          </a:xfrm>
          <a:prstGeom prst="rect">
            <a:avLst/>
          </a:prstGeom>
        </p:spPr>
      </p:pic>
    </p:spTree>
    <p:extLst>
      <p:ext uri="{BB962C8B-B14F-4D97-AF65-F5344CB8AC3E}">
        <p14:creationId xmlns:p14="http://schemas.microsoft.com/office/powerpoint/2010/main" val="86572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Websites</a:t>
            </a:r>
          </a:p>
        </p:txBody>
      </p:sp>
      <p:sp>
        <p:nvSpPr>
          <p:cNvPr id="3" name="Content Placeholder 2"/>
          <p:cNvSpPr>
            <a:spLocks noGrp="1"/>
          </p:cNvSpPr>
          <p:nvPr>
            <p:ph idx="1"/>
          </p:nvPr>
        </p:nvSpPr>
        <p:spPr>
          <a:xfrm>
            <a:off x="619124" y="2026158"/>
            <a:ext cx="7886700" cy="4351338"/>
          </a:xfrm>
        </p:spPr>
        <p:txBody>
          <a:bodyPr/>
          <a:lstStyle/>
          <a:p>
            <a:pPr>
              <a:buFont typeface="Wingdings" panose="05000000000000000000" pitchFamily="2" charset="2"/>
              <a:buChar char="§"/>
            </a:pPr>
            <a:r>
              <a:rPr lang="en-US" dirty="0"/>
              <a:t>The website should include a disclaimer.</a:t>
            </a:r>
          </a:p>
          <a:p>
            <a:pPr>
              <a:buFont typeface="Wingdings" panose="05000000000000000000" pitchFamily="2" charset="2"/>
              <a:buChar char="§"/>
            </a:pPr>
            <a:r>
              <a:rPr lang="en-US" dirty="0"/>
              <a:t>Ensure your site is compliant with all state and federal privacy laws, especially with respect to personal information.</a:t>
            </a:r>
          </a:p>
          <a:p>
            <a:pPr>
              <a:buFont typeface="Wingdings" panose="05000000000000000000" pitchFamily="2" charset="2"/>
              <a:buChar char="§"/>
            </a:pPr>
            <a:r>
              <a:rPr lang="en-US" dirty="0"/>
              <a:t>Ensure that if a website visitor can submit personal data, the information is transmitted securely.</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1564" t="80194" r="-55" b="1334"/>
          <a:stretch/>
        </p:blipFill>
        <p:spPr>
          <a:xfrm>
            <a:off x="6920840" y="783147"/>
            <a:ext cx="1480210" cy="1471306"/>
          </a:xfrm>
          <a:prstGeom prst="rect">
            <a:avLst/>
          </a:prstGeom>
        </p:spPr>
      </p:pic>
    </p:spTree>
    <p:extLst>
      <p:ext uri="{BB962C8B-B14F-4D97-AF65-F5344CB8AC3E}">
        <p14:creationId xmlns:p14="http://schemas.microsoft.com/office/powerpoint/2010/main" val="359702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Voicemail</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Include a disclaimer that customers cannot</a:t>
            </a:r>
            <a:br>
              <a:rPr lang="en-US" dirty="0"/>
            </a:br>
            <a:r>
              <a:rPr lang="en-US" dirty="0"/>
              <a:t>bind or alter coverage via voicemail.</a:t>
            </a:r>
          </a:p>
          <a:p>
            <a:pPr>
              <a:buFont typeface="Wingdings" panose="05000000000000000000" pitchFamily="2" charset="2"/>
              <a:buChar char="§"/>
            </a:pPr>
            <a:r>
              <a:rPr lang="en-US" dirty="0"/>
              <a:t>Disclaimers should be used on both the agency’s main message and each employee’s message.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14" t="59984" r="81095" b="21544"/>
          <a:stretch/>
        </p:blipFill>
        <p:spPr>
          <a:xfrm>
            <a:off x="6920840" y="783147"/>
            <a:ext cx="1480210" cy="1471306"/>
          </a:xfrm>
          <a:prstGeom prst="rect">
            <a:avLst/>
          </a:prstGeom>
        </p:spPr>
      </p:pic>
    </p:spTree>
    <p:extLst>
      <p:ext uri="{BB962C8B-B14F-4D97-AF65-F5344CB8AC3E}">
        <p14:creationId xmlns:p14="http://schemas.microsoft.com/office/powerpoint/2010/main" val="197928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Proper Documentation</a:t>
            </a:r>
            <a:endParaRPr lang="en-US" dirty="0">
              <a:solidFill>
                <a:srgbClr val="FF0000"/>
              </a:solidFill>
            </a:endParaRPr>
          </a:p>
        </p:txBody>
      </p:sp>
      <p:sp>
        <p:nvSpPr>
          <p:cNvPr id="3" name="Content Placeholder 2"/>
          <p:cNvSpPr>
            <a:spLocks noGrp="1"/>
          </p:cNvSpPr>
          <p:nvPr>
            <p:ph idx="1"/>
          </p:nvPr>
        </p:nvSpPr>
        <p:spPr>
          <a:xfrm>
            <a:off x="619124" y="1390650"/>
            <a:ext cx="7886700" cy="4351338"/>
          </a:xfrm>
        </p:spPr>
        <p:txBody>
          <a:bodyPr>
            <a:normAutofit/>
          </a:bodyPr>
          <a:lstStyle/>
          <a:p>
            <a:pPr marL="0" indent="0">
              <a:buNone/>
            </a:pPr>
            <a:r>
              <a:rPr lang="en-US" sz="3000" dirty="0">
                <a:solidFill>
                  <a:srgbClr val="51B5E0"/>
                </a:solidFill>
              </a:rPr>
              <a:t>Proper documentation has the following characteristics:</a:t>
            </a:r>
          </a:p>
          <a:p>
            <a:pPr>
              <a:buFont typeface="Wingdings" panose="05000000000000000000" pitchFamily="2" charset="2"/>
              <a:buChar char="§"/>
            </a:pPr>
            <a:r>
              <a:rPr lang="en-US" sz="2600" dirty="0"/>
              <a:t>Notes should be complete. Any notes in the file should answer the questions who, what, when, and where. Initial or sign the notation and include the date.</a:t>
            </a:r>
          </a:p>
          <a:p>
            <a:pPr>
              <a:buFont typeface="Wingdings" panose="05000000000000000000" pitchFamily="2" charset="2"/>
              <a:buChar char="§"/>
            </a:pPr>
            <a:r>
              <a:rPr lang="en-US" sz="2600" dirty="0"/>
              <a:t>Notes should not be cryptic. The notes in the file should be clear and concise. There should be no need for additional explanation of what transpired.</a:t>
            </a:r>
          </a:p>
          <a:p>
            <a:pPr>
              <a:buFont typeface="Wingdings" panose="05000000000000000000" pitchFamily="2" charset="2"/>
              <a:buChar char="§"/>
            </a:pPr>
            <a:r>
              <a:rPr lang="en-US" sz="2600" dirty="0"/>
              <a:t>Notes must contain no discrepancies. When notes in the file conflict, the accuracy of the entire file is questioned. </a:t>
            </a:r>
          </a:p>
        </p:txBody>
      </p:sp>
    </p:spTree>
    <p:extLst>
      <p:ext uri="{BB962C8B-B14F-4D97-AF65-F5344CB8AC3E}">
        <p14:creationId xmlns:p14="http://schemas.microsoft.com/office/powerpoint/2010/main" val="365968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Proper Documentation</a:t>
            </a:r>
          </a:p>
        </p:txBody>
      </p:sp>
      <p:sp>
        <p:nvSpPr>
          <p:cNvPr id="3" name="Content Placeholder 2"/>
          <p:cNvSpPr>
            <a:spLocks noGrp="1"/>
          </p:cNvSpPr>
          <p:nvPr>
            <p:ph idx="1"/>
          </p:nvPr>
        </p:nvSpPr>
        <p:spPr>
          <a:xfrm>
            <a:off x="619124" y="1489295"/>
            <a:ext cx="7886700" cy="4351338"/>
          </a:xfrm>
        </p:spPr>
        <p:txBody>
          <a:bodyPr>
            <a:normAutofit/>
          </a:bodyPr>
          <a:lstStyle/>
          <a:p>
            <a:pPr marL="0" indent="0">
              <a:buNone/>
            </a:pPr>
            <a:r>
              <a:rPr lang="en-US" dirty="0">
                <a:solidFill>
                  <a:srgbClr val="51B5E0"/>
                </a:solidFill>
              </a:rPr>
              <a:t>Unfortunately, even with the best documentation, any agent can face a problem. </a:t>
            </a:r>
          </a:p>
          <a:p>
            <a:pPr marL="0" indent="0">
              <a:buNone/>
            </a:pPr>
            <a:r>
              <a:rPr lang="en-US" dirty="0"/>
              <a:t>What should you do if you face an incident that could potentially lead to an E&amp;O claim? A simple, three-step process is suggested. </a:t>
            </a:r>
          </a:p>
        </p:txBody>
      </p:sp>
      <p:sp>
        <p:nvSpPr>
          <p:cNvPr id="6" name="Pentagon 5"/>
          <p:cNvSpPr/>
          <p:nvPr/>
        </p:nvSpPr>
        <p:spPr>
          <a:xfrm>
            <a:off x="5909870" y="4227753"/>
            <a:ext cx="2312895" cy="1526817"/>
          </a:xfrm>
          <a:prstGeom prst="homePlate">
            <a:avLst/>
          </a:prstGeom>
          <a:solidFill>
            <a:srgbClr val="51B5E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274320" tIns="182880" rtlCol="0" anchor="t"/>
          <a:lstStyle/>
          <a:p>
            <a:r>
              <a:rPr lang="en-US" sz="2800" dirty="0">
                <a:latin typeface="Arial Narrow" panose="020B0606020202030204" pitchFamily="34" charset="0"/>
              </a:rPr>
              <a:t>3.</a:t>
            </a:r>
          </a:p>
          <a:p>
            <a:r>
              <a:rPr lang="en-US" dirty="0">
                <a:latin typeface="Arial Narrow" panose="020B0606020202030204" pitchFamily="34" charset="0"/>
              </a:rPr>
              <a:t>Ask management for guidance</a:t>
            </a:r>
          </a:p>
        </p:txBody>
      </p:sp>
      <p:sp>
        <p:nvSpPr>
          <p:cNvPr id="5" name="Pentagon 4"/>
          <p:cNvSpPr/>
          <p:nvPr/>
        </p:nvSpPr>
        <p:spPr>
          <a:xfrm>
            <a:off x="3596975" y="4227753"/>
            <a:ext cx="2312895" cy="1526817"/>
          </a:xfrm>
          <a:prstGeom prst="homePlate">
            <a:avLst/>
          </a:prstGeom>
          <a:solidFill>
            <a:srgbClr val="FCB514"/>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274320" tIns="182880" rtlCol="0" anchor="t"/>
          <a:lstStyle/>
          <a:p>
            <a:r>
              <a:rPr lang="en-US" sz="2800" dirty="0">
                <a:latin typeface="Arial Narrow" panose="020B0606020202030204" pitchFamily="34" charset="0"/>
              </a:rPr>
              <a:t>2.</a:t>
            </a:r>
          </a:p>
          <a:p>
            <a:r>
              <a:rPr lang="en-US" dirty="0">
                <a:latin typeface="Arial Narrow" panose="020B0606020202030204" pitchFamily="34" charset="0"/>
              </a:rPr>
              <a:t>Do not admit to wrongdoing</a:t>
            </a:r>
          </a:p>
        </p:txBody>
      </p:sp>
      <p:sp>
        <p:nvSpPr>
          <p:cNvPr id="4" name="Pentagon 3"/>
          <p:cNvSpPr/>
          <p:nvPr/>
        </p:nvSpPr>
        <p:spPr>
          <a:xfrm>
            <a:off x="1284080" y="4227753"/>
            <a:ext cx="2312895" cy="1526817"/>
          </a:xfrm>
          <a:prstGeom prst="homePlate">
            <a:avLst/>
          </a:prstGeom>
          <a:solidFill>
            <a:srgbClr val="7FBA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274320" tIns="182880" rtlCol="0" anchor="t"/>
          <a:lstStyle/>
          <a:p>
            <a:r>
              <a:rPr lang="en-US" sz="2800" dirty="0">
                <a:latin typeface="Arial Narrow" panose="020B0606020202030204" pitchFamily="34" charset="0"/>
              </a:rPr>
              <a:t>1.</a:t>
            </a:r>
          </a:p>
          <a:p>
            <a:r>
              <a:rPr lang="en-US" dirty="0">
                <a:latin typeface="Arial Narrow" panose="020B0606020202030204" pitchFamily="34" charset="0"/>
              </a:rPr>
              <a:t>Recognize the potential problem</a:t>
            </a:r>
          </a:p>
        </p:txBody>
      </p:sp>
    </p:spTree>
    <p:extLst>
      <p:ext uri="{BB962C8B-B14F-4D97-AF65-F5344CB8AC3E}">
        <p14:creationId xmlns:p14="http://schemas.microsoft.com/office/powerpoint/2010/main" val="121792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Recognize the Potential Problem</a:t>
            </a:r>
          </a:p>
        </p:txBody>
      </p:sp>
      <p:sp>
        <p:nvSpPr>
          <p:cNvPr id="3" name="Content Placeholder 2"/>
          <p:cNvSpPr>
            <a:spLocks noGrp="1"/>
          </p:cNvSpPr>
          <p:nvPr>
            <p:ph idx="1"/>
          </p:nvPr>
        </p:nvSpPr>
        <p:spPr>
          <a:xfrm>
            <a:off x="3248808" y="1741543"/>
            <a:ext cx="5257015" cy="4351338"/>
          </a:xfrm>
        </p:spPr>
        <p:txBody>
          <a:bodyPr>
            <a:normAutofit/>
          </a:bodyPr>
          <a:lstStyle/>
          <a:p>
            <a:pPr marL="0" indent="0">
              <a:buNone/>
            </a:pPr>
            <a:r>
              <a:rPr lang="en-US" dirty="0"/>
              <a:t>Whenever a client has sustained a financial loss and could attribute it to your actions, there is a potential E&amp;O incident. </a:t>
            </a:r>
          </a:p>
          <a:p>
            <a:pPr marL="0" indent="0">
              <a:buNone/>
            </a:pPr>
            <a:r>
              <a:rPr lang="en-US" dirty="0"/>
              <a:t>The first step is to be on alert for any potential problems.</a:t>
            </a:r>
          </a:p>
        </p:txBody>
      </p:sp>
      <p:sp>
        <p:nvSpPr>
          <p:cNvPr id="4" name="Pentagon 3"/>
          <p:cNvSpPr/>
          <p:nvPr/>
        </p:nvSpPr>
        <p:spPr>
          <a:xfrm>
            <a:off x="619124" y="1861071"/>
            <a:ext cx="2312895" cy="1526817"/>
          </a:xfrm>
          <a:prstGeom prst="homePlate">
            <a:avLst/>
          </a:prstGeom>
          <a:solidFill>
            <a:srgbClr val="7FBA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274320" tIns="182880" rtlCol="0" anchor="t"/>
          <a:lstStyle/>
          <a:p>
            <a:r>
              <a:rPr lang="en-US" sz="2800" dirty="0">
                <a:latin typeface="Arial Narrow" panose="020B0606020202030204" pitchFamily="34" charset="0"/>
              </a:rPr>
              <a:t>1.</a:t>
            </a:r>
          </a:p>
          <a:p>
            <a:r>
              <a:rPr lang="en-US" dirty="0">
                <a:latin typeface="Arial Narrow" panose="020B0606020202030204" pitchFamily="34" charset="0"/>
              </a:rPr>
              <a:t>Recognize the potential problem</a:t>
            </a:r>
          </a:p>
        </p:txBody>
      </p:sp>
    </p:spTree>
    <p:extLst>
      <p:ext uri="{BB962C8B-B14F-4D97-AF65-F5344CB8AC3E}">
        <p14:creationId xmlns:p14="http://schemas.microsoft.com/office/powerpoint/2010/main" val="415524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 Not Admit Wrongdoing</a:t>
            </a:r>
          </a:p>
        </p:txBody>
      </p:sp>
      <p:sp>
        <p:nvSpPr>
          <p:cNvPr id="3" name="Content Placeholder 2"/>
          <p:cNvSpPr>
            <a:spLocks noGrp="1"/>
          </p:cNvSpPr>
          <p:nvPr>
            <p:ph idx="1"/>
          </p:nvPr>
        </p:nvSpPr>
        <p:spPr>
          <a:xfrm>
            <a:off x="3173506" y="1720522"/>
            <a:ext cx="5332318" cy="4351338"/>
          </a:xfrm>
        </p:spPr>
        <p:txBody>
          <a:bodyPr>
            <a:normAutofit/>
          </a:bodyPr>
          <a:lstStyle/>
          <a:p>
            <a:pPr marL="0" indent="0">
              <a:buNone/>
            </a:pPr>
            <a:r>
              <a:rPr lang="en-US" dirty="0"/>
              <a:t>With any potential liability claim, it is not a good idea to admit negligence. </a:t>
            </a:r>
          </a:p>
          <a:p>
            <a:pPr marL="0" indent="0">
              <a:buNone/>
            </a:pPr>
            <a:r>
              <a:rPr lang="en-US" dirty="0"/>
              <a:t>The best advice is to say little, particularly if the client is acting emotionally or has engaged an attorney to represent him or her.</a:t>
            </a:r>
          </a:p>
        </p:txBody>
      </p:sp>
      <p:sp>
        <p:nvSpPr>
          <p:cNvPr id="5" name="Pentagon 4"/>
          <p:cNvSpPr/>
          <p:nvPr/>
        </p:nvSpPr>
        <p:spPr>
          <a:xfrm>
            <a:off x="619124" y="1861070"/>
            <a:ext cx="2312895" cy="1526817"/>
          </a:xfrm>
          <a:prstGeom prst="homePlate">
            <a:avLst/>
          </a:prstGeom>
          <a:solidFill>
            <a:srgbClr val="FCB514"/>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274320" tIns="182880" rtlCol="0" anchor="t"/>
          <a:lstStyle/>
          <a:p>
            <a:r>
              <a:rPr lang="en-US" sz="2800" dirty="0">
                <a:latin typeface="Arial Narrow" panose="020B0606020202030204" pitchFamily="34" charset="0"/>
              </a:rPr>
              <a:t>2.</a:t>
            </a:r>
          </a:p>
          <a:p>
            <a:r>
              <a:rPr lang="en-US" dirty="0">
                <a:latin typeface="Arial Narrow" panose="020B0606020202030204" pitchFamily="34" charset="0"/>
              </a:rPr>
              <a:t>Do not admit to wrongdoing</a:t>
            </a:r>
          </a:p>
        </p:txBody>
      </p:sp>
    </p:spTree>
    <p:extLst>
      <p:ext uri="{BB962C8B-B14F-4D97-AF65-F5344CB8AC3E}">
        <p14:creationId xmlns:p14="http://schemas.microsoft.com/office/powerpoint/2010/main" val="42698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Ask for Guidance</a:t>
            </a:r>
          </a:p>
        </p:txBody>
      </p:sp>
      <p:sp>
        <p:nvSpPr>
          <p:cNvPr id="3" name="Content Placeholder 2"/>
          <p:cNvSpPr>
            <a:spLocks noGrp="1"/>
          </p:cNvSpPr>
          <p:nvPr>
            <p:ph idx="1"/>
          </p:nvPr>
        </p:nvSpPr>
        <p:spPr>
          <a:xfrm>
            <a:off x="3141232" y="1625930"/>
            <a:ext cx="5364591" cy="4351338"/>
          </a:xfrm>
        </p:spPr>
        <p:txBody>
          <a:bodyPr>
            <a:normAutofit/>
          </a:bodyPr>
          <a:lstStyle/>
          <a:p>
            <a:pPr marL="0" indent="0">
              <a:buNone/>
            </a:pPr>
            <a:r>
              <a:rPr lang="en-US" dirty="0"/>
              <a:t>All potential E&amp;O incidents should be reported to management and your E&amp;O insurer immediately. In either case, you will get the guidance you need to properly address the situation.</a:t>
            </a:r>
          </a:p>
        </p:txBody>
      </p:sp>
      <p:sp>
        <p:nvSpPr>
          <p:cNvPr id="5" name="Pentagon 4"/>
          <p:cNvSpPr/>
          <p:nvPr/>
        </p:nvSpPr>
        <p:spPr>
          <a:xfrm>
            <a:off x="619124" y="1625930"/>
            <a:ext cx="2312895" cy="1526817"/>
          </a:xfrm>
          <a:prstGeom prst="homePlate">
            <a:avLst/>
          </a:prstGeom>
          <a:solidFill>
            <a:srgbClr val="51B5E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274320" tIns="182880" rtlCol="0" anchor="t"/>
          <a:lstStyle/>
          <a:p>
            <a:r>
              <a:rPr lang="en-US" sz="2800" dirty="0">
                <a:latin typeface="Arial Narrow" panose="020B0606020202030204" pitchFamily="34" charset="0"/>
              </a:rPr>
              <a:t>3.</a:t>
            </a:r>
          </a:p>
          <a:p>
            <a:r>
              <a:rPr lang="en-US" dirty="0">
                <a:latin typeface="Arial Narrow" panose="020B0606020202030204" pitchFamily="34" charset="0"/>
              </a:rPr>
              <a:t>Ask for guidance</a:t>
            </a:r>
          </a:p>
        </p:txBody>
      </p:sp>
    </p:spTree>
    <p:extLst>
      <p:ext uri="{BB962C8B-B14F-4D97-AF65-F5344CB8AC3E}">
        <p14:creationId xmlns:p14="http://schemas.microsoft.com/office/powerpoint/2010/main" val="338528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E&amp;O Prevention Exercises</a:t>
            </a:r>
          </a:p>
        </p:txBody>
      </p:sp>
    </p:spTree>
    <p:extLst>
      <p:ext uri="{BB962C8B-B14F-4D97-AF65-F5344CB8AC3E}">
        <p14:creationId xmlns:p14="http://schemas.microsoft.com/office/powerpoint/2010/main" val="7029971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E&amp;O Prevention Exercises</a:t>
            </a:r>
          </a:p>
        </p:txBody>
      </p:sp>
      <p:sp>
        <p:nvSpPr>
          <p:cNvPr id="3" name="Content Placeholder 2"/>
          <p:cNvSpPr>
            <a:spLocks noGrp="1"/>
          </p:cNvSpPr>
          <p:nvPr>
            <p:ph idx="1"/>
          </p:nvPr>
        </p:nvSpPr>
        <p:spPr>
          <a:xfrm>
            <a:off x="2926082" y="2458536"/>
            <a:ext cx="5178390" cy="2382971"/>
          </a:xfrm>
        </p:spPr>
        <p:txBody>
          <a:bodyPr/>
          <a:lstStyle/>
          <a:p>
            <a:pPr marL="0" indent="0">
              <a:buNone/>
            </a:pPr>
            <a:r>
              <a:rPr lang="en-US" dirty="0"/>
              <a:t>Let’s take a look at some E&amp;O claim examples and discuss what type of action would one take to help prevent the claims from taking place.</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3016"/>
          <a:stretch/>
        </p:blipFill>
        <p:spPr>
          <a:xfrm>
            <a:off x="347840" y="1849015"/>
            <a:ext cx="2458396" cy="1684450"/>
          </a:xfrm>
          <a:prstGeom prst="rect">
            <a:avLst/>
          </a:prstGeom>
        </p:spPr>
      </p:pic>
    </p:spTree>
    <p:extLst>
      <p:ext uri="{BB962C8B-B14F-4D97-AF65-F5344CB8AC3E}">
        <p14:creationId xmlns:p14="http://schemas.microsoft.com/office/powerpoint/2010/main" val="4547540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F3A0D-CEE3-4333-B53A-A35CC0A9D368}"/>
              </a:ext>
            </a:extLst>
          </p:cNvPr>
          <p:cNvSpPr>
            <a:spLocks noGrp="1"/>
          </p:cNvSpPr>
          <p:nvPr>
            <p:ph type="title"/>
          </p:nvPr>
        </p:nvSpPr>
        <p:spPr/>
        <p:txBody>
          <a:bodyPr/>
          <a:lstStyle/>
          <a:p>
            <a:r>
              <a:rPr lang="en-US" dirty="0"/>
              <a:t>E&amp;O Prevention Exercises</a:t>
            </a:r>
          </a:p>
        </p:txBody>
      </p:sp>
      <p:sp>
        <p:nvSpPr>
          <p:cNvPr id="3" name="Content Placeholder 2">
            <a:extLst>
              <a:ext uri="{FF2B5EF4-FFF2-40B4-BE49-F238E27FC236}">
                <a16:creationId xmlns:a16="http://schemas.microsoft.com/office/drawing/2014/main" id="{EE5D6BA6-62DC-438F-8E81-F9AC86E23104}"/>
              </a:ext>
            </a:extLst>
          </p:cNvPr>
          <p:cNvSpPr>
            <a:spLocks noGrp="1"/>
          </p:cNvSpPr>
          <p:nvPr>
            <p:ph idx="1"/>
          </p:nvPr>
        </p:nvSpPr>
        <p:spPr>
          <a:xfrm>
            <a:off x="628651" y="1425504"/>
            <a:ext cx="7886700" cy="4351338"/>
          </a:xfrm>
        </p:spPr>
        <p:txBody>
          <a:bodyPr>
            <a:normAutofit fontScale="92500" lnSpcReduction="10000"/>
          </a:bodyPr>
          <a:lstStyle/>
          <a:p>
            <a:pPr marL="0" indent="0">
              <a:buNone/>
            </a:pPr>
            <a:r>
              <a:rPr lang="en-US" dirty="0">
                <a:solidFill>
                  <a:srgbClr val="7FBA00"/>
                </a:solidFill>
              </a:rPr>
              <a:t>The customer called the agent to add a vehicle and delete another vehicle from his existing policy. The agent inadvertently deleted both former vehicles, while leaving only the new car on the policy. When the customer’s vehicle was stolen three weeks later, it was discovered that it had been removed from the policy.</a:t>
            </a:r>
          </a:p>
          <a:p>
            <a:pPr marL="0" indent="0">
              <a:buNone/>
            </a:pPr>
            <a:endParaRPr lang="en-US" dirty="0">
              <a:solidFill>
                <a:srgbClr val="7FBA00"/>
              </a:solidFill>
            </a:endParaRPr>
          </a:p>
          <a:p>
            <a:pPr marL="0" indent="0">
              <a:buNone/>
            </a:pPr>
            <a:r>
              <a:rPr lang="en-US" dirty="0">
                <a:solidFill>
                  <a:srgbClr val="DD5900"/>
                </a:solidFill>
              </a:rPr>
              <a:t>Estimated claim cost: $14,200</a:t>
            </a:r>
          </a:p>
          <a:p>
            <a:pPr marL="0" indent="0">
              <a:buNone/>
            </a:pPr>
            <a:endParaRPr lang="en-US" dirty="0"/>
          </a:p>
          <a:p>
            <a:pPr marL="0" indent="0">
              <a:buNone/>
            </a:pPr>
            <a:r>
              <a:rPr lang="en-US" dirty="0">
                <a:solidFill>
                  <a:srgbClr val="174770"/>
                </a:solidFill>
              </a:rPr>
              <a:t>E&amp;O Prevention Tip:</a:t>
            </a:r>
          </a:p>
          <a:p>
            <a:pPr marL="0" indent="0">
              <a:buNone/>
            </a:pPr>
            <a:r>
              <a:rPr lang="en-US" dirty="0">
                <a:solidFill>
                  <a:srgbClr val="174770"/>
                </a:solidFill>
              </a:rPr>
              <a:t>Verify change endorsement with customer’s request; confirm writing any reduction coverage.</a:t>
            </a:r>
          </a:p>
        </p:txBody>
      </p:sp>
      <p:sp>
        <p:nvSpPr>
          <p:cNvPr id="4" name="Down Arrow 3">
            <a:extLst>
              <a:ext uri="{FF2B5EF4-FFF2-40B4-BE49-F238E27FC236}">
                <a16:creationId xmlns:a16="http://schemas.microsoft.com/office/drawing/2014/main" id="{7B0A7087-EFB6-4844-8F48-029FB76B97E2}"/>
              </a:ext>
            </a:extLst>
          </p:cNvPr>
          <p:cNvSpPr/>
          <p:nvPr/>
        </p:nvSpPr>
        <p:spPr>
          <a:xfrm>
            <a:off x="1816742" y="4075445"/>
            <a:ext cx="484632" cy="297452"/>
          </a:xfrm>
          <a:prstGeom prst="downArrow">
            <a:avLst>
              <a:gd name="adj1" fmla="val 41885"/>
              <a:gd name="adj2" fmla="val 50000"/>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3">
            <a:extLst>
              <a:ext uri="{FF2B5EF4-FFF2-40B4-BE49-F238E27FC236}">
                <a16:creationId xmlns:a16="http://schemas.microsoft.com/office/drawing/2014/main" id="{EEC1E426-256F-437C-B35C-4DA5DC4801B6}"/>
              </a:ext>
            </a:extLst>
          </p:cNvPr>
          <p:cNvSpPr/>
          <p:nvPr/>
        </p:nvSpPr>
        <p:spPr>
          <a:xfrm>
            <a:off x="1816742" y="3283948"/>
            <a:ext cx="484632" cy="297452"/>
          </a:xfrm>
          <a:prstGeom prst="downArrow">
            <a:avLst>
              <a:gd name="adj1" fmla="val 41885"/>
              <a:gd name="adj2" fmla="val 50000"/>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315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0B79E-39F3-42E2-8FB5-9D49594B4CFD}"/>
              </a:ext>
            </a:extLst>
          </p:cNvPr>
          <p:cNvSpPr>
            <a:spLocks noGrp="1"/>
          </p:cNvSpPr>
          <p:nvPr>
            <p:ph type="title"/>
          </p:nvPr>
        </p:nvSpPr>
        <p:spPr/>
        <p:txBody>
          <a:bodyPr/>
          <a:lstStyle/>
          <a:p>
            <a:r>
              <a:rPr lang="en-US" dirty="0"/>
              <a:t>The E&amp;O Risk</a:t>
            </a:r>
          </a:p>
        </p:txBody>
      </p:sp>
      <p:sp>
        <p:nvSpPr>
          <p:cNvPr id="3" name="Content Placeholder 2">
            <a:extLst>
              <a:ext uri="{FF2B5EF4-FFF2-40B4-BE49-F238E27FC236}">
                <a16:creationId xmlns:a16="http://schemas.microsoft.com/office/drawing/2014/main" id="{E3CEAF28-ACC5-4EF5-B9A4-E0B3A2531CC0}"/>
              </a:ext>
            </a:extLst>
          </p:cNvPr>
          <p:cNvSpPr>
            <a:spLocks noGrp="1"/>
          </p:cNvSpPr>
          <p:nvPr>
            <p:ph idx="1"/>
          </p:nvPr>
        </p:nvSpPr>
        <p:spPr>
          <a:xfrm>
            <a:off x="628650" y="1569986"/>
            <a:ext cx="7886700" cy="4351338"/>
          </a:xfrm>
        </p:spPr>
        <p:txBody>
          <a:bodyPr/>
          <a:lstStyle/>
          <a:p>
            <a:r>
              <a:rPr lang="en-US" dirty="0">
                <a:solidFill>
                  <a:srgbClr val="174770"/>
                </a:solidFill>
              </a:rPr>
              <a:t>Top Six E&amp;O Claims Against Insurance Agents</a:t>
            </a:r>
          </a:p>
          <a:p>
            <a:r>
              <a:rPr lang="en-US" dirty="0"/>
              <a:t>     </a:t>
            </a:r>
            <a:r>
              <a:rPr lang="en-US" dirty="0">
                <a:solidFill>
                  <a:srgbClr val="174770"/>
                </a:solidFill>
              </a:rPr>
              <a:t>1.</a:t>
            </a:r>
            <a:r>
              <a:rPr lang="en-US" dirty="0"/>
              <a:t> Failure to procure coverage.</a:t>
            </a:r>
          </a:p>
          <a:p>
            <a:r>
              <a:rPr lang="en-US" dirty="0"/>
              <a:t>     </a:t>
            </a:r>
            <a:r>
              <a:rPr lang="en-US" dirty="0">
                <a:solidFill>
                  <a:srgbClr val="174770"/>
                </a:solidFill>
              </a:rPr>
              <a:t>2.</a:t>
            </a:r>
            <a:r>
              <a:rPr lang="en-US" dirty="0"/>
              <a:t> Failure to adequately explain policy provisions.</a:t>
            </a:r>
          </a:p>
          <a:p>
            <a:r>
              <a:rPr lang="en-US" dirty="0"/>
              <a:t>     </a:t>
            </a:r>
            <a:r>
              <a:rPr lang="en-US" dirty="0">
                <a:solidFill>
                  <a:srgbClr val="174770"/>
                </a:solidFill>
              </a:rPr>
              <a:t>3.</a:t>
            </a:r>
            <a:r>
              <a:rPr lang="en-US" dirty="0"/>
              <a:t> Failure to adequately identify exposures.</a:t>
            </a:r>
          </a:p>
          <a:p>
            <a:r>
              <a:rPr lang="en-US" dirty="0"/>
              <a:t>     </a:t>
            </a:r>
            <a:r>
              <a:rPr lang="en-US" dirty="0">
                <a:solidFill>
                  <a:srgbClr val="174770"/>
                </a:solidFill>
              </a:rPr>
              <a:t>4.</a:t>
            </a:r>
            <a:r>
              <a:rPr lang="en-US" dirty="0"/>
              <a:t> Failure to recommend a coverage.</a:t>
            </a:r>
          </a:p>
          <a:p>
            <a:r>
              <a:rPr lang="en-US" dirty="0"/>
              <a:t>     </a:t>
            </a:r>
            <a:r>
              <a:rPr lang="en-US" dirty="0">
                <a:solidFill>
                  <a:srgbClr val="174770"/>
                </a:solidFill>
              </a:rPr>
              <a:t>5.</a:t>
            </a:r>
            <a:r>
              <a:rPr lang="en-US" dirty="0"/>
              <a:t> Inaccurate or incomplete information.</a:t>
            </a:r>
          </a:p>
          <a:p>
            <a:r>
              <a:rPr lang="en-US" dirty="0"/>
              <a:t>     </a:t>
            </a:r>
            <a:r>
              <a:rPr lang="en-US" dirty="0">
                <a:solidFill>
                  <a:srgbClr val="174770"/>
                </a:solidFill>
              </a:rPr>
              <a:t>6.</a:t>
            </a:r>
            <a:r>
              <a:rPr lang="en-US" dirty="0"/>
              <a:t> Failure to provide timely notice of a claim to a carrier.</a:t>
            </a:r>
          </a:p>
        </p:txBody>
      </p:sp>
    </p:spTree>
    <p:extLst>
      <p:ext uri="{BB962C8B-B14F-4D97-AF65-F5344CB8AC3E}">
        <p14:creationId xmlns:p14="http://schemas.microsoft.com/office/powerpoint/2010/main" val="206861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F3A0D-CEE3-4333-B53A-A35CC0A9D368}"/>
              </a:ext>
            </a:extLst>
          </p:cNvPr>
          <p:cNvSpPr>
            <a:spLocks noGrp="1"/>
          </p:cNvSpPr>
          <p:nvPr>
            <p:ph type="title"/>
          </p:nvPr>
        </p:nvSpPr>
        <p:spPr/>
        <p:txBody>
          <a:bodyPr/>
          <a:lstStyle/>
          <a:p>
            <a:r>
              <a:rPr lang="en-US" dirty="0"/>
              <a:t>E&amp;O Prevention Exercises</a:t>
            </a:r>
          </a:p>
        </p:txBody>
      </p:sp>
      <p:sp>
        <p:nvSpPr>
          <p:cNvPr id="3" name="Content Placeholder 2">
            <a:extLst>
              <a:ext uri="{FF2B5EF4-FFF2-40B4-BE49-F238E27FC236}">
                <a16:creationId xmlns:a16="http://schemas.microsoft.com/office/drawing/2014/main" id="{EE5D6BA6-62DC-438F-8E81-F9AC86E23104}"/>
              </a:ext>
            </a:extLst>
          </p:cNvPr>
          <p:cNvSpPr>
            <a:spLocks noGrp="1"/>
          </p:cNvSpPr>
          <p:nvPr>
            <p:ph idx="1"/>
          </p:nvPr>
        </p:nvSpPr>
        <p:spPr>
          <a:xfrm>
            <a:off x="628651" y="1425504"/>
            <a:ext cx="7886700" cy="4351338"/>
          </a:xfrm>
        </p:spPr>
        <p:txBody>
          <a:bodyPr>
            <a:normAutofit fontScale="85000" lnSpcReduction="20000"/>
          </a:bodyPr>
          <a:lstStyle/>
          <a:p>
            <a:pPr marL="0" indent="0">
              <a:buNone/>
            </a:pPr>
            <a:r>
              <a:rPr lang="en-US" dirty="0">
                <a:solidFill>
                  <a:srgbClr val="7FBA00"/>
                </a:solidFill>
              </a:rPr>
              <a:t>The customer started a new moving/delivery company and obtained a Commercial Auto Policy from the agent. This is the only policy that was purchased. A delivery to an elderly woman was made in which the woman helped the employee carry in the item. In the process, the elderly woman hurt her wrist and fell down the stairs. A claim was submitted under the Commercial Auto Policy however it was denied as there was no General Liability provisions.</a:t>
            </a:r>
          </a:p>
          <a:p>
            <a:pPr marL="0" indent="0">
              <a:buNone/>
            </a:pPr>
            <a:endParaRPr lang="en-US" dirty="0">
              <a:solidFill>
                <a:srgbClr val="7FBA00"/>
              </a:solidFill>
            </a:endParaRPr>
          </a:p>
          <a:p>
            <a:pPr marL="0" indent="0">
              <a:buNone/>
            </a:pPr>
            <a:r>
              <a:rPr lang="en-US" dirty="0">
                <a:solidFill>
                  <a:srgbClr val="DD5900"/>
                </a:solidFill>
              </a:rPr>
              <a:t>Estimated claim cost: $10,000</a:t>
            </a:r>
          </a:p>
          <a:p>
            <a:pPr marL="0" indent="0">
              <a:buNone/>
            </a:pPr>
            <a:endParaRPr lang="en-US" dirty="0"/>
          </a:p>
          <a:p>
            <a:pPr marL="0" indent="0">
              <a:buNone/>
            </a:pPr>
            <a:r>
              <a:rPr lang="en-US" dirty="0">
                <a:solidFill>
                  <a:srgbClr val="174770"/>
                </a:solidFill>
              </a:rPr>
              <a:t>E&amp;O Prevention Tip:</a:t>
            </a:r>
          </a:p>
          <a:p>
            <a:pPr marL="0" indent="0">
              <a:buNone/>
            </a:pPr>
            <a:r>
              <a:rPr lang="en-US" dirty="0">
                <a:solidFill>
                  <a:srgbClr val="174770"/>
                </a:solidFill>
              </a:rPr>
              <a:t>Make recommendations to the customer for needed coverage if coverage is not provided elsewhere. Have the customer sign-off on any coverage recommended but not taken.</a:t>
            </a:r>
          </a:p>
        </p:txBody>
      </p:sp>
      <p:sp>
        <p:nvSpPr>
          <p:cNvPr id="4" name="Down Arrow 3">
            <a:extLst>
              <a:ext uri="{FF2B5EF4-FFF2-40B4-BE49-F238E27FC236}">
                <a16:creationId xmlns:a16="http://schemas.microsoft.com/office/drawing/2014/main" id="{7B0A7087-EFB6-4844-8F48-029FB76B97E2}"/>
              </a:ext>
            </a:extLst>
          </p:cNvPr>
          <p:cNvSpPr/>
          <p:nvPr/>
        </p:nvSpPr>
        <p:spPr>
          <a:xfrm>
            <a:off x="1816742" y="4128164"/>
            <a:ext cx="484632" cy="297452"/>
          </a:xfrm>
          <a:prstGeom prst="downArrow">
            <a:avLst>
              <a:gd name="adj1" fmla="val 41885"/>
              <a:gd name="adj2" fmla="val 50000"/>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3">
            <a:extLst>
              <a:ext uri="{FF2B5EF4-FFF2-40B4-BE49-F238E27FC236}">
                <a16:creationId xmlns:a16="http://schemas.microsoft.com/office/drawing/2014/main" id="{EEC1E426-256F-437C-B35C-4DA5DC4801B6}"/>
              </a:ext>
            </a:extLst>
          </p:cNvPr>
          <p:cNvSpPr/>
          <p:nvPr/>
        </p:nvSpPr>
        <p:spPr>
          <a:xfrm>
            <a:off x="1816742" y="3337459"/>
            <a:ext cx="484632" cy="297452"/>
          </a:xfrm>
          <a:prstGeom prst="downArrow">
            <a:avLst>
              <a:gd name="adj1" fmla="val 41885"/>
              <a:gd name="adj2" fmla="val 50000"/>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075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F3A0D-CEE3-4333-B53A-A35CC0A9D368}"/>
              </a:ext>
            </a:extLst>
          </p:cNvPr>
          <p:cNvSpPr>
            <a:spLocks noGrp="1"/>
          </p:cNvSpPr>
          <p:nvPr>
            <p:ph type="title"/>
          </p:nvPr>
        </p:nvSpPr>
        <p:spPr/>
        <p:txBody>
          <a:bodyPr/>
          <a:lstStyle/>
          <a:p>
            <a:r>
              <a:rPr lang="en-US" dirty="0"/>
              <a:t>E&amp;O Prevention Exercises</a:t>
            </a:r>
          </a:p>
        </p:txBody>
      </p:sp>
      <p:sp>
        <p:nvSpPr>
          <p:cNvPr id="3" name="Content Placeholder 2">
            <a:extLst>
              <a:ext uri="{FF2B5EF4-FFF2-40B4-BE49-F238E27FC236}">
                <a16:creationId xmlns:a16="http://schemas.microsoft.com/office/drawing/2014/main" id="{EE5D6BA6-62DC-438F-8E81-F9AC86E23104}"/>
              </a:ext>
            </a:extLst>
          </p:cNvPr>
          <p:cNvSpPr>
            <a:spLocks noGrp="1"/>
          </p:cNvSpPr>
          <p:nvPr>
            <p:ph idx="1"/>
          </p:nvPr>
        </p:nvSpPr>
        <p:spPr>
          <a:xfrm>
            <a:off x="628651" y="1425504"/>
            <a:ext cx="7886700" cy="4351338"/>
          </a:xfrm>
        </p:spPr>
        <p:txBody>
          <a:bodyPr>
            <a:normAutofit fontScale="85000" lnSpcReduction="20000"/>
          </a:bodyPr>
          <a:lstStyle/>
          <a:p>
            <a:pPr marL="0" indent="0">
              <a:buNone/>
            </a:pPr>
            <a:r>
              <a:rPr lang="en-US" dirty="0">
                <a:solidFill>
                  <a:srgbClr val="7FBA00"/>
                </a:solidFill>
              </a:rPr>
              <a:t>The customer purchased Inland Marine Coverage for his business. The customer was transporting ice cream when the refrigeration unit broke down during transit. The claim was submitted to the insurance company who denied it, as the customer did not have coverage for spoilage. The customer alleged that the agent failed to obtain like coverage from a prior policy and filed a claim in small claims court seeking compensations for the loss.</a:t>
            </a:r>
          </a:p>
          <a:p>
            <a:pPr marL="0" indent="0">
              <a:buNone/>
            </a:pPr>
            <a:endParaRPr lang="en-US" dirty="0">
              <a:solidFill>
                <a:srgbClr val="7FBA00"/>
              </a:solidFill>
            </a:endParaRPr>
          </a:p>
          <a:p>
            <a:pPr marL="0" indent="0">
              <a:buNone/>
            </a:pPr>
            <a:r>
              <a:rPr lang="en-US" dirty="0">
                <a:solidFill>
                  <a:srgbClr val="DD5900"/>
                </a:solidFill>
              </a:rPr>
              <a:t>Estimated claim cost: $8,500</a:t>
            </a:r>
          </a:p>
          <a:p>
            <a:pPr marL="0" indent="0">
              <a:buNone/>
            </a:pPr>
            <a:endParaRPr lang="en-US" dirty="0"/>
          </a:p>
          <a:p>
            <a:pPr marL="0" indent="0">
              <a:buNone/>
            </a:pPr>
            <a:r>
              <a:rPr lang="en-US" dirty="0">
                <a:solidFill>
                  <a:srgbClr val="174770"/>
                </a:solidFill>
              </a:rPr>
              <a:t>E&amp;O Prevention Tip:</a:t>
            </a:r>
          </a:p>
          <a:p>
            <a:pPr marL="0" indent="0">
              <a:buNone/>
            </a:pPr>
            <a:r>
              <a:rPr lang="en-US" dirty="0">
                <a:solidFill>
                  <a:srgbClr val="174770"/>
                </a:solidFill>
              </a:rPr>
              <a:t>Always compare proposed commercial coverage to customer’s expiring policy. Identify the differences in a coverage comparison and review them with the customer at the time coverage is purchased.</a:t>
            </a:r>
          </a:p>
          <a:p>
            <a:pPr marL="0" indent="0">
              <a:buNone/>
            </a:pPr>
            <a:endParaRPr lang="en-US" dirty="0">
              <a:solidFill>
                <a:srgbClr val="174770"/>
              </a:solidFill>
            </a:endParaRPr>
          </a:p>
        </p:txBody>
      </p:sp>
      <p:sp>
        <p:nvSpPr>
          <p:cNvPr id="4" name="Down Arrow 3">
            <a:extLst>
              <a:ext uri="{FF2B5EF4-FFF2-40B4-BE49-F238E27FC236}">
                <a16:creationId xmlns:a16="http://schemas.microsoft.com/office/drawing/2014/main" id="{7B0A7087-EFB6-4844-8F48-029FB76B97E2}"/>
              </a:ext>
            </a:extLst>
          </p:cNvPr>
          <p:cNvSpPr/>
          <p:nvPr/>
        </p:nvSpPr>
        <p:spPr>
          <a:xfrm>
            <a:off x="1816742" y="4128164"/>
            <a:ext cx="484632" cy="297452"/>
          </a:xfrm>
          <a:prstGeom prst="downArrow">
            <a:avLst>
              <a:gd name="adj1" fmla="val 41885"/>
              <a:gd name="adj2" fmla="val 50000"/>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3">
            <a:extLst>
              <a:ext uri="{FF2B5EF4-FFF2-40B4-BE49-F238E27FC236}">
                <a16:creationId xmlns:a16="http://schemas.microsoft.com/office/drawing/2014/main" id="{EEC1E426-256F-437C-B35C-4DA5DC4801B6}"/>
              </a:ext>
            </a:extLst>
          </p:cNvPr>
          <p:cNvSpPr/>
          <p:nvPr/>
        </p:nvSpPr>
        <p:spPr>
          <a:xfrm>
            <a:off x="1816742" y="3337459"/>
            <a:ext cx="484632" cy="297452"/>
          </a:xfrm>
          <a:prstGeom prst="downArrow">
            <a:avLst>
              <a:gd name="adj1" fmla="val 41885"/>
              <a:gd name="adj2" fmla="val 50000"/>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595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F3A0D-CEE3-4333-B53A-A35CC0A9D368}"/>
              </a:ext>
            </a:extLst>
          </p:cNvPr>
          <p:cNvSpPr>
            <a:spLocks noGrp="1"/>
          </p:cNvSpPr>
          <p:nvPr>
            <p:ph type="title"/>
          </p:nvPr>
        </p:nvSpPr>
        <p:spPr/>
        <p:txBody>
          <a:bodyPr/>
          <a:lstStyle/>
          <a:p>
            <a:r>
              <a:rPr lang="en-US" dirty="0"/>
              <a:t>E&amp;O Prevention Exercises</a:t>
            </a:r>
          </a:p>
        </p:txBody>
      </p:sp>
      <p:sp>
        <p:nvSpPr>
          <p:cNvPr id="3" name="Content Placeholder 2">
            <a:extLst>
              <a:ext uri="{FF2B5EF4-FFF2-40B4-BE49-F238E27FC236}">
                <a16:creationId xmlns:a16="http://schemas.microsoft.com/office/drawing/2014/main" id="{EE5D6BA6-62DC-438F-8E81-F9AC86E23104}"/>
              </a:ext>
            </a:extLst>
          </p:cNvPr>
          <p:cNvSpPr>
            <a:spLocks noGrp="1"/>
          </p:cNvSpPr>
          <p:nvPr>
            <p:ph idx="1"/>
          </p:nvPr>
        </p:nvSpPr>
        <p:spPr>
          <a:xfrm>
            <a:off x="628651" y="1425504"/>
            <a:ext cx="7886700" cy="4351338"/>
          </a:xfrm>
        </p:spPr>
        <p:txBody>
          <a:bodyPr>
            <a:normAutofit fontScale="62500" lnSpcReduction="20000"/>
          </a:bodyPr>
          <a:lstStyle/>
          <a:p>
            <a:pPr marL="0" indent="0">
              <a:buNone/>
            </a:pPr>
            <a:r>
              <a:rPr lang="en-US" sz="3400" dirty="0">
                <a:solidFill>
                  <a:srgbClr val="7FBA00"/>
                </a:solidFill>
              </a:rPr>
              <a:t>A CSR printed an automated policy summary for a BOP policy and sent it to the client. In the haste to deliver the summary, it wasn’t checked to be sure it matched the actual coverages purchased by this customer. As a result, the customer received a generic summary that showed three specific coverages that were not included on his specific policy. In addition, the summary failed to mention that reduced sub-limits of third party coverage. When a claim occurred involving coverage that the customer did not have, the customer pulled out the policy summary page showing that coverage was to be included.</a:t>
            </a:r>
          </a:p>
          <a:p>
            <a:pPr marL="0" indent="0">
              <a:buNone/>
            </a:pPr>
            <a:endParaRPr lang="en-US" sz="3400" dirty="0">
              <a:solidFill>
                <a:srgbClr val="7FBA00"/>
              </a:solidFill>
            </a:endParaRPr>
          </a:p>
          <a:p>
            <a:pPr marL="0" indent="0">
              <a:buNone/>
            </a:pPr>
            <a:r>
              <a:rPr lang="en-US" sz="3400" dirty="0">
                <a:solidFill>
                  <a:srgbClr val="DD5900"/>
                </a:solidFill>
              </a:rPr>
              <a:t>Estimated claim cost: $7,300</a:t>
            </a:r>
          </a:p>
          <a:p>
            <a:pPr marL="0" indent="0">
              <a:buNone/>
            </a:pPr>
            <a:endParaRPr lang="en-US" sz="3400" dirty="0"/>
          </a:p>
          <a:p>
            <a:pPr marL="0" indent="0">
              <a:buNone/>
            </a:pPr>
            <a:r>
              <a:rPr lang="en-US" sz="3400" dirty="0">
                <a:solidFill>
                  <a:srgbClr val="174770"/>
                </a:solidFill>
              </a:rPr>
              <a:t>E&amp;O Prevention Tip:</a:t>
            </a:r>
          </a:p>
          <a:p>
            <a:pPr marL="0" indent="0">
              <a:buNone/>
            </a:pPr>
            <a:r>
              <a:rPr lang="en-US" sz="3400" dirty="0">
                <a:solidFill>
                  <a:srgbClr val="174770"/>
                </a:solidFill>
              </a:rPr>
              <a:t>Be sure your office has procedures in place to address double-checking templated documents against actual insurance company quotations and/or in force coverage</a:t>
            </a:r>
            <a:r>
              <a:rPr lang="en-US" dirty="0">
                <a:solidFill>
                  <a:srgbClr val="174770"/>
                </a:solidFill>
              </a:rPr>
              <a:t>.</a:t>
            </a:r>
          </a:p>
          <a:p>
            <a:pPr marL="0" indent="0">
              <a:buNone/>
            </a:pPr>
            <a:endParaRPr lang="en-US" dirty="0">
              <a:solidFill>
                <a:srgbClr val="174770"/>
              </a:solidFill>
            </a:endParaRPr>
          </a:p>
          <a:p>
            <a:pPr marL="0" indent="0">
              <a:buNone/>
            </a:pPr>
            <a:endParaRPr lang="en-US" dirty="0">
              <a:solidFill>
                <a:srgbClr val="174770"/>
              </a:solidFill>
            </a:endParaRPr>
          </a:p>
        </p:txBody>
      </p:sp>
      <p:sp>
        <p:nvSpPr>
          <p:cNvPr id="4" name="Down Arrow 3">
            <a:extLst>
              <a:ext uri="{FF2B5EF4-FFF2-40B4-BE49-F238E27FC236}">
                <a16:creationId xmlns:a16="http://schemas.microsoft.com/office/drawing/2014/main" id="{7B0A7087-EFB6-4844-8F48-029FB76B97E2}"/>
              </a:ext>
            </a:extLst>
          </p:cNvPr>
          <p:cNvSpPr/>
          <p:nvPr/>
        </p:nvSpPr>
        <p:spPr>
          <a:xfrm>
            <a:off x="1816742" y="4039673"/>
            <a:ext cx="484632" cy="297452"/>
          </a:xfrm>
          <a:prstGeom prst="downArrow">
            <a:avLst>
              <a:gd name="adj1" fmla="val 41885"/>
              <a:gd name="adj2" fmla="val 50000"/>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3">
            <a:extLst>
              <a:ext uri="{FF2B5EF4-FFF2-40B4-BE49-F238E27FC236}">
                <a16:creationId xmlns:a16="http://schemas.microsoft.com/office/drawing/2014/main" id="{EEC1E426-256F-437C-B35C-4DA5DC4801B6}"/>
              </a:ext>
            </a:extLst>
          </p:cNvPr>
          <p:cNvSpPr/>
          <p:nvPr/>
        </p:nvSpPr>
        <p:spPr>
          <a:xfrm>
            <a:off x="1816742" y="3337459"/>
            <a:ext cx="484632" cy="297452"/>
          </a:xfrm>
          <a:prstGeom prst="downArrow">
            <a:avLst>
              <a:gd name="adj1" fmla="val 41885"/>
              <a:gd name="adj2" fmla="val 50000"/>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640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3986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0951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5201424"/>
          </a:xfrm>
          <a:prstGeom prst="rect">
            <a:avLst/>
          </a:prstGeom>
          <a:noFill/>
          <a:ln>
            <a:noFill/>
          </a:ln>
        </p:spPr>
        <p:txBody>
          <a:bodyPr wrap="square" rtlCol="0">
            <a:spAutoFit/>
          </a:bodyPr>
          <a:lstStyle/>
          <a:p>
            <a:r>
              <a:rPr lang="en-US" sz="4800" dirty="0">
                <a:ln w="22225">
                  <a:noFill/>
                  <a:prstDash val="solid"/>
                </a:ln>
                <a:solidFill>
                  <a:srgbClr val="7FBA00"/>
                </a:solidFill>
                <a:latin typeface="Arial Narrow" panose="020B0606020202030204" pitchFamily="34" charset="0"/>
              </a:rPr>
              <a:t>Question #1</a:t>
            </a: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Name one advantage of having a checklist.</a:t>
            </a:r>
          </a:p>
          <a:p>
            <a:endParaRPr lang="en-US" sz="54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dirty="0">
              <a:latin typeface="Arial Narrow" panose="020B0606020202030204" pitchFamily="34" charset="0"/>
            </a:endParaRPr>
          </a:p>
        </p:txBody>
      </p:sp>
    </p:spTree>
    <p:extLst>
      <p:ext uri="{BB962C8B-B14F-4D97-AF65-F5344CB8AC3E}">
        <p14:creationId xmlns:p14="http://schemas.microsoft.com/office/powerpoint/2010/main" val="58737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5201424"/>
          </a:xfrm>
          <a:prstGeom prst="rect">
            <a:avLst/>
          </a:prstGeom>
          <a:noFill/>
          <a:ln>
            <a:noFill/>
          </a:ln>
        </p:spPr>
        <p:txBody>
          <a:bodyPr wrap="square" rtlCol="0">
            <a:spAutoFit/>
          </a:bodyPr>
          <a:lstStyle/>
          <a:p>
            <a:r>
              <a:rPr lang="en-US" sz="4800" dirty="0">
                <a:ln w="22225">
                  <a:noFill/>
                  <a:prstDash val="solid"/>
                </a:ln>
                <a:solidFill>
                  <a:srgbClr val="7FBA00"/>
                </a:solidFill>
                <a:latin typeface="Arial Narrow" panose="020B0606020202030204" pitchFamily="34" charset="0"/>
              </a:rPr>
              <a:t>Question #2</a:t>
            </a: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What should be documented on an endorsement?</a:t>
            </a:r>
          </a:p>
          <a:p>
            <a:endParaRPr lang="en-US" sz="54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dirty="0">
              <a:latin typeface="Arial Narrow" panose="020B0606020202030204" pitchFamily="34" charset="0"/>
            </a:endParaRPr>
          </a:p>
        </p:txBody>
      </p:sp>
    </p:spTree>
    <p:extLst>
      <p:ext uri="{BB962C8B-B14F-4D97-AF65-F5344CB8AC3E}">
        <p14:creationId xmlns:p14="http://schemas.microsoft.com/office/powerpoint/2010/main" val="20244139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5201424"/>
          </a:xfrm>
          <a:prstGeom prst="rect">
            <a:avLst/>
          </a:prstGeom>
          <a:noFill/>
          <a:ln>
            <a:noFill/>
          </a:ln>
        </p:spPr>
        <p:txBody>
          <a:bodyPr wrap="square" rtlCol="0">
            <a:spAutoFit/>
          </a:bodyPr>
          <a:lstStyle/>
          <a:p>
            <a:r>
              <a:rPr lang="en-US" sz="4800" dirty="0">
                <a:ln w="22225">
                  <a:noFill/>
                  <a:prstDash val="solid"/>
                </a:ln>
                <a:solidFill>
                  <a:srgbClr val="7FBA00"/>
                </a:solidFill>
                <a:latin typeface="Arial Narrow" panose="020B0606020202030204" pitchFamily="34" charset="0"/>
              </a:rPr>
              <a:t>Question #3</a:t>
            </a: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What should be documented on limits and values?</a:t>
            </a:r>
          </a:p>
          <a:p>
            <a:endParaRPr lang="en-US" sz="54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dirty="0">
              <a:latin typeface="Arial Narrow" panose="020B0606020202030204" pitchFamily="34" charset="0"/>
            </a:endParaRPr>
          </a:p>
        </p:txBody>
      </p:sp>
    </p:spTree>
    <p:extLst>
      <p:ext uri="{BB962C8B-B14F-4D97-AF65-F5344CB8AC3E}">
        <p14:creationId xmlns:p14="http://schemas.microsoft.com/office/powerpoint/2010/main" val="196392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5816977"/>
          </a:xfrm>
          <a:prstGeom prst="rect">
            <a:avLst/>
          </a:prstGeom>
          <a:noFill/>
          <a:ln>
            <a:noFill/>
          </a:ln>
        </p:spPr>
        <p:txBody>
          <a:bodyPr wrap="square" rtlCol="0">
            <a:spAutoFit/>
          </a:bodyPr>
          <a:lstStyle/>
          <a:p>
            <a:r>
              <a:rPr lang="en-US" sz="4800" dirty="0">
                <a:ln w="22225">
                  <a:noFill/>
                  <a:prstDash val="solid"/>
                </a:ln>
                <a:solidFill>
                  <a:srgbClr val="7FBA00"/>
                </a:solidFill>
                <a:latin typeface="Arial Narrow" panose="020B0606020202030204" pitchFamily="34" charset="0"/>
              </a:rPr>
              <a:t>Question #4</a:t>
            </a: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What important documentation should you include in the file for a phone conversation?</a:t>
            </a:r>
          </a:p>
          <a:p>
            <a:endParaRPr lang="en-US" sz="54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dirty="0">
              <a:latin typeface="Arial Narrow" panose="020B0606020202030204" pitchFamily="34" charset="0"/>
            </a:endParaRPr>
          </a:p>
        </p:txBody>
      </p:sp>
    </p:spTree>
    <p:extLst>
      <p:ext uri="{BB962C8B-B14F-4D97-AF65-F5344CB8AC3E}">
        <p14:creationId xmlns:p14="http://schemas.microsoft.com/office/powerpoint/2010/main" val="6104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7734" y="712382"/>
            <a:ext cx="6768662" cy="6986528"/>
          </a:xfrm>
          <a:prstGeom prst="rect">
            <a:avLst/>
          </a:prstGeom>
          <a:noFill/>
          <a:ln>
            <a:noFill/>
          </a:ln>
        </p:spPr>
        <p:txBody>
          <a:bodyPr wrap="square" rtlCol="0">
            <a:spAutoFit/>
          </a:bodyPr>
          <a:lstStyle/>
          <a:p>
            <a:r>
              <a:rPr lang="en-US" sz="4800" dirty="0">
                <a:ln w="22225">
                  <a:noFill/>
                  <a:prstDash val="solid"/>
                </a:ln>
                <a:solidFill>
                  <a:srgbClr val="7FBA00"/>
                </a:solidFill>
                <a:latin typeface="Arial Narrow" panose="020B0606020202030204" pitchFamily="34" charset="0"/>
              </a:rPr>
              <a:t>Question #5</a:t>
            </a: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r>
              <a:rPr lang="en-US" sz="2800" dirty="0">
                <a:ln w="22225">
                  <a:noFill/>
                  <a:prstDash val="solid"/>
                </a:ln>
                <a:solidFill>
                  <a:schemeClr val="bg1"/>
                </a:solidFill>
                <a:latin typeface="Arial Narrow" panose="020B0606020202030204" pitchFamily="34" charset="0"/>
              </a:rPr>
              <a:t>When discussing new business coverage and exclusions which of the following should be documented:</a:t>
            </a:r>
          </a:p>
          <a:p>
            <a:pPr marL="514350" indent="-514350">
              <a:buAutoNum type="alphaLcParenR"/>
            </a:pPr>
            <a:r>
              <a:rPr lang="en-US" sz="2800" dirty="0">
                <a:ln w="22225">
                  <a:noFill/>
                  <a:prstDash val="solid"/>
                </a:ln>
                <a:solidFill>
                  <a:schemeClr val="bg1"/>
                </a:solidFill>
                <a:latin typeface="Arial Narrow" panose="020B0606020202030204" pitchFamily="34" charset="0"/>
              </a:rPr>
              <a:t>Customer signature on applications</a:t>
            </a:r>
          </a:p>
          <a:p>
            <a:pPr marL="514350" indent="-514350">
              <a:buAutoNum type="alphaLcParenR"/>
            </a:pPr>
            <a:r>
              <a:rPr lang="en-US" sz="2800" dirty="0">
                <a:ln w="22225">
                  <a:noFill/>
                  <a:prstDash val="solid"/>
                </a:ln>
                <a:solidFill>
                  <a:schemeClr val="bg1"/>
                </a:solidFill>
                <a:latin typeface="Arial Narrow" panose="020B0606020202030204" pitchFamily="34" charset="0"/>
              </a:rPr>
              <a:t>Date and time of when the discussion began</a:t>
            </a:r>
          </a:p>
          <a:p>
            <a:pPr marL="514350" indent="-514350">
              <a:buAutoNum type="alphaLcParenR"/>
            </a:pPr>
            <a:r>
              <a:rPr lang="en-US" sz="2800" dirty="0">
                <a:ln w="22225">
                  <a:noFill/>
                  <a:prstDash val="solid"/>
                </a:ln>
                <a:solidFill>
                  <a:schemeClr val="bg1"/>
                </a:solidFill>
                <a:latin typeface="Arial Narrow" panose="020B0606020202030204" pitchFamily="34" charset="0"/>
              </a:rPr>
              <a:t>The customers anniversary date with the company</a:t>
            </a:r>
          </a:p>
          <a:p>
            <a:endParaRPr lang="en-US" sz="54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dirty="0">
              <a:latin typeface="Arial Narrow" panose="020B0606020202030204" pitchFamily="34" charset="0"/>
            </a:endParaRPr>
          </a:p>
        </p:txBody>
      </p:sp>
    </p:spTree>
    <p:extLst>
      <p:ext uri="{BB962C8B-B14F-4D97-AF65-F5344CB8AC3E}">
        <p14:creationId xmlns:p14="http://schemas.microsoft.com/office/powerpoint/2010/main" val="175774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E&amp;O Risk</a:t>
            </a:r>
          </a:p>
        </p:txBody>
      </p:sp>
      <p:sp>
        <p:nvSpPr>
          <p:cNvPr id="3" name="Content Placeholder 2"/>
          <p:cNvSpPr>
            <a:spLocks noGrp="1"/>
          </p:cNvSpPr>
          <p:nvPr>
            <p:ph idx="1"/>
          </p:nvPr>
        </p:nvSpPr>
        <p:spPr>
          <a:xfrm>
            <a:off x="3465095" y="1494850"/>
            <a:ext cx="5040729" cy="4351338"/>
          </a:xfrm>
        </p:spPr>
        <p:txBody>
          <a:bodyPr>
            <a:normAutofit/>
          </a:bodyPr>
          <a:lstStyle/>
          <a:p>
            <a:pPr marL="0" indent="0">
              <a:buNone/>
            </a:pPr>
            <a:r>
              <a:rPr lang="en-US" dirty="0"/>
              <a:t>Today, every agent must work at making E&amp;O loss control an integral part of his or her daily work practices. One of the key elements of that loss control is effective documentation. </a:t>
            </a:r>
          </a:p>
          <a:p>
            <a:pPr marL="0" indent="0">
              <a:buNone/>
            </a:pPr>
            <a:r>
              <a:rPr lang="en-US" dirty="0"/>
              <a:t>Many E&amp;O experts consider properly kept records the most important element to successfully defending an E&amp;O claim against an insurance producer.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302" y="2182061"/>
            <a:ext cx="2430799" cy="2707573"/>
          </a:xfrm>
          <a:prstGeom prst="rect">
            <a:avLst/>
          </a:prstGeom>
        </p:spPr>
      </p:pic>
    </p:spTree>
    <p:extLst>
      <p:ext uri="{BB962C8B-B14F-4D97-AF65-F5344CB8AC3E}">
        <p14:creationId xmlns:p14="http://schemas.microsoft.com/office/powerpoint/2010/main" val="247009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7294305"/>
          </a:xfrm>
          <a:prstGeom prst="rect">
            <a:avLst/>
          </a:prstGeom>
          <a:noFill/>
        </p:spPr>
        <p:txBody>
          <a:bodyPr wrap="square" rtlCol="0">
            <a:spAutoFit/>
          </a:bodyPr>
          <a:lstStyle/>
          <a:p>
            <a:r>
              <a:rPr lang="en-US" sz="4800" dirty="0">
                <a:ln w="22225">
                  <a:noFill/>
                  <a:prstDash val="solid"/>
                </a:ln>
                <a:solidFill>
                  <a:srgbClr val="51B5E0"/>
                </a:solidFill>
                <a:latin typeface="Arial Narrow" panose="020B0606020202030204" pitchFamily="34" charset="0"/>
              </a:rPr>
              <a:t>Bonus Question: 20 Points!</a:t>
            </a:r>
          </a:p>
          <a:p>
            <a:endParaRPr lang="en-US" sz="4800" dirty="0">
              <a:ln w="22225">
                <a:noFill/>
                <a:prstDash val="solid"/>
              </a:ln>
              <a:solidFill>
                <a:srgbClr val="DD5900"/>
              </a:solidFill>
              <a:latin typeface="Arial Narrow" panose="020B0606020202030204" pitchFamily="34" charset="0"/>
            </a:endParaRPr>
          </a:p>
          <a:p>
            <a:endParaRPr lang="en-US" sz="4800" dirty="0">
              <a:ln w="22225">
                <a:noFill/>
                <a:prstDash val="solid"/>
              </a:ln>
              <a:solidFill>
                <a:srgbClr val="7FBA00"/>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What should you do if you face an incident that could lead to an E&amp;O claim?</a:t>
            </a:r>
          </a:p>
          <a:p>
            <a:endParaRPr lang="en-US" sz="3200" dirty="0">
              <a:ln w="22225">
                <a:noFill/>
                <a:prstDash val="solid"/>
              </a:ln>
              <a:solidFill>
                <a:schemeClr val="bg1"/>
              </a:solidFill>
              <a:latin typeface="Arial Narrow" panose="020B0606020202030204" pitchFamily="34" charset="0"/>
            </a:endParaRPr>
          </a:p>
          <a:p>
            <a:endParaRPr lang="en-US" sz="32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32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dirty="0">
              <a:latin typeface="Arial Narrow" panose="020B0606020202030204" pitchFamily="34" charset="0"/>
            </a:endParaRPr>
          </a:p>
        </p:txBody>
      </p:sp>
    </p:spTree>
    <p:extLst>
      <p:ext uri="{BB962C8B-B14F-4D97-AF65-F5344CB8AC3E}">
        <p14:creationId xmlns:p14="http://schemas.microsoft.com/office/powerpoint/2010/main" val="401050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1" y="717439"/>
            <a:ext cx="7772400" cy="1012031"/>
          </a:xfrm>
        </p:spPr>
        <p:txBody>
          <a:bodyPr/>
          <a:lstStyle/>
          <a:p>
            <a:r>
              <a:rPr lang="en-US" sz="5400" dirty="0">
                <a:solidFill>
                  <a:schemeClr val="bg1"/>
                </a:solidFill>
              </a:rPr>
              <a:t>Congratulations!</a:t>
            </a:r>
          </a:p>
        </p:txBody>
      </p:sp>
      <p:sp>
        <p:nvSpPr>
          <p:cNvPr id="5" name="Subtitle 4"/>
          <p:cNvSpPr>
            <a:spLocks noGrp="1"/>
          </p:cNvSpPr>
          <p:nvPr>
            <p:ph type="subTitle" idx="1"/>
          </p:nvPr>
        </p:nvSpPr>
        <p:spPr>
          <a:xfrm>
            <a:off x="1085851" y="3614262"/>
            <a:ext cx="7315200" cy="1131024"/>
          </a:xfrm>
        </p:spPr>
        <p:txBody>
          <a:bodyPr>
            <a:normAutofit fontScale="85000" lnSpcReduction="20000"/>
          </a:bodyPr>
          <a:lstStyle/>
          <a:p>
            <a:r>
              <a:rPr lang="en-US" sz="4700" dirty="0"/>
              <a:t>You have earned two CE credits.</a:t>
            </a:r>
          </a:p>
          <a:p>
            <a:r>
              <a:rPr lang="en-US" sz="4700" dirty="0"/>
              <a:t>Thanks for joining us!</a:t>
            </a:r>
          </a:p>
          <a:p>
            <a:endParaRPr lang="en-US" sz="4700" dirty="0"/>
          </a:p>
        </p:txBody>
      </p:sp>
    </p:spTree>
    <p:extLst>
      <p:ext uri="{BB962C8B-B14F-4D97-AF65-F5344CB8AC3E}">
        <p14:creationId xmlns:p14="http://schemas.microsoft.com/office/powerpoint/2010/main" val="37164413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83F65352314B48B8ED3E98428A2358" ma:contentTypeVersion="16" ma:contentTypeDescription="Create a new document." ma:contentTypeScope="" ma:versionID="5fd377225ce23020de60a1454e52a72a">
  <xsd:schema xmlns:xsd="http://www.w3.org/2001/XMLSchema" xmlns:xs="http://www.w3.org/2001/XMLSchema" xmlns:p="http://schemas.microsoft.com/office/2006/metadata/properties" xmlns:ns2="http://schemas.microsoft.com/sharepoint/v3/fields" xmlns:ns3="498169a1-c9da-4cf1-9472-5ca1afd02e82" xmlns:ns4="a0ce0be8-4158-473b-8344-c42a8b6ff95b" targetNamespace="http://schemas.microsoft.com/office/2006/metadata/properties" ma:root="true" ma:fieldsID="65ffdecf6758aaee7e9de16881d3547e" ns2:_="" ns3:_="" ns4:_="">
    <xsd:import namespace="http://schemas.microsoft.com/sharepoint/v3/fields"/>
    <xsd:import namespace="498169a1-c9da-4cf1-9472-5ca1afd02e82"/>
    <xsd:import namespace="a0ce0be8-4158-473b-8344-c42a8b6ff95b"/>
    <xsd:element name="properties">
      <xsd:complexType>
        <xsd:sequence>
          <xsd:element name="documentManagement">
            <xsd:complexType>
              <xsd:all>
                <xsd:element ref="ns2:_Statu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98169a1-c9da-4cf1-9472-5ca1afd02e82"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51c256d-259b-4d19-8adf-aa5921e37f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ce0be8-4158-473b-8344-c42a8b6ff95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48bf39a-6c7d-4cc4-97a7-21193db07b0e}" ma:internalName="TaxCatchAll" ma:showField="CatchAllData" ma:web="a0ce0be8-4158-473b-8344-c42a8b6ff9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TaxCatchAll xmlns="a0ce0be8-4158-473b-8344-c42a8b6ff95b" xsi:nil="true"/>
    <_Status xmlns="http://schemas.microsoft.com/sharepoint/v3/fields">Not Started</_Status>
    <lcf76f155ced4ddcb4097134ff3c332f xmlns="498169a1-c9da-4cf1-9472-5ca1afd02e8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87C9C24-3C28-4780-9AB8-0A307ECF2816}"/>
</file>

<file path=customXml/itemProps2.xml><?xml version="1.0" encoding="utf-8"?>
<ds:datastoreItem xmlns:ds="http://schemas.openxmlformats.org/officeDocument/2006/customXml" ds:itemID="{55232085-2AA0-4E54-A710-342AE76CA24A}"/>
</file>

<file path=customXml/itemProps3.xml><?xml version="1.0" encoding="utf-8"?>
<ds:datastoreItem xmlns:ds="http://schemas.openxmlformats.org/officeDocument/2006/customXml" ds:itemID="{98110C95-998E-4DD5-B3E7-2FB6ABAF0D9E}"/>
</file>

<file path=docProps/app.xml><?xml version="1.0" encoding="utf-8"?>
<Properties xmlns="http://schemas.openxmlformats.org/officeDocument/2006/extended-properties" xmlns:vt="http://schemas.openxmlformats.org/officeDocument/2006/docPropsVTypes">
  <Template>Integral</Template>
  <TotalTime>111660</TotalTime>
  <Words>4975</Words>
  <Application>Microsoft Office PowerPoint</Application>
  <PresentationFormat>On-screen Show (4:3)</PresentationFormat>
  <Paragraphs>564</Paragraphs>
  <Slides>91</Slides>
  <Notes>68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91</vt:i4>
      </vt:variant>
    </vt:vector>
  </HeadingPairs>
  <TitlesOfParts>
    <vt:vector size="99" baseType="lpstr">
      <vt:lpstr>Arial</vt:lpstr>
      <vt:lpstr>Arial Narrow</vt:lpstr>
      <vt:lpstr>Calibri</vt:lpstr>
      <vt:lpstr>Calibri Light</vt:lpstr>
      <vt:lpstr>Courier New</vt:lpstr>
      <vt:lpstr>Wingdings</vt:lpstr>
      <vt:lpstr>Office Theme</vt:lpstr>
      <vt:lpstr>Custom Design</vt:lpstr>
      <vt:lpstr>Errors and Omissions</vt:lpstr>
      <vt:lpstr>What We Will Cover</vt:lpstr>
      <vt:lpstr>The E&amp;O Risk</vt:lpstr>
      <vt:lpstr>The E&amp;O Risk</vt:lpstr>
      <vt:lpstr>The E&amp;O Risk</vt:lpstr>
      <vt:lpstr>The E&amp;O Risk</vt:lpstr>
      <vt:lpstr>The E&amp;O Risk</vt:lpstr>
      <vt:lpstr>The E&amp;O Risk</vt:lpstr>
      <vt:lpstr>The E&amp;O Risk</vt:lpstr>
      <vt:lpstr>The Role of Documentation</vt:lpstr>
      <vt:lpstr>The Role of Documentation</vt:lpstr>
      <vt:lpstr>The Role of Documentation</vt:lpstr>
      <vt:lpstr>Example</vt:lpstr>
      <vt:lpstr>Questions to Ask Yourself</vt:lpstr>
      <vt:lpstr>You vs. the Client</vt:lpstr>
      <vt:lpstr>Quality Documentation </vt:lpstr>
      <vt:lpstr>Documentation as Self Defense</vt:lpstr>
      <vt:lpstr>Documentation as Self-Defense</vt:lpstr>
      <vt:lpstr>Loss Prevention</vt:lpstr>
      <vt:lpstr>Loss Reduction</vt:lpstr>
      <vt:lpstr>Loss Prevention Exercise</vt:lpstr>
      <vt:lpstr>Loss Prevention Exercise</vt:lpstr>
      <vt:lpstr>Exercise One</vt:lpstr>
      <vt:lpstr>Exercise Two</vt:lpstr>
      <vt:lpstr>Exercise Three</vt:lpstr>
      <vt:lpstr>Exercise Four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Fundamentals of Documentation</vt:lpstr>
      <vt:lpstr>What Should be Documented?</vt:lpstr>
      <vt:lpstr>What Should be Documented?</vt:lpstr>
      <vt:lpstr>What Should be Documented?</vt:lpstr>
      <vt:lpstr>Documentation Exercise </vt:lpstr>
      <vt:lpstr>Documentation Exercise</vt:lpstr>
      <vt:lpstr>Exercise</vt:lpstr>
      <vt:lpstr>Substantiated Documentation</vt:lpstr>
      <vt:lpstr>When to Insist on Substantiation</vt:lpstr>
      <vt:lpstr>Unsubstantiated Documentation</vt:lpstr>
      <vt:lpstr>Unsubstantiated Documentation</vt:lpstr>
      <vt:lpstr>Unsubstantiated Documentation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Documentation</vt:lpstr>
      <vt:lpstr>Types of Documentation</vt:lpstr>
      <vt:lpstr>Types of Documentation</vt:lpstr>
      <vt:lpstr>New Business Coverage and Exclusions</vt:lpstr>
      <vt:lpstr>Renewal Coverage and Exclusions Reminders</vt:lpstr>
      <vt:lpstr>Limits and Values</vt:lpstr>
      <vt:lpstr>E&amp;O Coverage Checklists</vt:lpstr>
      <vt:lpstr>Claims </vt:lpstr>
      <vt:lpstr>Endorsements and Cancellations </vt:lpstr>
      <vt:lpstr>Types of Communication </vt:lpstr>
      <vt:lpstr>Customer Meetings</vt:lpstr>
      <vt:lpstr>Phone Calls</vt:lpstr>
      <vt:lpstr>Emails</vt:lpstr>
      <vt:lpstr>Text Messages</vt:lpstr>
      <vt:lpstr>Websites</vt:lpstr>
      <vt:lpstr>Voicemail</vt:lpstr>
      <vt:lpstr>Proper Documentation</vt:lpstr>
      <vt:lpstr>Proper Documentation</vt:lpstr>
      <vt:lpstr>Recognize the Potential Problem</vt:lpstr>
      <vt:lpstr>Do Not Admit Wrongdoing</vt:lpstr>
      <vt:lpstr>Ask for Guidance</vt:lpstr>
      <vt:lpstr>E&amp;O Prevention Exercises</vt:lpstr>
      <vt:lpstr>E&amp;O Prevention Exercises</vt:lpstr>
      <vt:lpstr>E&amp;O Prevention Exercises</vt:lpstr>
      <vt:lpstr>E&amp;O Prevention Exercises</vt:lpstr>
      <vt:lpstr>E&amp;O Prevention Exercises</vt:lpstr>
      <vt:lpstr>E&amp;O Prevention Exercises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Congratulations!</vt:lpstr>
    </vt:vector>
  </TitlesOfParts>
  <Company>Imperial PFS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Nationwide Strength, Local Partnerships</dc:title>
  <dc:creator>Heather Garten</dc:creator>
  <cp:lastModifiedBy>Shannon Bailey</cp:lastModifiedBy>
  <cp:revision>1348</cp:revision>
  <cp:lastPrinted>2019-03-14T15:16:49Z</cp:lastPrinted>
  <dcterms:created xsi:type="dcterms:W3CDTF">2015-07-14T20:21:02Z</dcterms:created>
  <dcterms:modified xsi:type="dcterms:W3CDTF">2019-03-14T15:48:18Z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0x010100C283F65352314B48B8ED3E98428A2358</vt:lpwstr>
  </property>
  <property fmtid="{D5CDD505-2E9C-101B-9397-08002B2CF9AE}" pid="3" name="MediaServiceImageTags">
    <vt:lpwstr/>
  </property>
</Properties>
</file>